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78" r:id="rId4"/>
  </p:sldMasterIdLst>
  <p:notesMasterIdLst>
    <p:notesMasterId r:id="rId81"/>
  </p:notesMasterIdLst>
  <p:sldIdLst>
    <p:sldId id="256" r:id="rId5"/>
    <p:sldId id="297" r:id="rId6"/>
    <p:sldId id="258" r:id="rId7"/>
    <p:sldId id="310" r:id="rId8"/>
    <p:sldId id="311" r:id="rId9"/>
    <p:sldId id="312" r:id="rId10"/>
    <p:sldId id="313" r:id="rId11"/>
    <p:sldId id="314" r:id="rId12"/>
    <p:sldId id="262" r:id="rId13"/>
    <p:sldId id="315" r:id="rId14"/>
    <p:sldId id="317" r:id="rId15"/>
    <p:sldId id="318" r:id="rId16"/>
    <p:sldId id="319" r:id="rId17"/>
    <p:sldId id="320" r:id="rId18"/>
    <p:sldId id="321" r:id="rId19"/>
    <p:sldId id="322" r:id="rId20"/>
    <p:sldId id="323" r:id="rId21"/>
    <p:sldId id="324" r:id="rId22"/>
    <p:sldId id="325" r:id="rId23"/>
    <p:sldId id="326" r:id="rId24"/>
    <p:sldId id="327" r:id="rId25"/>
    <p:sldId id="328" r:id="rId26"/>
    <p:sldId id="329" r:id="rId27"/>
    <p:sldId id="330" r:id="rId28"/>
    <p:sldId id="331" r:id="rId29"/>
    <p:sldId id="332" r:id="rId30"/>
    <p:sldId id="333" r:id="rId31"/>
    <p:sldId id="334" r:id="rId32"/>
    <p:sldId id="335" r:id="rId33"/>
    <p:sldId id="336" r:id="rId34"/>
    <p:sldId id="337" r:id="rId35"/>
    <p:sldId id="338" r:id="rId36"/>
    <p:sldId id="339" r:id="rId37"/>
    <p:sldId id="340" r:id="rId38"/>
    <p:sldId id="341" r:id="rId39"/>
    <p:sldId id="342" r:id="rId40"/>
    <p:sldId id="343" r:id="rId41"/>
    <p:sldId id="316" r:id="rId42"/>
    <p:sldId id="277" r:id="rId43"/>
    <p:sldId id="344" r:id="rId44"/>
    <p:sldId id="345" r:id="rId45"/>
    <p:sldId id="346" r:id="rId46"/>
    <p:sldId id="347" r:id="rId47"/>
    <p:sldId id="348" r:id="rId48"/>
    <p:sldId id="349" r:id="rId49"/>
    <p:sldId id="350" r:id="rId50"/>
    <p:sldId id="351" r:id="rId51"/>
    <p:sldId id="352" r:id="rId52"/>
    <p:sldId id="353" r:id="rId53"/>
    <p:sldId id="278" r:id="rId54"/>
    <p:sldId id="259" r:id="rId55"/>
    <p:sldId id="260" r:id="rId56"/>
    <p:sldId id="305" r:id="rId57"/>
    <p:sldId id="261" r:id="rId58"/>
    <p:sldId id="269" r:id="rId59"/>
    <p:sldId id="263" r:id="rId60"/>
    <p:sldId id="300" r:id="rId61"/>
    <p:sldId id="264" r:id="rId62"/>
    <p:sldId id="303" r:id="rId63"/>
    <p:sldId id="304" r:id="rId64"/>
    <p:sldId id="302" r:id="rId65"/>
    <p:sldId id="266" r:id="rId66"/>
    <p:sldId id="301" r:id="rId67"/>
    <p:sldId id="267" r:id="rId68"/>
    <p:sldId id="268" r:id="rId69"/>
    <p:sldId id="270" r:id="rId70"/>
    <p:sldId id="271" r:id="rId71"/>
    <p:sldId id="272" r:id="rId72"/>
    <p:sldId id="273" r:id="rId73"/>
    <p:sldId id="274" r:id="rId74"/>
    <p:sldId id="309" r:id="rId75"/>
    <p:sldId id="275" r:id="rId76"/>
    <p:sldId id="306" r:id="rId77"/>
    <p:sldId id="307" r:id="rId78"/>
    <p:sldId id="276" r:id="rId79"/>
    <p:sldId id="299"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4" clrIdx="0">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7B7"/>
    <a:srgbClr val="3F3F3F"/>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434" autoAdjust="0"/>
  </p:normalViewPr>
  <p:slideViewPr>
    <p:cSldViewPr snapToGrid="0">
      <p:cViewPr varScale="1">
        <p:scale>
          <a:sx n="70" d="100"/>
          <a:sy n="70" d="100"/>
        </p:scale>
        <p:origin x="73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commentAuthors" Target="commentAuthors.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B3BAE4-26D9-4529-B5DE-83760A54D97C}" type="datetimeFigureOut">
              <a:rPr lang="en-ZA" smtClean="0"/>
              <a:t>2017/04/03</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C106C6-5B09-4A40-987E-F3C501C49B49}" type="slidenum">
              <a:rPr lang="en-ZA" smtClean="0"/>
              <a:t>‹#›</a:t>
            </a:fld>
            <a:endParaRPr lang="en-ZA"/>
          </a:p>
        </p:txBody>
      </p:sp>
    </p:spTree>
    <p:extLst>
      <p:ext uri="{BB962C8B-B14F-4D97-AF65-F5344CB8AC3E}">
        <p14:creationId xmlns:p14="http://schemas.microsoft.com/office/powerpoint/2010/main" val="2865189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4" name="Slide Number Placeholder 3"/>
          <p:cNvSpPr>
            <a:spLocks noGrp="1"/>
          </p:cNvSpPr>
          <p:nvPr>
            <p:ph type="sldNum" sz="quarter" idx="10"/>
          </p:nvPr>
        </p:nvSpPr>
        <p:spPr/>
        <p:txBody>
          <a:bodyPr/>
          <a:lstStyle/>
          <a:p>
            <a:fld id="{160123A2-56E8-AB45-905A-7C2EBA1B6F3A}" type="slidenum">
              <a:rPr lang="en-US" smtClean="0">
                <a:solidFill>
                  <a:prstClr val="black"/>
                </a:solidFill>
              </a:rPr>
              <a:pPr/>
              <a:t>17</a:t>
            </a:fld>
            <a:endParaRPr lang="en-US" dirty="0">
              <a:solidFill>
                <a:prstClr val="black"/>
              </a:solidFill>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110774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6" name="Shape 147"/>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6147" name="Shape 148"/>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4084345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4" name="Slide Number Placeholder 3"/>
          <p:cNvSpPr>
            <a:spLocks noGrp="1"/>
          </p:cNvSpPr>
          <p:nvPr>
            <p:ph type="sldNum" sz="quarter" idx="10"/>
          </p:nvPr>
        </p:nvSpPr>
        <p:spPr/>
        <p:txBody>
          <a:bodyPr/>
          <a:lstStyle/>
          <a:p>
            <a:fld id="{160123A2-56E8-AB45-905A-7C2EBA1B6F3A}" type="slidenum">
              <a:rPr lang="en-US" smtClean="0">
                <a:solidFill>
                  <a:prstClr val="black"/>
                </a:solidFill>
              </a:rPr>
              <a:pPr/>
              <a:t>20</a:t>
            </a:fld>
            <a:endParaRPr lang="en-US" dirty="0">
              <a:solidFill>
                <a:prstClr val="black"/>
              </a:solidFill>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53012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4" name="Slide Number Placeholder 3"/>
          <p:cNvSpPr>
            <a:spLocks noGrp="1"/>
          </p:cNvSpPr>
          <p:nvPr>
            <p:ph type="sldNum" sz="quarter" idx="10"/>
          </p:nvPr>
        </p:nvSpPr>
        <p:spPr/>
        <p:txBody>
          <a:bodyPr/>
          <a:lstStyle/>
          <a:p>
            <a:fld id="{160123A2-56E8-AB45-905A-7C2EBA1B6F3A}" type="slidenum">
              <a:rPr lang="en-US" smtClean="0">
                <a:solidFill>
                  <a:prstClr val="black"/>
                </a:solidFill>
              </a:rPr>
              <a:pPr/>
              <a:t>21</a:t>
            </a:fld>
            <a:endParaRPr lang="en-US" dirty="0">
              <a:solidFill>
                <a:prstClr val="black"/>
              </a:solidFill>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526596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4" name="Slide Number Placeholder 3"/>
          <p:cNvSpPr>
            <a:spLocks noGrp="1"/>
          </p:cNvSpPr>
          <p:nvPr>
            <p:ph type="sldNum" sz="quarter" idx="10"/>
          </p:nvPr>
        </p:nvSpPr>
        <p:spPr/>
        <p:txBody>
          <a:bodyPr/>
          <a:lstStyle/>
          <a:p>
            <a:fld id="{160123A2-56E8-AB45-905A-7C2EBA1B6F3A}" type="slidenum">
              <a:rPr lang="en-US" smtClean="0">
                <a:solidFill>
                  <a:prstClr val="black"/>
                </a:solidFill>
              </a:rPr>
              <a:pPr/>
              <a:t>22</a:t>
            </a:fld>
            <a:endParaRPr lang="en-US" dirty="0">
              <a:solidFill>
                <a:prstClr val="black"/>
              </a:solidFill>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366598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4" name="Slide Number Placeholder 3"/>
          <p:cNvSpPr>
            <a:spLocks noGrp="1"/>
          </p:cNvSpPr>
          <p:nvPr>
            <p:ph type="sldNum" sz="quarter" idx="10"/>
          </p:nvPr>
        </p:nvSpPr>
        <p:spPr/>
        <p:txBody>
          <a:bodyPr/>
          <a:lstStyle/>
          <a:p>
            <a:fld id="{160123A2-56E8-AB45-905A-7C2EBA1B6F3A}" type="slidenum">
              <a:rPr lang="en-US" smtClean="0">
                <a:solidFill>
                  <a:prstClr val="black"/>
                </a:solidFill>
              </a:rPr>
              <a:pPr/>
              <a:t>23</a:t>
            </a:fld>
            <a:endParaRPr lang="en-US" dirty="0">
              <a:solidFill>
                <a:prstClr val="black"/>
              </a:solidFill>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861921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4" name="Slide Number Placeholder 3"/>
          <p:cNvSpPr>
            <a:spLocks noGrp="1"/>
          </p:cNvSpPr>
          <p:nvPr>
            <p:ph type="sldNum" sz="quarter" idx="10"/>
          </p:nvPr>
        </p:nvSpPr>
        <p:spPr/>
        <p:txBody>
          <a:bodyPr/>
          <a:lstStyle/>
          <a:p>
            <a:fld id="{160123A2-56E8-AB45-905A-7C2EBA1B6F3A}" type="slidenum">
              <a:rPr lang="en-US" smtClean="0">
                <a:solidFill>
                  <a:prstClr val="black"/>
                </a:solidFill>
              </a:rPr>
              <a:pPr/>
              <a:t>24</a:t>
            </a:fld>
            <a:endParaRPr lang="en-US" dirty="0">
              <a:solidFill>
                <a:prstClr val="black"/>
              </a:solidFill>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273821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4538"/>
            <a:ext cx="6615113" cy="3722687"/>
          </a:xfrm>
        </p:spPr>
      </p:sp>
      <p:sp>
        <p:nvSpPr>
          <p:cNvPr id="4" name="Slide Number Placeholder 3"/>
          <p:cNvSpPr>
            <a:spLocks noGrp="1"/>
          </p:cNvSpPr>
          <p:nvPr>
            <p:ph type="sldNum" sz="quarter" idx="10"/>
          </p:nvPr>
        </p:nvSpPr>
        <p:spPr/>
        <p:txBody>
          <a:bodyPr/>
          <a:lstStyle/>
          <a:p>
            <a:fld id="{160123A2-56E8-AB45-905A-7C2EBA1B6F3A}" type="slidenum">
              <a:rPr lang="en-US" smtClean="0">
                <a:solidFill>
                  <a:prstClr val="black"/>
                </a:solidFill>
              </a:rPr>
              <a:pPr/>
              <a:t>34</a:t>
            </a:fld>
            <a:endParaRPr lang="en-US" dirty="0">
              <a:solidFill>
                <a:prstClr val="black"/>
              </a:solidFill>
            </a:endParaRPr>
          </a:p>
        </p:txBody>
      </p:sp>
      <p:sp>
        <p:nvSpPr>
          <p:cNvPr id="5" name="Notes Placeholder 4"/>
          <p:cNvSpPr>
            <a:spLocks noGrp="1"/>
          </p:cNvSpPr>
          <p:nvPr>
            <p:ph type="body" sz="quarter" idx="11"/>
          </p:nvPr>
        </p:nvSpPr>
        <p:spPr/>
        <p:txBody>
          <a:bodyPr/>
          <a:lstStyle/>
          <a:p>
            <a:r>
              <a:rPr lang="en-US" dirty="0" smtClean="0"/>
              <a:t>This</a:t>
            </a:r>
            <a:r>
              <a:rPr lang="en-US" baseline="0" dirty="0" smtClean="0"/>
              <a:t> content is amplified across our Trade and Consumer platforms </a:t>
            </a:r>
            <a:endParaRPr lang="en-US" dirty="0"/>
          </a:p>
        </p:txBody>
      </p:sp>
    </p:spTree>
    <p:extLst>
      <p:ext uri="{BB962C8B-B14F-4D97-AF65-F5344CB8AC3E}">
        <p14:creationId xmlns:p14="http://schemas.microsoft.com/office/powerpoint/2010/main" val="3717514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4538"/>
            <a:ext cx="6615113" cy="3722687"/>
          </a:xfrm>
        </p:spPr>
      </p:sp>
      <p:sp>
        <p:nvSpPr>
          <p:cNvPr id="4" name="Slide Number Placeholder 3"/>
          <p:cNvSpPr>
            <a:spLocks noGrp="1"/>
          </p:cNvSpPr>
          <p:nvPr>
            <p:ph type="sldNum" sz="quarter" idx="10"/>
          </p:nvPr>
        </p:nvSpPr>
        <p:spPr/>
        <p:txBody>
          <a:bodyPr/>
          <a:lstStyle/>
          <a:p>
            <a:fld id="{160123A2-56E8-AB45-905A-7C2EBA1B6F3A}" type="slidenum">
              <a:rPr lang="en-US" smtClean="0">
                <a:solidFill>
                  <a:prstClr val="black"/>
                </a:solidFill>
              </a:rPr>
              <a:pPr/>
              <a:t>35</a:t>
            </a:fld>
            <a:endParaRPr lang="en-US" dirty="0">
              <a:solidFill>
                <a:prstClr val="black"/>
              </a:solidFill>
            </a:endParaRPr>
          </a:p>
        </p:txBody>
      </p:sp>
      <p:sp>
        <p:nvSpPr>
          <p:cNvPr id="5" name="Notes Placeholder 4"/>
          <p:cNvSpPr>
            <a:spLocks noGrp="1"/>
          </p:cNvSpPr>
          <p:nvPr>
            <p:ph type="body" sz="quarter" idx="11"/>
          </p:nvPr>
        </p:nvSpPr>
        <p:spPr/>
        <p:txBody>
          <a:bodyPr/>
          <a:lstStyle/>
          <a:p>
            <a:r>
              <a:rPr lang="en-US" dirty="0" smtClean="0"/>
              <a:t>This</a:t>
            </a:r>
            <a:r>
              <a:rPr lang="en-US" baseline="0" dirty="0" smtClean="0"/>
              <a:t> content is amplified across our Trade and Consumer platforms </a:t>
            </a:r>
            <a:endParaRPr lang="en-US" dirty="0"/>
          </a:p>
        </p:txBody>
      </p:sp>
    </p:spTree>
    <p:extLst>
      <p:ext uri="{BB962C8B-B14F-4D97-AF65-F5344CB8AC3E}">
        <p14:creationId xmlns:p14="http://schemas.microsoft.com/office/powerpoint/2010/main" val="2603308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4538"/>
            <a:ext cx="6615113" cy="3722687"/>
          </a:xfrm>
        </p:spPr>
      </p:sp>
      <p:sp>
        <p:nvSpPr>
          <p:cNvPr id="4" name="Slide Number Placeholder 3"/>
          <p:cNvSpPr>
            <a:spLocks noGrp="1"/>
          </p:cNvSpPr>
          <p:nvPr>
            <p:ph type="sldNum" sz="quarter" idx="10"/>
          </p:nvPr>
        </p:nvSpPr>
        <p:spPr/>
        <p:txBody>
          <a:bodyPr/>
          <a:lstStyle/>
          <a:p>
            <a:fld id="{160123A2-56E8-AB45-905A-7C2EBA1B6F3A}" type="slidenum">
              <a:rPr lang="en-US" smtClean="0">
                <a:solidFill>
                  <a:prstClr val="black"/>
                </a:solidFill>
              </a:rPr>
              <a:pPr/>
              <a:t>36</a:t>
            </a:fld>
            <a:endParaRPr lang="en-US" dirty="0">
              <a:solidFill>
                <a:prstClr val="black"/>
              </a:solidFill>
            </a:endParaRPr>
          </a:p>
        </p:txBody>
      </p:sp>
      <p:sp>
        <p:nvSpPr>
          <p:cNvPr id="5" name="Notes Placeholder 4"/>
          <p:cNvSpPr>
            <a:spLocks noGrp="1"/>
          </p:cNvSpPr>
          <p:nvPr>
            <p:ph type="body" sz="quarter" idx="11"/>
          </p:nvPr>
        </p:nvSpPr>
        <p:spPr/>
        <p:txBody>
          <a:bodyPr/>
          <a:lstStyle/>
          <a:p>
            <a:r>
              <a:rPr lang="en-US" dirty="0" smtClean="0"/>
              <a:t>And the feedback</a:t>
            </a:r>
            <a:r>
              <a:rPr lang="en-US" baseline="0" dirty="0" smtClean="0"/>
              <a:t> has been phenomenal </a:t>
            </a:r>
            <a:endParaRPr lang="en-US" dirty="0"/>
          </a:p>
        </p:txBody>
      </p:sp>
    </p:spTree>
    <p:extLst>
      <p:ext uri="{BB962C8B-B14F-4D97-AF65-F5344CB8AC3E}">
        <p14:creationId xmlns:p14="http://schemas.microsoft.com/office/powerpoint/2010/main" val="1119648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Z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ZA"/>
          </a:p>
        </p:txBody>
      </p:sp>
      <p:sp>
        <p:nvSpPr>
          <p:cNvPr id="4" name="Date Placeholder 3"/>
          <p:cNvSpPr>
            <a:spLocks noGrp="1"/>
          </p:cNvSpPr>
          <p:nvPr>
            <p:ph type="dt" sz="half" idx="10"/>
          </p:nvPr>
        </p:nvSpPr>
        <p:spPr/>
        <p:txBody>
          <a:bodyPr/>
          <a:lstStyle/>
          <a:p>
            <a:fld id="{61190967-828E-475A-BC8A-913E6C0629A5}" type="datetimeFigureOut">
              <a:rPr lang="en-ZA" smtClean="0"/>
              <a:t>2017/04/03</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E5B582C6-DE94-4AEC-87D5-36A03800C5E9}" type="slidenum">
              <a:rPr lang="en-ZA" smtClean="0"/>
              <a:t>‹#›</a:t>
            </a:fld>
            <a:endParaRPr lang="en-ZA"/>
          </a:p>
        </p:txBody>
      </p:sp>
    </p:spTree>
    <p:extLst>
      <p:ext uri="{BB962C8B-B14F-4D97-AF65-F5344CB8AC3E}">
        <p14:creationId xmlns:p14="http://schemas.microsoft.com/office/powerpoint/2010/main" val="112426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61190967-828E-475A-BC8A-913E6C0629A5}" type="datetimeFigureOut">
              <a:rPr lang="en-ZA" smtClean="0"/>
              <a:t>2017/04/03</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E5B582C6-DE94-4AEC-87D5-36A03800C5E9}" type="slidenum">
              <a:rPr lang="en-ZA" smtClean="0"/>
              <a:t>‹#›</a:t>
            </a:fld>
            <a:endParaRPr lang="en-ZA"/>
          </a:p>
        </p:txBody>
      </p:sp>
    </p:spTree>
    <p:extLst>
      <p:ext uri="{BB962C8B-B14F-4D97-AF65-F5344CB8AC3E}">
        <p14:creationId xmlns:p14="http://schemas.microsoft.com/office/powerpoint/2010/main" val="2520847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61190967-828E-475A-BC8A-913E6C0629A5}" type="datetimeFigureOut">
              <a:rPr lang="en-ZA" smtClean="0"/>
              <a:t>2017/04/03</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E5B582C6-DE94-4AEC-87D5-36A03800C5E9}" type="slidenum">
              <a:rPr lang="en-ZA" smtClean="0"/>
              <a:t>‹#›</a:t>
            </a:fld>
            <a:endParaRPr lang="en-ZA"/>
          </a:p>
        </p:txBody>
      </p:sp>
    </p:spTree>
    <p:extLst>
      <p:ext uri="{BB962C8B-B14F-4D97-AF65-F5344CB8AC3E}">
        <p14:creationId xmlns:p14="http://schemas.microsoft.com/office/powerpoint/2010/main" val="3539825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75" y="2129984"/>
            <a:ext cx="10363652" cy="14703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48" y="3885528"/>
            <a:ext cx="8535305" cy="1752664"/>
          </a:xfrm>
        </p:spPr>
        <p:txBody>
          <a:bodyPr/>
          <a:lstStyle>
            <a:lvl1pPr marL="0" indent="0" algn="ctr">
              <a:buNone/>
              <a:defRPr/>
            </a:lvl1pPr>
            <a:lvl2pPr marL="414772" indent="0" algn="ctr">
              <a:buNone/>
              <a:defRPr/>
            </a:lvl2pPr>
            <a:lvl3pPr marL="829544" indent="0" algn="ctr">
              <a:buNone/>
              <a:defRPr/>
            </a:lvl3pPr>
            <a:lvl4pPr marL="1244316" indent="0" algn="ctr">
              <a:buNone/>
              <a:defRPr/>
            </a:lvl4pPr>
            <a:lvl5pPr marL="1659087" indent="0" algn="ctr">
              <a:buNone/>
              <a:defRPr/>
            </a:lvl5pPr>
            <a:lvl6pPr marL="2073859" indent="0" algn="ctr">
              <a:buNone/>
              <a:defRPr/>
            </a:lvl6pPr>
            <a:lvl7pPr marL="2488631" indent="0" algn="ctr">
              <a:buNone/>
              <a:defRPr/>
            </a:lvl7pPr>
            <a:lvl8pPr marL="2903403" indent="0" algn="ctr">
              <a:buNone/>
              <a:defRPr/>
            </a:lvl8pPr>
            <a:lvl9pPr marL="3318175" indent="0" algn="ctr">
              <a:buNone/>
              <a:defRPr/>
            </a:lvl9pPr>
          </a:lstStyle>
          <a:p>
            <a:r>
              <a:rPr lang="en-US" smtClean="0"/>
              <a:t>Click to edit Master subtitle style</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fld id="{529C2CE6-86A4-4F48-9DF5-3F10CC4B9270}" type="slidenum">
              <a:rPr lang="en-US" altLang="en-US"/>
              <a:pPr/>
              <a:t>‹#›</a:t>
            </a:fld>
            <a:endParaRPr lang="en-US" altLang="en-US"/>
          </a:p>
        </p:txBody>
      </p:sp>
    </p:spTree>
    <p:extLst>
      <p:ext uri="{BB962C8B-B14F-4D97-AF65-F5344CB8AC3E}">
        <p14:creationId xmlns:p14="http://schemas.microsoft.com/office/powerpoint/2010/main" val="10840024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fld id="{3B186D4A-F6A4-4B63-8278-37AA6D7627C8}" type="slidenum">
              <a:rPr lang="en-US" altLang="en-US"/>
              <a:pPr/>
              <a:t>‹#›</a:t>
            </a:fld>
            <a:endParaRPr lang="en-US" altLang="en-US"/>
          </a:p>
        </p:txBody>
      </p:sp>
    </p:spTree>
    <p:extLst>
      <p:ext uri="{BB962C8B-B14F-4D97-AF65-F5344CB8AC3E}">
        <p14:creationId xmlns:p14="http://schemas.microsoft.com/office/powerpoint/2010/main" val="1848574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50" y="4406863"/>
            <a:ext cx="10363653" cy="1362383"/>
          </a:xfrm>
        </p:spPr>
        <p:txBody>
          <a:bodyPr anchor="t"/>
          <a:lstStyle>
            <a:lvl1pPr algn="l">
              <a:defRPr sz="3629" b="1" cap="all"/>
            </a:lvl1pPr>
          </a:lstStyle>
          <a:p>
            <a:r>
              <a:rPr lang="en-US" smtClean="0"/>
              <a:t>Click to edit Master title style</a:t>
            </a:r>
            <a:endParaRPr lang="en-US"/>
          </a:p>
        </p:txBody>
      </p:sp>
      <p:sp>
        <p:nvSpPr>
          <p:cNvPr id="3" name="Text Placeholder 2"/>
          <p:cNvSpPr>
            <a:spLocks noGrp="1"/>
          </p:cNvSpPr>
          <p:nvPr>
            <p:ph type="body" idx="1"/>
          </p:nvPr>
        </p:nvSpPr>
        <p:spPr>
          <a:xfrm>
            <a:off x="963050" y="2906225"/>
            <a:ext cx="10363653" cy="1500638"/>
          </a:xfrm>
        </p:spPr>
        <p:txBody>
          <a:bodyPr anchor="b"/>
          <a:lstStyle>
            <a:lvl1pPr marL="0" indent="0">
              <a:buNone/>
              <a:defRPr sz="1814"/>
            </a:lvl1pPr>
            <a:lvl2pPr marL="414772" indent="0">
              <a:buNone/>
              <a:defRPr sz="1633"/>
            </a:lvl2pPr>
            <a:lvl3pPr marL="829544" indent="0">
              <a:buNone/>
              <a:defRPr sz="1452"/>
            </a:lvl3pPr>
            <a:lvl4pPr marL="1244316" indent="0">
              <a:buNone/>
              <a:defRPr sz="1270"/>
            </a:lvl4pPr>
            <a:lvl5pPr marL="1659087" indent="0">
              <a:buNone/>
              <a:defRPr sz="1270"/>
            </a:lvl5pPr>
            <a:lvl6pPr marL="2073859" indent="0">
              <a:buNone/>
              <a:defRPr sz="1270"/>
            </a:lvl6pPr>
            <a:lvl7pPr marL="2488631" indent="0">
              <a:buNone/>
              <a:defRPr sz="1270"/>
            </a:lvl7pPr>
            <a:lvl8pPr marL="2903403" indent="0">
              <a:buNone/>
              <a:defRPr sz="1270"/>
            </a:lvl8pPr>
            <a:lvl9pPr marL="3318175" indent="0">
              <a:buNone/>
              <a:defRPr sz="1270"/>
            </a:lvl9pPr>
          </a:lstStyle>
          <a:p>
            <a:pPr lvl="0"/>
            <a:r>
              <a:rPr lang="en-US" smtClean="0"/>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fld id="{D6464C08-3A77-4857-B0A1-9173DB75D2A6}" type="slidenum">
              <a:rPr lang="en-US" altLang="en-US"/>
              <a:pPr/>
              <a:t>‹#›</a:t>
            </a:fld>
            <a:endParaRPr lang="en-US" altLang="en-US"/>
          </a:p>
        </p:txBody>
      </p:sp>
    </p:spTree>
    <p:extLst>
      <p:ext uri="{BB962C8B-B14F-4D97-AF65-F5344CB8AC3E}">
        <p14:creationId xmlns:p14="http://schemas.microsoft.com/office/powerpoint/2010/main" val="4133262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8243" y="1604329"/>
            <a:ext cx="5398150" cy="4524955"/>
          </a:xfrm>
        </p:spPr>
        <p:txBody>
          <a:bodyPr/>
          <a:lstStyle>
            <a:lvl1pPr>
              <a:defRPr sz="2540"/>
            </a:lvl1pPr>
            <a:lvl2pPr>
              <a:defRPr sz="2177"/>
            </a:lvl2pPr>
            <a:lvl3pPr>
              <a:defRPr sz="1814"/>
            </a:lvl3pPr>
            <a:lvl4pPr>
              <a:defRPr sz="1633"/>
            </a:lvl4pPr>
            <a:lvl5pPr>
              <a:defRPr sz="1633"/>
            </a:lvl5pPr>
            <a:lvl6pPr>
              <a:defRPr sz="1633"/>
            </a:lvl6pPr>
            <a:lvl7pPr>
              <a:defRPr sz="1633"/>
            </a:lvl7pPr>
            <a:lvl8pPr>
              <a:defRPr sz="1633"/>
            </a:lvl8pPr>
            <a:lvl9pPr>
              <a:defRPr sz="16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80177" y="1604329"/>
            <a:ext cx="5398150" cy="4524955"/>
          </a:xfrm>
        </p:spPr>
        <p:txBody>
          <a:bodyPr/>
          <a:lstStyle>
            <a:lvl1pPr>
              <a:defRPr sz="2540"/>
            </a:lvl1pPr>
            <a:lvl2pPr>
              <a:defRPr sz="2177"/>
            </a:lvl2pPr>
            <a:lvl3pPr>
              <a:defRPr sz="1814"/>
            </a:lvl3pPr>
            <a:lvl4pPr>
              <a:defRPr sz="1633"/>
            </a:lvl4pPr>
            <a:lvl5pPr>
              <a:defRPr sz="1633"/>
            </a:lvl5pPr>
            <a:lvl6pPr>
              <a:defRPr sz="1633"/>
            </a:lvl6pPr>
            <a:lvl7pPr>
              <a:defRPr sz="1633"/>
            </a:lvl7pPr>
            <a:lvl8pPr>
              <a:defRPr sz="1633"/>
            </a:lvl8pPr>
            <a:lvl9pPr>
              <a:defRPr sz="16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fld id="{4A51EC79-F795-4613-9182-E88F1DB0ED37}" type="slidenum">
              <a:rPr lang="en-US" altLang="en-US"/>
              <a:pPr/>
              <a:t>‹#›</a:t>
            </a:fld>
            <a:endParaRPr lang="en-US" altLang="en-US"/>
          </a:p>
        </p:txBody>
      </p:sp>
    </p:spTree>
    <p:extLst>
      <p:ext uri="{BB962C8B-B14F-4D97-AF65-F5344CB8AC3E}">
        <p14:creationId xmlns:p14="http://schemas.microsoft.com/office/powerpoint/2010/main" val="30330988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054" y="275070"/>
            <a:ext cx="10971894" cy="114203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10053" y="1535201"/>
            <a:ext cx="5387289" cy="639427"/>
          </a:xfrm>
        </p:spPr>
        <p:txBody>
          <a:bodyPr anchor="b"/>
          <a:lstStyle>
            <a:lvl1pPr marL="0" indent="0">
              <a:buNone/>
              <a:defRPr sz="2177" b="1"/>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en-US" smtClean="0"/>
              <a:t>Click to edit Master text styles</a:t>
            </a:r>
          </a:p>
        </p:txBody>
      </p:sp>
      <p:sp>
        <p:nvSpPr>
          <p:cNvPr id="4" name="Content Placeholder 3"/>
          <p:cNvSpPr>
            <a:spLocks noGrp="1"/>
          </p:cNvSpPr>
          <p:nvPr>
            <p:ph sz="half" idx="2"/>
          </p:nvPr>
        </p:nvSpPr>
        <p:spPr>
          <a:xfrm>
            <a:off x="610053" y="2174628"/>
            <a:ext cx="5387289" cy="3951775"/>
          </a:xfrm>
        </p:spPr>
        <p:txBody>
          <a:bodyPr/>
          <a:lstStyle>
            <a:lvl1pPr>
              <a:defRPr sz="2177"/>
            </a:lvl1pPr>
            <a:lvl2pPr>
              <a:defRPr sz="1814"/>
            </a:lvl2pPr>
            <a:lvl3pPr>
              <a:defRPr sz="1633"/>
            </a:lvl3pPr>
            <a:lvl4pPr>
              <a:defRPr sz="1452"/>
            </a:lvl4pPr>
            <a:lvl5pPr>
              <a:defRPr sz="1452"/>
            </a:lvl5pPr>
            <a:lvl6pPr>
              <a:defRPr sz="1452"/>
            </a:lvl6pPr>
            <a:lvl7pPr>
              <a:defRPr sz="1452"/>
            </a:lvl7pPr>
            <a:lvl8pPr>
              <a:defRPr sz="1452"/>
            </a:lvl8pPr>
            <a:lvl9pPr>
              <a:defRPr sz="145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849" y="1535201"/>
            <a:ext cx="5389099" cy="639427"/>
          </a:xfrm>
        </p:spPr>
        <p:txBody>
          <a:bodyPr anchor="b"/>
          <a:lstStyle>
            <a:lvl1pPr marL="0" indent="0">
              <a:buNone/>
              <a:defRPr sz="2177" b="1"/>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en-US" smtClean="0"/>
              <a:t>Click to edit Master text styles</a:t>
            </a:r>
          </a:p>
        </p:txBody>
      </p:sp>
      <p:sp>
        <p:nvSpPr>
          <p:cNvPr id="6" name="Content Placeholder 5"/>
          <p:cNvSpPr>
            <a:spLocks noGrp="1"/>
          </p:cNvSpPr>
          <p:nvPr>
            <p:ph sz="quarter" idx="4"/>
          </p:nvPr>
        </p:nvSpPr>
        <p:spPr>
          <a:xfrm>
            <a:off x="6192849" y="2174628"/>
            <a:ext cx="5389099" cy="3951775"/>
          </a:xfrm>
        </p:spPr>
        <p:txBody>
          <a:bodyPr/>
          <a:lstStyle>
            <a:lvl1pPr>
              <a:defRPr sz="2177"/>
            </a:lvl1pPr>
            <a:lvl2pPr>
              <a:defRPr sz="1814"/>
            </a:lvl2pPr>
            <a:lvl3pPr>
              <a:defRPr sz="1633"/>
            </a:lvl3pPr>
            <a:lvl4pPr>
              <a:defRPr sz="1452"/>
            </a:lvl4pPr>
            <a:lvl5pPr>
              <a:defRPr sz="1452"/>
            </a:lvl5pPr>
            <a:lvl6pPr>
              <a:defRPr sz="1452"/>
            </a:lvl6pPr>
            <a:lvl7pPr>
              <a:defRPr sz="1452"/>
            </a:lvl7pPr>
            <a:lvl8pPr>
              <a:defRPr sz="1452"/>
            </a:lvl8pPr>
            <a:lvl9pPr>
              <a:defRPr sz="145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idx="10"/>
          </p:nvPr>
        </p:nvSpPr>
        <p:spPr>
          <a:ln/>
        </p:spPr>
        <p:txBody>
          <a:bodyPr/>
          <a:lstStyle>
            <a:lvl1pPr>
              <a:defRPr/>
            </a:lvl1pPr>
          </a:lstStyle>
          <a:p>
            <a:pPr>
              <a:defRPr/>
            </a:pPr>
            <a:endParaRPr lang="en-US"/>
          </a:p>
        </p:txBody>
      </p:sp>
      <p:sp>
        <p:nvSpPr>
          <p:cNvPr id="8" name="Rectangle 4"/>
          <p:cNvSpPr>
            <a:spLocks noGrp="1" noChangeArrowheads="1"/>
          </p:cNvSpPr>
          <p:nvPr>
            <p:ph type="ftr" idx="11"/>
          </p:nvPr>
        </p:nvSpPr>
        <p:spPr>
          <a:ln/>
        </p:spPr>
        <p:txBody>
          <a:bodyPr/>
          <a:lstStyle>
            <a:lvl1pPr>
              <a:defRPr/>
            </a:lvl1pPr>
          </a:lstStyle>
          <a:p>
            <a:pPr>
              <a:defRPr/>
            </a:pPr>
            <a:endParaRPr lang="en-US"/>
          </a:p>
        </p:txBody>
      </p:sp>
      <p:sp>
        <p:nvSpPr>
          <p:cNvPr id="9" name="Rectangle 5"/>
          <p:cNvSpPr>
            <a:spLocks noGrp="1" noChangeArrowheads="1"/>
          </p:cNvSpPr>
          <p:nvPr>
            <p:ph type="sldNum" idx="12"/>
          </p:nvPr>
        </p:nvSpPr>
        <p:spPr>
          <a:ln/>
        </p:spPr>
        <p:txBody>
          <a:bodyPr/>
          <a:lstStyle>
            <a:lvl1pPr>
              <a:defRPr/>
            </a:lvl1pPr>
          </a:lstStyle>
          <a:p>
            <a:fld id="{1A43DBF6-AA28-45F6-B3C7-D4ED15C7F20A}" type="slidenum">
              <a:rPr lang="en-US" altLang="en-US"/>
              <a:pPr/>
              <a:t>‹#›</a:t>
            </a:fld>
            <a:endParaRPr lang="en-US" altLang="en-US"/>
          </a:p>
        </p:txBody>
      </p:sp>
    </p:spTree>
    <p:extLst>
      <p:ext uri="{BB962C8B-B14F-4D97-AF65-F5344CB8AC3E}">
        <p14:creationId xmlns:p14="http://schemas.microsoft.com/office/powerpoint/2010/main" val="27862329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idx="10"/>
          </p:nvPr>
        </p:nvSpPr>
        <p:spPr>
          <a:ln/>
        </p:spPr>
        <p:txBody>
          <a:bodyPr/>
          <a:lstStyle>
            <a:lvl1pPr>
              <a:defRPr/>
            </a:lvl1pPr>
          </a:lstStyle>
          <a:p>
            <a:pPr>
              <a:defRPr/>
            </a:pPr>
            <a:endParaRPr lang="en-US"/>
          </a:p>
        </p:txBody>
      </p:sp>
      <p:sp>
        <p:nvSpPr>
          <p:cNvPr id="4" name="Rectangle 4"/>
          <p:cNvSpPr>
            <a:spLocks noGrp="1" noChangeArrowheads="1"/>
          </p:cNvSpPr>
          <p:nvPr>
            <p:ph type="ftr" idx="11"/>
          </p:nvPr>
        </p:nvSpPr>
        <p:spPr>
          <a:ln/>
        </p:spPr>
        <p:txBody>
          <a:bodyPr/>
          <a:lstStyle>
            <a:lvl1pPr>
              <a:defRPr/>
            </a:lvl1pPr>
          </a:lstStyle>
          <a:p>
            <a:pPr>
              <a:defRPr/>
            </a:pPr>
            <a:endParaRPr lang="en-US"/>
          </a:p>
        </p:txBody>
      </p:sp>
      <p:sp>
        <p:nvSpPr>
          <p:cNvPr id="5" name="Rectangle 5"/>
          <p:cNvSpPr>
            <a:spLocks noGrp="1" noChangeArrowheads="1"/>
          </p:cNvSpPr>
          <p:nvPr>
            <p:ph type="sldNum" idx="12"/>
          </p:nvPr>
        </p:nvSpPr>
        <p:spPr>
          <a:ln/>
        </p:spPr>
        <p:txBody>
          <a:bodyPr/>
          <a:lstStyle>
            <a:lvl1pPr>
              <a:defRPr/>
            </a:lvl1pPr>
          </a:lstStyle>
          <a:p>
            <a:fld id="{1E205F50-D7C5-433D-A894-65D4086402BF}" type="slidenum">
              <a:rPr lang="en-US" altLang="en-US"/>
              <a:pPr/>
              <a:t>‹#›</a:t>
            </a:fld>
            <a:endParaRPr lang="en-US" altLang="en-US"/>
          </a:p>
        </p:txBody>
      </p:sp>
    </p:spTree>
    <p:extLst>
      <p:ext uri="{BB962C8B-B14F-4D97-AF65-F5344CB8AC3E}">
        <p14:creationId xmlns:p14="http://schemas.microsoft.com/office/powerpoint/2010/main" val="2468531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US"/>
          </a:p>
        </p:txBody>
      </p:sp>
      <p:sp>
        <p:nvSpPr>
          <p:cNvPr id="3" name="Rectangle 4"/>
          <p:cNvSpPr>
            <a:spLocks noGrp="1" noChangeArrowheads="1"/>
          </p:cNvSpPr>
          <p:nvPr>
            <p:ph type="ftr" idx="11"/>
          </p:nvPr>
        </p:nvSpPr>
        <p:spPr>
          <a:ln/>
        </p:spPr>
        <p:txBody>
          <a:bodyPr/>
          <a:lstStyle>
            <a:lvl1pPr>
              <a:defRPr/>
            </a:lvl1pPr>
          </a:lstStyle>
          <a:p>
            <a:pPr>
              <a:defRPr/>
            </a:pPr>
            <a:endParaRPr lang="en-US"/>
          </a:p>
        </p:txBody>
      </p:sp>
      <p:sp>
        <p:nvSpPr>
          <p:cNvPr id="4" name="Rectangle 5"/>
          <p:cNvSpPr>
            <a:spLocks noGrp="1" noChangeArrowheads="1"/>
          </p:cNvSpPr>
          <p:nvPr>
            <p:ph type="sldNum" idx="12"/>
          </p:nvPr>
        </p:nvSpPr>
        <p:spPr>
          <a:ln/>
        </p:spPr>
        <p:txBody>
          <a:bodyPr/>
          <a:lstStyle>
            <a:lvl1pPr>
              <a:defRPr/>
            </a:lvl1pPr>
          </a:lstStyle>
          <a:p>
            <a:fld id="{EDF88E90-17C5-480F-A64E-B039C45A2B79}" type="slidenum">
              <a:rPr lang="en-US" altLang="en-US"/>
              <a:pPr/>
              <a:t>‹#›</a:t>
            </a:fld>
            <a:endParaRPr lang="en-US" altLang="en-US"/>
          </a:p>
        </p:txBody>
      </p:sp>
    </p:spTree>
    <p:extLst>
      <p:ext uri="{BB962C8B-B14F-4D97-AF65-F5344CB8AC3E}">
        <p14:creationId xmlns:p14="http://schemas.microsoft.com/office/powerpoint/2010/main" val="39432864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053" y="273629"/>
            <a:ext cx="4011503" cy="1160762"/>
          </a:xfrm>
        </p:spPr>
        <p:txBody>
          <a:bodyPr anchor="b"/>
          <a:lstStyle>
            <a:lvl1pPr algn="l">
              <a:defRPr sz="1814" b="1"/>
            </a:lvl1pPr>
          </a:lstStyle>
          <a:p>
            <a:r>
              <a:rPr lang="en-US" smtClean="0"/>
              <a:t>Click to edit Master title style</a:t>
            </a:r>
            <a:endParaRPr lang="en-US"/>
          </a:p>
        </p:txBody>
      </p:sp>
      <p:sp>
        <p:nvSpPr>
          <p:cNvPr id="3" name="Content Placeholder 2"/>
          <p:cNvSpPr>
            <a:spLocks noGrp="1"/>
          </p:cNvSpPr>
          <p:nvPr>
            <p:ph idx="1"/>
          </p:nvPr>
        </p:nvSpPr>
        <p:spPr>
          <a:xfrm>
            <a:off x="4766376" y="273629"/>
            <a:ext cx="6815571" cy="5852774"/>
          </a:xfr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0053" y="1434391"/>
            <a:ext cx="4011503" cy="4692013"/>
          </a:xfrm>
        </p:spPr>
        <p:txBody>
          <a:bodyPr/>
          <a:lstStyle>
            <a:lvl1pPr marL="0" indent="0">
              <a:buNone/>
              <a:defRPr sz="1270"/>
            </a:lvl1pPr>
            <a:lvl2pPr marL="414772" indent="0">
              <a:buNone/>
              <a:defRPr sz="1089"/>
            </a:lvl2pPr>
            <a:lvl3pPr marL="829544" indent="0">
              <a:buNone/>
              <a:defRPr sz="907"/>
            </a:lvl3pPr>
            <a:lvl4pPr marL="1244316" indent="0">
              <a:buNone/>
              <a:defRPr sz="816"/>
            </a:lvl4pPr>
            <a:lvl5pPr marL="1659087" indent="0">
              <a:buNone/>
              <a:defRPr sz="816"/>
            </a:lvl5pPr>
            <a:lvl6pPr marL="2073859" indent="0">
              <a:buNone/>
              <a:defRPr sz="816"/>
            </a:lvl6pPr>
            <a:lvl7pPr marL="2488631" indent="0">
              <a:buNone/>
              <a:defRPr sz="816"/>
            </a:lvl7pPr>
            <a:lvl8pPr marL="2903403" indent="0">
              <a:buNone/>
              <a:defRPr sz="816"/>
            </a:lvl8pPr>
            <a:lvl9pPr marL="3318175" indent="0">
              <a:buNone/>
              <a:defRPr sz="816"/>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fld id="{23262CCB-7A7F-47A8-8C53-917C0AF8F0BD}" type="slidenum">
              <a:rPr lang="en-US" altLang="en-US"/>
              <a:pPr/>
              <a:t>‹#›</a:t>
            </a:fld>
            <a:endParaRPr lang="en-US" altLang="en-US"/>
          </a:p>
        </p:txBody>
      </p:sp>
    </p:spTree>
    <p:extLst>
      <p:ext uri="{BB962C8B-B14F-4D97-AF65-F5344CB8AC3E}">
        <p14:creationId xmlns:p14="http://schemas.microsoft.com/office/powerpoint/2010/main" val="2606724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61190967-828E-475A-BC8A-913E6C0629A5}" type="datetimeFigureOut">
              <a:rPr lang="en-ZA" smtClean="0"/>
              <a:t>2017/04/03</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E5B582C6-DE94-4AEC-87D5-36A03800C5E9}" type="slidenum">
              <a:rPr lang="en-ZA" smtClean="0"/>
              <a:t>‹#›</a:t>
            </a:fld>
            <a:endParaRPr lang="en-ZA"/>
          </a:p>
        </p:txBody>
      </p:sp>
    </p:spTree>
    <p:extLst>
      <p:ext uri="{BB962C8B-B14F-4D97-AF65-F5344CB8AC3E}">
        <p14:creationId xmlns:p14="http://schemas.microsoft.com/office/powerpoint/2010/main" val="32663905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523" y="4800025"/>
            <a:ext cx="7315200" cy="567420"/>
          </a:xfrm>
        </p:spPr>
        <p:txBody>
          <a:bodyPr anchor="b"/>
          <a:lstStyle>
            <a:lvl1pPr algn="l">
              <a:defRPr sz="1814" b="1"/>
            </a:lvl1pPr>
          </a:lstStyle>
          <a:p>
            <a:r>
              <a:rPr lang="en-US" smtClean="0"/>
              <a:t>Click to edit Master title style</a:t>
            </a:r>
            <a:endParaRPr lang="en-US"/>
          </a:p>
        </p:txBody>
      </p:sp>
      <p:sp>
        <p:nvSpPr>
          <p:cNvPr id="3" name="Picture Placeholder 2"/>
          <p:cNvSpPr>
            <a:spLocks noGrp="1"/>
          </p:cNvSpPr>
          <p:nvPr>
            <p:ph type="pic" idx="1"/>
          </p:nvPr>
        </p:nvSpPr>
        <p:spPr>
          <a:xfrm>
            <a:off x="2389523" y="612065"/>
            <a:ext cx="7315200" cy="4115952"/>
          </a:xfrm>
        </p:spPr>
        <p:txBody>
          <a:bodyPr/>
          <a:lstStyle>
            <a:lvl1pPr marL="0" indent="0">
              <a:buNone/>
              <a:defRPr sz="2903"/>
            </a:lvl1pPr>
            <a:lvl2pPr marL="414772" indent="0">
              <a:buNone/>
              <a:defRPr sz="2540"/>
            </a:lvl2pPr>
            <a:lvl3pPr marL="829544" indent="0">
              <a:buNone/>
              <a:defRPr sz="2177"/>
            </a:lvl3pPr>
            <a:lvl4pPr marL="1244316" indent="0">
              <a:buNone/>
              <a:defRPr sz="1814"/>
            </a:lvl4pPr>
            <a:lvl5pPr marL="1659087" indent="0">
              <a:buNone/>
              <a:defRPr sz="1814"/>
            </a:lvl5pPr>
            <a:lvl6pPr marL="2073859" indent="0">
              <a:buNone/>
              <a:defRPr sz="1814"/>
            </a:lvl6pPr>
            <a:lvl7pPr marL="2488631" indent="0">
              <a:buNone/>
              <a:defRPr sz="1814"/>
            </a:lvl7pPr>
            <a:lvl8pPr marL="2903403" indent="0">
              <a:buNone/>
              <a:defRPr sz="1814"/>
            </a:lvl8pPr>
            <a:lvl9pPr marL="3318175" indent="0">
              <a:buNone/>
              <a:defRPr sz="1814"/>
            </a:lvl9pPr>
          </a:lstStyle>
          <a:p>
            <a:pPr lvl="0"/>
            <a:endParaRPr lang="en-US" noProof="0" smtClean="0"/>
          </a:p>
        </p:txBody>
      </p:sp>
      <p:sp>
        <p:nvSpPr>
          <p:cNvPr id="4" name="Text Placeholder 3"/>
          <p:cNvSpPr>
            <a:spLocks noGrp="1"/>
          </p:cNvSpPr>
          <p:nvPr>
            <p:ph type="body" sz="half" idx="2"/>
          </p:nvPr>
        </p:nvSpPr>
        <p:spPr>
          <a:xfrm>
            <a:off x="2389523" y="5367444"/>
            <a:ext cx="7315200" cy="805044"/>
          </a:xfrm>
        </p:spPr>
        <p:txBody>
          <a:bodyPr/>
          <a:lstStyle>
            <a:lvl1pPr marL="0" indent="0">
              <a:buNone/>
              <a:defRPr sz="1270"/>
            </a:lvl1pPr>
            <a:lvl2pPr marL="414772" indent="0">
              <a:buNone/>
              <a:defRPr sz="1089"/>
            </a:lvl2pPr>
            <a:lvl3pPr marL="829544" indent="0">
              <a:buNone/>
              <a:defRPr sz="907"/>
            </a:lvl3pPr>
            <a:lvl4pPr marL="1244316" indent="0">
              <a:buNone/>
              <a:defRPr sz="816"/>
            </a:lvl4pPr>
            <a:lvl5pPr marL="1659087" indent="0">
              <a:buNone/>
              <a:defRPr sz="816"/>
            </a:lvl5pPr>
            <a:lvl6pPr marL="2073859" indent="0">
              <a:buNone/>
              <a:defRPr sz="816"/>
            </a:lvl6pPr>
            <a:lvl7pPr marL="2488631" indent="0">
              <a:buNone/>
              <a:defRPr sz="816"/>
            </a:lvl7pPr>
            <a:lvl8pPr marL="2903403" indent="0">
              <a:buNone/>
              <a:defRPr sz="816"/>
            </a:lvl8pPr>
            <a:lvl9pPr marL="3318175" indent="0">
              <a:buNone/>
              <a:defRPr sz="816"/>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fld id="{C29E0168-28DB-4CB5-B406-B3750A56CDF3}" type="slidenum">
              <a:rPr lang="en-US" altLang="en-US"/>
              <a:pPr/>
              <a:t>‹#›</a:t>
            </a:fld>
            <a:endParaRPr lang="en-US" altLang="en-US"/>
          </a:p>
        </p:txBody>
      </p:sp>
    </p:spTree>
    <p:extLst>
      <p:ext uri="{BB962C8B-B14F-4D97-AF65-F5344CB8AC3E}">
        <p14:creationId xmlns:p14="http://schemas.microsoft.com/office/powerpoint/2010/main" val="7111938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fld id="{F907D3BA-1D6B-4DD1-8819-CE7851298ACE}" type="slidenum">
              <a:rPr lang="en-US" altLang="en-US"/>
              <a:pPr/>
              <a:t>‹#›</a:t>
            </a:fld>
            <a:endParaRPr lang="en-US" altLang="en-US"/>
          </a:p>
        </p:txBody>
      </p:sp>
    </p:spTree>
    <p:extLst>
      <p:ext uri="{BB962C8B-B14F-4D97-AF65-F5344CB8AC3E}">
        <p14:creationId xmlns:p14="http://schemas.microsoft.com/office/powerpoint/2010/main" val="37776622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5806" y="272189"/>
            <a:ext cx="2742520" cy="585709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8242" y="272189"/>
            <a:ext cx="8053780" cy="585709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fld id="{4767A652-55BC-49B9-B2C1-96BCC830E8FD}" type="slidenum">
              <a:rPr lang="en-US" altLang="en-US"/>
              <a:pPr/>
              <a:t>‹#›</a:t>
            </a:fld>
            <a:endParaRPr lang="en-US" altLang="en-US"/>
          </a:p>
        </p:txBody>
      </p:sp>
    </p:spTree>
    <p:extLst>
      <p:ext uri="{BB962C8B-B14F-4D97-AF65-F5344CB8AC3E}">
        <p14:creationId xmlns:p14="http://schemas.microsoft.com/office/powerpoint/2010/main" val="31855541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8242" y="272190"/>
            <a:ext cx="10970084" cy="1143480"/>
          </a:xfrm>
        </p:spPr>
        <p:txBody>
          <a:bodyPr/>
          <a:lstStyle/>
          <a:p>
            <a:r>
              <a:rPr lang="en-US" smtClean="0"/>
              <a:t>Click to edit Master title style</a:t>
            </a:r>
            <a:endParaRPr lang="en-US"/>
          </a:p>
        </p:txBody>
      </p:sp>
      <p:sp>
        <p:nvSpPr>
          <p:cNvPr id="3" name="Rectangle 3"/>
          <p:cNvSpPr>
            <a:spLocks noGrp="1" noChangeArrowheads="1"/>
          </p:cNvSpPr>
          <p:nvPr>
            <p:ph type="dt" idx="10"/>
          </p:nvPr>
        </p:nvSpPr>
        <p:spPr>
          <a:ln/>
        </p:spPr>
        <p:txBody>
          <a:bodyPr/>
          <a:lstStyle>
            <a:lvl1pPr>
              <a:defRPr/>
            </a:lvl1pPr>
          </a:lstStyle>
          <a:p>
            <a:pPr>
              <a:defRPr/>
            </a:pPr>
            <a:endParaRPr lang="en-US"/>
          </a:p>
        </p:txBody>
      </p:sp>
      <p:sp>
        <p:nvSpPr>
          <p:cNvPr id="4" name="Rectangle 4"/>
          <p:cNvSpPr>
            <a:spLocks noGrp="1" noChangeArrowheads="1"/>
          </p:cNvSpPr>
          <p:nvPr>
            <p:ph type="ftr" idx="11"/>
          </p:nvPr>
        </p:nvSpPr>
        <p:spPr>
          <a:ln/>
        </p:spPr>
        <p:txBody>
          <a:bodyPr/>
          <a:lstStyle>
            <a:lvl1pPr>
              <a:defRPr/>
            </a:lvl1pPr>
          </a:lstStyle>
          <a:p>
            <a:pPr>
              <a:defRPr/>
            </a:pPr>
            <a:endParaRPr lang="en-US"/>
          </a:p>
        </p:txBody>
      </p:sp>
      <p:sp>
        <p:nvSpPr>
          <p:cNvPr id="5" name="Rectangle 5"/>
          <p:cNvSpPr>
            <a:spLocks noGrp="1" noChangeArrowheads="1"/>
          </p:cNvSpPr>
          <p:nvPr>
            <p:ph type="sldNum" idx="12"/>
          </p:nvPr>
        </p:nvSpPr>
        <p:spPr>
          <a:ln/>
        </p:spPr>
        <p:txBody>
          <a:bodyPr/>
          <a:lstStyle>
            <a:lvl1pPr>
              <a:defRPr/>
            </a:lvl1pPr>
          </a:lstStyle>
          <a:p>
            <a:fld id="{6BA8D554-E3B6-417C-B4BC-44E128A355AD}" type="slidenum">
              <a:rPr lang="en-US" altLang="en-US"/>
              <a:pPr/>
              <a:t>‹#›</a:t>
            </a:fld>
            <a:endParaRPr lang="en-US" altLang="en-US"/>
          </a:p>
        </p:txBody>
      </p:sp>
    </p:spTree>
    <p:extLst>
      <p:ext uri="{BB962C8B-B14F-4D97-AF65-F5344CB8AC3E}">
        <p14:creationId xmlns:p14="http://schemas.microsoft.com/office/powerpoint/2010/main" val="1679155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2" descr="Description: CornelS:Users:cornels:Desktop:Cornel Work:SAT:69059 SAT New Logo:Logo for Word_PPT.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248651" y="5157789"/>
            <a:ext cx="370840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Rectangle 10"/>
          <p:cNvSpPr>
            <a:spLocks noGrp="1" noChangeArrowheads="1"/>
          </p:cNvSpPr>
          <p:nvPr>
            <p:ph type="ctrTitle"/>
          </p:nvPr>
        </p:nvSpPr>
        <p:spPr>
          <a:xfrm>
            <a:off x="476211" y="1571612"/>
            <a:ext cx="11176000" cy="990600"/>
          </a:xfrm>
        </p:spPr>
        <p:txBody>
          <a:bodyPr/>
          <a:lstStyle>
            <a:lvl1pPr algn="r">
              <a:defRPr sz="3600"/>
            </a:lvl1pPr>
          </a:lstStyle>
          <a:p>
            <a:r>
              <a:rPr lang="en-US" smtClean="0"/>
              <a:t>Click to edit Master title style</a:t>
            </a:r>
            <a:endParaRPr lang="en-US" dirty="0"/>
          </a:p>
        </p:txBody>
      </p:sp>
      <p:sp>
        <p:nvSpPr>
          <p:cNvPr id="4107" name="Rectangle 11"/>
          <p:cNvSpPr>
            <a:spLocks noGrp="1" noChangeArrowheads="1"/>
          </p:cNvSpPr>
          <p:nvPr>
            <p:ph type="subTitle" idx="1"/>
          </p:nvPr>
        </p:nvSpPr>
        <p:spPr>
          <a:xfrm>
            <a:off x="476211" y="2714620"/>
            <a:ext cx="11176000" cy="838200"/>
          </a:xfrm>
        </p:spPr>
        <p:txBody>
          <a:bodyPr lIns="0" tIns="0" rIns="0" bIns="0"/>
          <a:lstStyle>
            <a:lvl1pPr marL="0" indent="0" algn="r">
              <a:buFont typeface="Times" pitchFamily="-112" charset="0"/>
              <a:buNone/>
              <a:defRPr sz="2400"/>
            </a:lvl1pPr>
          </a:lstStyle>
          <a:p>
            <a:r>
              <a:rPr lang="en-US" smtClean="0"/>
              <a:t>Click to edit Master subtitle style</a:t>
            </a:r>
            <a:endParaRPr lang="en-US" dirty="0"/>
          </a:p>
        </p:txBody>
      </p:sp>
    </p:spTree>
    <p:extLst>
      <p:ext uri="{BB962C8B-B14F-4D97-AF65-F5344CB8AC3E}">
        <p14:creationId xmlns:p14="http://schemas.microsoft.com/office/powerpoint/2010/main" val="19247539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026497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30487974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pPr defTabSz="457200"/>
            <a:fld id="{CF50C640-BA5F-4902-BBBF-3251969BC83F}" type="datetimeFigureOut">
              <a:rPr lang="en-ZA" smtClean="0">
                <a:solidFill>
                  <a:srgbClr val="000000"/>
                </a:solidFill>
              </a:rPr>
              <a:pPr defTabSz="457200"/>
              <a:t>2017/04/03</a:t>
            </a:fld>
            <a:endParaRPr lang="en-ZA">
              <a:solidFill>
                <a:srgbClr val="000000"/>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pPr defTabSz="457200"/>
            <a:endParaRPr lang="en-ZA">
              <a:solidFill>
                <a:srgbClr val="000000"/>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pPr defTabSz="457200"/>
            <a:fld id="{7FF23661-E70B-4553-96AF-4FD07FF5EEA2}" type="slidenum">
              <a:rPr lang="en-ZA" smtClean="0">
                <a:solidFill>
                  <a:srgbClr val="000000"/>
                </a:solidFill>
              </a:rPr>
              <a:pPr defTabSz="457200"/>
              <a:t>‹#›</a:t>
            </a:fld>
            <a:endParaRPr lang="en-ZA">
              <a:solidFill>
                <a:srgbClr val="000000"/>
              </a:solidFill>
            </a:endParaRPr>
          </a:p>
        </p:txBody>
      </p:sp>
    </p:spTree>
    <p:extLst>
      <p:ext uri="{BB962C8B-B14F-4D97-AF65-F5344CB8AC3E}">
        <p14:creationId xmlns:p14="http://schemas.microsoft.com/office/powerpoint/2010/main" val="27325040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8F487C8-D1CA-4A08-ABF3-D5908524A013}" type="datetime1">
              <a:rPr lang="en-US" altLang="en-US"/>
              <a:pPr>
                <a:defRPr/>
              </a:pPr>
              <a:t>4/3/2017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669FC7B-4D76-4335-A75E-13D9E15783F3}" type="slidenum">
              <a:rPr lang="en-US" altLang="en-US"/>
              <a:pPr>
                <a:defRPr/>
              </a:pPr>
              <a:t>‹#›</a:t>
            </a:fld>
            <a:endParaRPr lang="en-US" altLang="en-US"/>
          </a:p>
        </p:txBody>
      </p:sp>
    </p:spTree>
    <p:extLst>
      <p:ext uri="{BB962C8B-B14F-4D97-AF65-F5344CB8AC3E}">
        <p14:creationId xmlns:p14="http://schemas.microsoft.com/office/powerpoint/2010/main" val="7660280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59E9E71-099E-4E38-B127-0D41D1F22CD9}" type="datetime1">
              <a:rPr lang="en-US" altLang="en-US"/>
              <a:pPr>
                <a:defRPr/>
              </a:pPr>
              <a:t>4/3/2017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83E6B82-DCE2-4376-A9FE-BC6044CC37A3}" type="slidenum">
              <a:rPr lang="en-US" altLang="en-US"/>
              <a:pPr>
                <a:defRPr/>
              </a:pPr>
              <a:t>‹#›</a:t>
            </a:fld>
            <a:endParaRPr lang="en-US" altLang="en-US"/>
          </a:p>
        </p:txBody>
      </p:sp>
    </p:spTree>
    <p:extLst>
      <p:ext uri="{BB962C8B-B14F-4D97-AF65-F5344CB8AC3E}">
        <p14:creationId xmlns:p14="http://schemas.microsoft.com/office/powerpoint/2010/main" val="2817535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Z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190967-828E-475A-BC8A-913E6C0629A5}" type="datetimeFigureOut">
              <a:rPr lang="en-ZA" smtClean="0"/>
              <a:t>2017/04/03</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E5B582C6-DE94-4AEC-87D5-36A03800C5E9}" type="slidenum">
              <a:rPr lang="en-ZA" smtClean="0"/>
              <a:t>‹#›</a:t>
            </a:fld>
            <a:endParaRPr lang="en-ZA"/>
          </a:p>
        </p:txBody>
      </p:sp>
    </p:spTree>
    <p:extLst>
      <p:ext uri="{BB962C8B-B14F-4D97-AF65-F5344CB8AC3E}">
        <p14:creationId xmlns:p14="http://schemas.microsoft.com/office/powerpoint/2010/main" val="12506635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F9D7861-C5BB-4360-9C69-25C0F0FC67D0}" type="datetime1">
              <a:rPr lang="en-US" altLang="en-US"/>
              <a:pPr>
                <a:defRPr/>
              </a:pPr>
              <a:t>4/3/2017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C0F7CBB-6C99-44E9-B53B-45131CC755D3}" type="slidenum">
              <a:rPr lang="en-US" altLang="en-US"/>
              <a:pPr>
                <a:defRPr/>
              </a:pPr>
              <a:t>‹#›</a:t>
            </a:fld>
            <a:endParaRPr lang="en-US" altLang="en-US"/>
          </a:p>
        </p:txBody>
      </p:sp>
    </p:spTree>
    <p:extLst>
      <p:ext uri="{BB962C8B-B14F-4D97-AF65-F5344CB8AC3E}">
        <p14:creationId xmlns:p14="http://schemas.microsoft.com/office/powerpoint/2010/main" val="25934914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2810F78-C25A-4769-B29F-183E1F712454}" type="datetime1">
              <a:rPr lang="en-US" altLang="en-US"/>
              <a:pPr>
                <a:defRPr/>
              </a:pPr>
              <a:t>4/3/2017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D44009C-639D-45B7-89BA-FC76F28DC0EC}" type="slidenum">
              <a:rPr lang="en-US" altLang="en-US"/>
              <a:pPr>
                <a:defRPr/>
              </a:pPr>
              <a:t>‹#›</a:t>
            </a:fld>
            <a:endParaRPr lang="en-US" altLang="en-US"/>
          </a:p>
        </p:txBody>
      </p:sp>
    </p:spTree>
    <p:extLst>
      <p:ext uri="{BB962C8B-B14F-4D97-AF65-F5344CB8AC3E}">
        <p14:creationId xmlns:p14="http://schemas.microsoft.com/office/powerpoint/2010/main" val="36254547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32CB275-C516-4544-83F4-5331596CF209}" type="datetime1">
              <a:rPr lang="en-US" altLang="en-US"/>
              <a:pPr>
                <a:defRPr/>
              </a:pPr>
              <a:t>4/3/2017</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79DC6DA-DDDE-4F5A-9C59-BDC4ACEB4BE7}" type="slidenum">
              <a:rPr lang="en-US" altLang="en-US"/>
              <a:pPr>
                <a:defRPr/>
              </a:pPr>
              <a:t>‹#›</a:t>
            </a:fld>
            <a:endParaRPr lang="en-US" altLang="en-US"/>
          </a:p>
        </p:txBody>
      </p:sp>
    </p:spTree>
    <p:extLst>
      <p:ext uri="{BB962C8B-B14F-4D97-AF65-F5344CB8AC3E}">
        <p14:creationId xmlns:p14="http://schemas.microsoft.com/office/powerpoint/2010/main" val="4567422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5CC0611-7442-404C-8B01-80760561681B}" type="datetime1">
              <a:rPr lang="en-US" altLang="en-US"/>
              <a:pPr>
                <a:defRPr/>
              </a:pPr>
              <a:t>4/3/2017</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CCEFAB1-6B42-4396-8500-CE03FAAEB0CB}" type="slidenum">
              <a:rPr lang="en-US" altLang="en-US"/>
              <a:pPr>
                <a:defRPr/>
              </a:pPr>
              <a:t>‹#›</a:t>
            </a:fld>
            <a:endParaRPr lang="en-US" altLang="en-US"/>
          </a:p>
        </p:txBody>
      </p:sp>
    </p:spTree>
    <p:extLst>
      <p:ext uri="{BB962C8B-B14F-4D97-AF65-F5344CB8AC3E}">
        <p14:creationId xmlns:p14="http://schemas.microsoft.com/office/powerpoint/2010/main" val="41110820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56E32AD-D23B-4BE8-B038-4105E0D3AB3A}" type="datetime1">
              <a:rPr lang="en-US" altLang="en-US"/>
              <a:pPr>
                <a:defRPr/>
              </a:pPr>
              <a:t>4/3/2017</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B6AB82C-5CC8-434D-A5A9-D7BC01CA8C9C}" type="slidenum">
              <a:rPr lang="en-US" altLang="en-US"/>
              <a:pPr>
                <a:defRPr/>
              </a:pPr>
              <a:t>‹#›</a:t>
            </a:fld>
            <a:endParaRPr lang="en-US" altLang="en-US"/>
          </a:p>
        </p:txBody>
      </p:sp>
    </p:spTree>
    <p:extLst>
      <p:ext uri="{BB962C8B-B14F-4D97-AF65-F5344CB8AC3E}">
        <p14:creationId xmlns:p14="http://schemas.microsoft.com/office/powerpoint/2010/main" val="25826033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5FD1971-E85A-479B-B22D-6719BF2761D3}" type="datetime1">
              <a:rPr lang="en-US" altLang="en-US"/>
              <a:pPr>
                <a:defRPr/>
              </a:pPr>
              <a:t>4/3/2017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29AAAF2-7909-4128-8ADF-9E95073B4264}" type="slidenum">
              <a:rPr lang="en-US" altLang="en-US"/>
              <a:pPr>
                <a:defRPr/>
              </a:pPr>
              <a:t>‹#›</a:t>
            </a:fld>
            <a:endParaRPr lang="en-US" altLang="en-US"/>
          </a:p>
        </p:txBody>
      </p:sp>
    </p:spTree>
    <p:extLst>
      <p:ext uri="{BB962C8B-B14F-4D97-AF65-F5344CB8AC3E}">
        <p14:creationId xmlns:p14="http://schemas.microsoft.com/office/powerpoint/2010/main" val="19542391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8503539-60C6-494A-AB7F-DD82289E19B8}" type="datetime1">
              <a:rPr lang="en-US" altLang="en-US"/>
              <a:pPr>
                <a:defRPr/>
              </a:pPr>
              <a:t>4/3/2017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98D7DF5-0E23-4154-8540-28A80899F686}" type="slidenum">
              <a:rPr lang="en-US" altLang="en-US"/>
              <a:pPr>
                <a:defRPr/>
              </a:pPr>
              <a:t>‹#›</a:t>
            </a:fld>
            <a:endParaRPr lang="en-US" altLang="en-US"/>
          </a:p>
        </p:txBody>
      </p:sp>
    </p:spTree>
    <p:extLst>
      <p:ext uri="{BB962C8B-B14F-4D97-AF65-F5344CB8AC3E}">
        <p14:creationId xmlns:p14="http://schemas.microsoft.com/office/powerpoint/2010/main" val="6620864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49D9643-D83B-4B3A-B4C4-67751DF88326}" type="datetime1">
              <a:rPr lang="en-US" altLang="en-US"/>
              <a:pPr>
                <a:defRPr/>
              </a:pPr>
              <a:t>4/3/2017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CC008B-E305-495E-B9AA-76FC361949A1}" type="slidenum">
              <a:rPr lang="en-US" altLang="en-US"/>
              <a:pPr>
                <a:defRPr/>
              </a:pPr>
              <a:t>‹#›</a:t>
            </a:fld>
            <a:endParaRPr lang="en-US" altLang="en-US"/>
          </a:p>
        </p:txBody>
      </p:sp>
    </p:spTree>
    <p:extLst>
      <p:ext uri="{BB962C8B-B14F-4D97-AF65-F5344CB8AC3E}">
        <p14:creationId xmlns:p14="http://schemas.microsoft.com/office/powerpoint/2010/main" val="21394761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6BD9F13-D519-4855-85E5-59B4EDCF2383}" type="datetime1">
              <a:rPr lang="en-US" altLang="en-US"/>
              <a:pPr>
                <a:defRPr/>
              </a:pPr>
              <a:t>4/3/2017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58B2431-435B-4794-9195-DA2F23B397D8}" type="slidenum">
              <a:rPr lang="en-US" altLang="en-US"/>
              <a:pPr>
                <a:defRPr/>
              </a:pPr>
              <a:t>‹#›</a:t>
            </a:fld>
            <a:endParaRPr lang="en-US" altLang="en-US"/>
          </a:p>
        </p:txBody>
      </p:sp>
    </p:spTree>
    <p:extLst>
      <p:ext uri="{BB962C8B-B14F-4D97-AF65-F5344CB8AC3E}">
        <p14:creationId xmlns:p14="http://schemas.microsoft.com/office/powerpoint/2010/main" val="3150836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4"/>
          <p:cNvSpPr>
            <a:spLocks noGrp="1"/>
          </p:cNvSpPr>
          <p:nvPr>
            <p:ph type="dt" sz="half" idx="10"/>
          </p:nvPr>
        </p:nvSpPr>
        <p:spPr/>
        <p:txBody>
          <a:bodyPr/>
          <a:lstStyle/>
          <a:p>
            <a:fld id="{61190967-828E-475A-BC8A-913E6C0629A5}" type="datetimeFigureOut">
              <a:rPr lang="en-ZA" smtClean="0"/>
              <a:t>2017/04/03</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E5B582C6-DE94-4AEC-87D5-36A03800C5E9}" type="slidenum">
              <a:rPr lang="en-ZA" smtClean="0"/>
              <a:t>‹#›</a:t>
            </a:fld>
            <a:endParaRPr lang="en-ZA"/>
          </a:p>
        </p:txBody>
      </p:sp>
    </p:spTree>
    <p:extLst>
      <p:ext uri="{BB962C8B-B14F-4D97-AF65-F5344CB8AC3E}">
        <p14:creationId xmlns:p14="http://schemas.microsoft.com/office/powerpoint/2010/main" val="185257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Z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Date Placeholder 6"/>
          <p:cNvSpPr>
            <a:spLocks noGrp="1"/>
          </p:cNvSpPr>
          <p:nvPr>
            <p:ph type="dt" sz="half" idx="10"/>
          </p:nvPr>
        </p:nvSpPr>
        <p:spPr/>
        <p:txBody>
          <a:bodyPr/>
          <a:lstStyle/>
          <a:p>
            <a:fld id="{61190967-828E-475A-BC8A-913E6C0629A5}" type="datetimeFigureOut">
              <a:rPr lang="en-ZA" smtClean="0"/>
              <a:t>2017/04/03</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E5B582C6-DE94-4AEC-87D5-36A03800C5E9}" type="slidenum">
              <a:rPr lang="en-ZA" smtClean="0"/>
              <a:t>‹#›</a:t>
            </a:fld>
            <a:endParaRPr lang="en-ZA"/>
          </a:p>
        </p:txBody>
      </p:sp>
    </p:spTree>
    <p:extLst>
      <p:ext uri="{BB962C8B-B14F-4D97-AF65-F5344CB8AC3E}">
        <p14:creationId xmlns:p14="http://schemas.microsoft.com/office/powerpoint/2010/main" val="2441342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2"/>
          <p:cNvSpPr>
            <a:spLocks noGrp="1"/>
          </p:cNvSpPr>
          <p:nvPr>
            <p:ph type="dt" sz="half" idx="10"/>
          </p:nvPr>
        </p:nvSpPr>
        <p:spPr/>
        <p:txBody>
          <a:bodyPr/>
          <a:lstStyle/>
          <a:p>
            <a:fld id="{61190967-828E-475A-BC8A-913E6C0629A5}" type="datetimeFigureOut">
              <a:rPr lang="en-ZA" smtClean="0"/>
              <a:t>2017/04/03</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E5B582C6-DE94-4AEC-87D5-36A03800C5E9}" type="slidenum">
              <a:rPr lang="en-ZA" smtClean="0"/>
              <a:t>‹#›</a:t>
            </a:fld>
            <a:endParaRPr lang="en-ZA"/>
          </a:p>
        </p:txBody>
      </p:sp>
    </p:spTree>
    <p:extLst>
      <p:ext uri="{BB962C8B-B14F-4D97-AF65-F5344CB8AC3E}">
        <p14:creationId xmlns:p14="http://schemas.microsoft.com/office/powerpoint/2010/main" val="1115551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190967-828E-475A-BC8A-913E6C0629A5}" type="datetimeFigureOut">
              <a:rPr lang="en-ZA" smtClean="0"/>
              <a:t>2017/04/03</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E5B582C6-DE94-4AEC-87D5-36A03800C5E9}" type="slidenum">
              <a:rPr lang="en-ZA" smtClean="0"/>
              <a:t>‹#›</a:t>
            </a:fld>
            <a:endParaRPr lang="en-ZA"/>
          </a:p>
        </p:txBody>
      </p:sp>
    </p:spTree>
    <p:extLst>
      <p:ext uri="{BB962C8B-B14F-4D97-AF65-F5344CB8AC3E}">
        <p14:creationId xmlns:p14="http://schemas.microsoft.com/office/powerpoint/2010/main" val="1428877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Z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190967-828E-475A-BC8A-913E6C0629A5}" type="datetimeFigureOut">
              <a:rPr lang="en-ZA" smtClean="0"/>
              <a:t>2017/04/03</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E5B582C6-DE94-4AEC-87D5-36A03800C5E9}" type="slidenum">
              <a:rPr lang="en-ZA" smtClean="0"/>
              <a:t>‹#›</a:t>
            </a:fld>
            <a:endParaRPr lang="en-ZA"/>
          </a:p>
        </p:txBody>
      </p:sp>
    </p:spTree>
    <p:extLst>
      <p:ext uri="{BB962C8B-B14F-4D97-AF65-F5344CB8AC3E}">
        <p14:creationId xmlns:p14="http://schemas.microsoft.com/office/powerpoint/2010/main" val="2295219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Z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190967-828E-475A-BC8A-913E6C0629A5}" type="datetimeFigureOut">
              <a:rPr lang="en-ZA" smtClean="0"/>
              <a:t>2017/04/03</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E5B582C6-DE94-4AEC-87D5-36A03800C5E9}" type="slidenum">
              <a:rPr lang="en-ZA" smtClean="0"/>
              <a:t>‹#›</a:t>
            </a:fld>
            <a:endParaRPr lang="en-ZA"/>
          </a:p>
        </p:txBody>
      </p:sp>
    </p:spTree>
    <p:extLst>
      <p:ext uri="{BB962C8B-B14F-4D97-AF65-F5344CB8AC3E}">
        <p14:creationId xmlns:p14="http://schemas.microsoft.com/office/powerpoint/2010/main" val="2736851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3.emf"/><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theme" Target="../theme/theme3.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Z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190967-828E-475A-BC8A-913E6C0629A5}" type="datetimeFigureOut">
              <a:rPr lang="en-ZA" smtClean="0"/>
              <a:t>2017/04/03</a:t>
            </a:fld>
            <a:endParaRPr lang="en-Z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B582C6-DE94-4AEC-87D5-36A03800C5E9}" type="slidenum">
              <a:rPr lang="en-ZA" smtClean="0"/>
              <a:t>‹#›</a:t>
            </a:fld>
            <a:endParaRPr lang="en-ZA"/>
          </a:p>
        </p:txBody>
      </p:sp>
    </p:spTree>
    <p:extLst>
      <p:ext uri="{BB962C8B-B14F-4D97-AF65-F5344CB8AC3E}">
        <p14:creationId xmlns:p14="http://schemas.microsoft.com/office/powerpoint/2010/main" val="39127496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ChangeArrowheads="1"/>
          </p:cNvSpPr>
          <p:nvPr userDrawn="1"/>
        </p:nvSpPr>
        <p:spPr bwMode="auto">
          <a:xfrm>
            <a:off x="1811" y="6247376"/>
            <a:ext cx="12206481" cy="610624"/>
          </a:xfrm>
          <a:prstGeom prst="rect">
            <a:avLst/>
          </a:prstGeom>
          <a:solidFill>
            <a:srgbClr val="F3700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14772" fontAlgn="base" hangingPunct="0">
              <a:lnSpc>
                <a:spcPct val="93000"/>
              </a:lnSpc>
              <a:spcBef>
                <a:spcPct val="0"/>
              </a:spcBef>
              <a:spcAft>
                <a:spcPct val="0"/>
              </a:spcAft>
              <a:buClr>
                <a:srgbClr val="000000"/>
              </a:buClr>
              <a:buSzPct val="100000"/>
              <a:buFont typeface="Times New Roman" panose="02020603050405020304" pitchFamily="18" charset="0"/>
              <a:buNone/>
            </a:pPr>
            <a:endParaRPr lang="en-US" altLang="en-US" sz="1633">
              <a:solidFill>
                <a:srgbClr val="000000"/>
              </a:solidFill>
            </a:endParaRPr>
          </a:p>
        </p:txBody>
      </p:sp>
      <p:sp>
        <p:nvSpPr>
          <p:cNvPr id="1025" name="Rectangle 1"/>
          <p:cNvSpPr>
            <a:spLocks noGrp="1" noChangeArrowheads="1"/>
          </p:cNvSpPr>
          <p:nvPr>
            <p:ph type="title"/>
          </p:nvPr>
        </p:nvSpPr>
        <p:spPr bwMode="auto">
          <a:xfrm>
            <a:off x="608242" y="272190"/>
            <a:ext cx="10970084" cy="11434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2" name="Rectangle 2"/>
          <p:cNvSpPr>
            <a:spLocks noGrp="1" noChangeArrowheads="1"/>
          </p:cNvSpPr>
          <p:nvPr>
            <p:ph type="body" idx="1"/>
          </p:nvPr>
        </p:nvSpPr>
        <p:spPr bwMode="auto">
          <a:xfrm>
            <a:off x="608242" y="1604329"/>
            <a:ext cx="10970084" cy="45249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0" tIns="28224"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7" name="Rectangle 3"/>
          <p:cNvSpPr>
            <a:spLocks noGrp="1" noChangeArrowheads="1"/>
          </p:cNvSpPr>
          <p:nvPr>
            <p:ph type="dt"/>
          </p:nvPr>
        </p:nvSpPr>
        <p:spPr bwMode="auto">
          <a:xfrm>
            <a:off x="608242" y="6247376"/>
            <a:ext cx="2838464" cy="47093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buFont typeface="Times New Roman" charset="0"/>
              <a:buNone/>
              <a:tabLst>
                <a:tab pos="656722" algn="l"/>
                <a:tab pos="1313444" algn="l"/>
                <a:tab pos="1970166" algn="l"/>
              </a:tabLst>
              <a:defRPr sz="1270">
                <a:solidFill>
                  <a:srgbClr val="000000"/>
                </a:solidFill>
                <a:latin typeface="Times New Roman" charset="0"/>
                <a:ea typeface="ＭＳ Ｐゴシック" charset="0"/>
                <a:cs typeface="Arial Unicode MS" charset="0"/>
              </a:defRPr>
            </a:lvl1pPr>
          </a:lstStyle>
          <a:p>
            <a:pPr defTabSz="414772" fontAlgn="base" hangingPunct="0">
              <a:lnSpc>
                <a:spcPct val="93000"/>
              </a:lnSpc>
              <a:spcBef>
                <a:spcPct val="0"/>
              </a:spcBef>
              <a:spcAft>
                <a:spcPct val="0"/>
              </a:spcAft>
              <a:buClr>
                <a:srgbClr val="000000"/>
              </a:buClr>
              <a:buSzPct val="100000"/>
              <a:defRPr/>
            </a:pPr>
            <a:endParaRPr lang="en-US"/>
          </a:p>
        </p:txBody>
      </p:sp>
      <p:sp>
        <p:nvSpPr>
          <p:cNvPr id="1028" name="Rectangle 4"/>
          <p:cNvSpPr>
            <a:spLocks noGrp="1" noChangeArrowheads="1"/>
          </p:cNvSpPr>
          <p:nvPr>
            <p:ph type="ftr"/>
          </p:nvPr>
        </p:nvSpPr>
        <p:spPr bwMode="auto">
          <a:xfrm>
            <a:off x="4168995" y="6247376"/>
            <a:ext cx="3863063" cy="47093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ctr">
              <a:buFont typeface="Times New Roman" charset="0"/>
              <a:buNone/>
              <a:tabLst>
                <a:tab pos="656722" algn="l"/>
                <a:tab pos="1313444" algn="l"/>
                <a:tab pos="1970166" algn="l"/>
                <a:tab pos="2626888" algn="l"/>
              </a:tabLst>
              <a:defRPr sz="1270">
                <a:solidFill>
                  <a:srgbClr val="000000"/>
                </a:solidFill>
                <a:latin typeface="Times New Roman" charset="0"/>
                <a:ea typeface="ＭＳ Ｐゴシック" charset="0"/>
                <a:cs typeface="Arial Unicode MS" charset="0"/>
              </a:defRPr>
            </a:lvl1pPr>
          </a:lstStyle>
          <a:p>
            <a:pPr defTabSz="414772" fontAlgn="base" hangingPunct="0">
              <a:lnSpc>
                <a:spcPct val="93000"/>
              </a:lnSpc>
              <a:spcBef>
                <a:spcPct val="0"/>
              </a:spcBef>
              <a:spcAft>
                <a:spcPct val="0"/>
              </a:spcAft>
              <a:buClr>
                <a:srgbClr val="000000"/>
              </a:buClr>
              <a:buSzPct val="100000"/>
              <a:defRPr/>
            </a:pPr>
            <a:endParaRPr lang="en-US"/>
          </a:p>
        </p:txBody>
      </p:sp>
      <p:sp>
        <p:nvSpPr>
          <p:cNvPr id="1029" name="Rectangle 5"/>
          <p:cNvSpPr>
            <a:spLocks noGrp="1" noChangeArrowheads="1"/>
          </p:cNvSpPr>
          <p:nvPr>
            <p:ph type="sldNum"/>
          </p:nvPr>
        </p:nvSpPr>
        <p:spPr bwMode="auto">
          <a:xfrm>
            <a:off x="8395916" y="6256017"/>
            <a:ext cx="3182411" cy="47093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r">
              <a:tabLst>
                <a:tab pos="656722" algn="l"/>
                <a:tab pos="1313444" algn="l"/>
                <a:tab pos="1970166" algn="l"/>
              </a:tabLst>
              <a:defRPr sz="1270">
                <a:solidFill>
                  <a:srgbClr val="000000"/>
                </a:solidFill>
                <a:latin typeface="Times New Roman" panose="02020603050405020304" pitchFamily="18" charset="0"/>
              </a:defRPr>
            </a:lvl1pPr>
          </a:lstStyle>
          <a:p>
            <a:pPr defTabSz="414772" fontAlgn="base" hangingPunct="0">
              <a:lnSpc>
                <a:spcPct val="93000"/>
              </a:lnSpc>
              <a:spcBef>
                <a:spcPct val="0"/>
              </a:spcBef>
              <a:spcAft>
                <a:spcPct val="0"/>
              </a:spcAft>
              <a:buClr>
                <a:srgbClr val="000000"/>
              </a:buClr>
              <a:buSzPct val="100000"/>
            </a:pPr>
            <a:fld id="{8BB97661-59DB-42A2-8CCF-F212D6C0D55D}" type="slidenum">
              <a:rPr lang="en-US" altLang="en-US" smtClean="0"/>
              <a:pPr defTabSz="414772" fontAlgn="base" hangingPunct="0">
                <a:lnSpc>
                  <a:spcPct val="93000"/>
                </a:lnSpc>
                <a:spcBef>
                  <a:spcPct val="0"/>
                </a:spcBef>
                <a:spcAft>
                  <a:spcPct val="0"/>
                </a:spcAft>
                <a:buClr>
                  <a:srgbClr val="000000"/>
                </a:buClr>
                <a:buSzPct val="100000"/>
              </a:pPr>
              <a:t>‹#›</a:t>
            </a:fld>
            <a:endParaRPr lang="en-US" altLang="en-US"/>
          </a:p>
        </p:txBody>
      </p:sp>
      <p:sp>
        <p:nvSpPr>
          <p:cNvPr id="1030" name="Text Box 6"/>
          <p:cNvSpPr txBox="1">
            <a:spLocks noChangeArrowheads="1"/>
          </p:cNvSpPr>
          <p:nvPr/>
        </p:nvSpPr>
        <p:spPr bwMode="auto">
          <a:xfrm>
            <a:off x="398254" y="6325144"/>
            <a:ext cx="2101695" cy="32691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81646" tIns="40823" rIns="81646" bIns="40823"/>
          <a:lstStyle>
            <a:lvl1pPr>
              <a:tabLst>
                <a:tab pos="723900" algn="l"/>
                <a:tab pos="1447800" algn="l"/>
              </a:tabLst>
              <a:defRPr>
                <a:solidFill>
                  <a:srgbClr val="000000"/>
                </a:solidFill>
                <a:latin typeface="Arial" charset="0"/>
                <a:ea typeface="ＭＳ Ｐゴシック" charset="0"/>
                <a:cs typeface="Arial Unicode MS" charset="0"/>
              </a:defRPr>
            </a:lvl1pPr>
            <a:lvl2pPr>
              <a:tabLst>
                <a:tab pos="723900" algn="l"/>
                <a:tab pos="1447800" algn="l"/>
              </a:tabLst>
              <a:defRPr>
                <a:solidFill>
                  <a:srgbClr val="000000"/>
                </a:solidFill>
                <a:latin typeface="Arial" charset="0"/>
                <a:ea typeface="ＭＳ Ｐゴシック" charset="0"/>
                <a:cs typeface="Arial Unicode MS" charset="0"/>
              </a:defRPr>
            </a:lvl2pPr>
            <a:lvl3pPr>
              <a:tabLst>
                <a:tab pos="723900" algn="l"/>
                <a:tab pos="1447800" algn="l"/>
              </a:tabLst>
              <a:defRPr>
                <a:solidFill>
                  <a:srgbClr val="000000"/>
                </a:solidFill>
                <a:latin typeface="Arial" charset="0"/>
                <a:ea typeface="ＭＳ Ｐゴシック" charset="0"/>
                <a:cs typeface="Arial Unicode MS" charset="0"/>
              </a:defRPr>
            </a:lvl3pPr>
            <a:lvl4pPr>
              <a:tabLst>
                <a:tab pos="723900" algn="l"/>
                <a:tab pos="1447800" algn="l"/>
              </a:tabLst>
              <a:defRPr>
                <a:solidFill>
                  <a:srgbClr val="000000"/>
                </a:solidFill>
                <a:latin typeface="Arial" charset="0"/>
                <a:ea typeface="ＭＳ Ｐゴシック" charset="0"/>
                <a:cs typeface="Arial Unicode MS" charset="0"/>
              </a:defRPr>
            </a:lvl4pPr>
            <a:lvl5pPr>
              <a:tabLst>
                <a:tab pos="723900" algn="l"/>
                <a:tab pos="1447800" algn="l"/>
              </a:tabLst>
              <a:defRPr>
                <a:solidFill>
                  <a:srgbClr val="000000"/>
                </a:solidFill>
                <a:latin typeface="Arial" charset="0"/>
                <a:ea typeface="ＭＳ Ｐゴシック"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9pPr>
          </a:lstStyle>
          <a:p>
            <a:pPr defTabSz="414772" fontAlgn="base" hangingPunct="0">
              <a:lnSpc>
                <a:spcPct val="111000"/>
              </a:lnSpc>
              <a:spcBef>
                <a:spcPct val="0"/>
              </a:spcBef>
              <a:spcAft>
                <a:spcPct val="0"/>
              </a:spcAft>
              <a:buClr>
                <a:srgbClr val="000000"/>
              </a:buClr>
              <a:buSzPct val="100000"/>
              <a:buFont typeface="Times New Roman" charset="0"/>
              <a:buNone/>
              <a:defRPr/>
            </a:pPr>
            <a:r>
              <a:rPr lang="en-US" sz="1452" dirty="0" smtClean="0">
                <a:solidFill>
                  <a:srgbClr val="FFFFFF"/>
                </a:solidFill>
                <a:latin typeface="Ebrima" charset="0"/>
              </a:rPr>
              <a:t>making travel easy</a:t>
            </a:r>
          </a:p>
        </p:txBody>
      </p:sp>
      <p:sp>
        <p:nvSpPr>
          <p:cNvPr id="1033" name="Rectangle 11"/>
          <p:cNvSpPr>
            <a:spLocks noChangeArrowheads="1"/>
          </p:cNvSpPr>
          <p:nvPr userDrawn="1"/>
        </p:nvSpPr>
        <p:spPr bwMode="auto">
          <a:xfrm>
            <a:off x="1811" y="0"/>
            <a:ext cx="12206481" cy="881373"/>
          </a:xfrm>
          <a:prstGeom prst="rect">
            <a:avLst/>
          </a:pr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14772" fontAlgn="base" hangingPunct="0">
              <a:lnSpc>
                <a:spcPct val="93000"/>
              </a:lnSpc>
              <a:spcBef>
                <a:spcPct val="0"/>
              </a:spcBef>
              <a:spcAft>
                <a:spcPct val="0"/>
              </a:spcAft>
              <a:buClr>
                <a:srgbClr val="000000"/>
              </a:buClr>
              <a:buSzPct val="100000"/>
              <a:buFont typeface="Times New Roman" panose="02020603050405020304" pitchFamily="18" charset="0"/>
              <a:buNone/>
            </a:pPr>
            <a:endParaRPr lang="en-US" altLang="en-US" sz="1633">
              <a:solidFill>
                <a:srgbClr val="000000"/>
              </a:solidFill>
            </a:endParaRPr>
          </a:p>
        </p:txBody>
      </p:sp>
      <p:pic>
        <p:nvPicPr>
          <p:cNvPr id="1034" name="Picture 4" descr="FS Agent.eps"/>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9532750" y="162737"/>
            <a:ext cx="2315304" cy="558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5" name="Group 57"/>
          <p:cNvGrpSpPr>
            <a:grpSpLocks/>
          </p:cNvGrpSpPr>
          <p:nvPr userDrawn="1"/>
        </p:nvGrpSpPr>
        <p:grpSpPr bwMode="auto">
          <a:xfrm>
            <a:off x="9583437" y="6329466"/>
            <a:ext cx="2121607" cy="365798"/>
            <a:chOff x="5294" y="4353"/>
            <a:chExt cx="1172" cy="254"/>
          </a:xfrm>
        </p:grpSpPr>
        <p:sp>
          <p:nvSpPr>
            <p:cNvPr id="13" name="Freeform 58"/>
            <p:cNvSpPr>
              <a:spLocks noChangeArrowheads="1"/>
            </p:cNvSpPr>
            <p:nvPr/>
          </p:nvSpPr>
          <p:spPr bwMode="auto">
            <a:xfrm>
              <a:off x="5849" y="4350"/>
              <a:ext cx="630" cy="233"/>
            </a:xfrm>
            <a:custGeom>
              <a:avLst/>
              <a:gdLst>
                <a:gd name="T0" fmla="*/ 14 w 2781"/>
                <a:gd name="T1" fmla="*/ 10 h 1034"/>
                <a:gd name="T2" fmla="*/ 14 w 2781"/>
                <a:gd name="T3" fmla="*/ 10 h 1034"/>
                <a:gd name="T4" fmla="*/ 14 w 2781"/>
                <a:gd name="T5" fmla="*/ 10 h 1034"/>
                <a:gd name="T6" fmla="*/ 14 w 2781"/>
                <a:gd name="T7" fmla="*/ 10 h 1034"/>
                <a:gd name="T8" fmla="*/ 16 w 2781"/>
                <a:gd name="T9" fmla="*/ 9 h 1034"/>
                <a:gd name="T10" fmla="*/ 16 w 2781"/>
                <a:gd name="T11" fmla="*/ 8 h 1034"/>
                <a:gd name="T12" fmla="*/ 16 w 2781"/>
                <a:gd name="T13" fmla="*/ 8 h 1034"/>
                <a:gd name="T14" fmla="*/ 14 w 2781"/>
                <a:gd name="T15" fmla="*/ 10 h 1034"/>
                <a:gd name="T16" fmla="*/ 14 w 2781"/>
                <a:gd name="T17" fmla="*/ 10 h 1034"/>
                <a:gd name="T18" fmla="*/ 23 w 2781"/>
                <a:gd name="T19" fmla="*/ 1 h 1034"/>
                <a:gd name="T20" fmla="*/ 18 w 2781"/>
                <a:gd name="T21" fmla="*/ 5 h 1034"/>
                <a:gd name="T22" fmla="*/ 19 w 2781"/>
                <a:gd name="T23" fmla="*/ 5 h 1034"/>
                <a:gd name="T24" fmla="*/ 23 w 2781"/>
                <a:gd name="T25" fmla="*/ 2 h 1034"/>
                <a:gd name="T26" fmla="*/ 23 w 2781"/>
                <a:gd name="T27" fmla="*/ 2 h 1034"/>
                <a:gd name="T28" fmla="*/ 24 w 2781"/>
                <a:gd name="T29" fmla="*/ 1 h 1034"/>
                <a:gd name="T30" fmla="*/ 23 w 2781"/>
                <a:gd name="T31" fmla="*/ 1 h 1034"/>
                <a:gd name="T32" fmla="*/ 23 w 2781"/>
                <a:gd name="T33" fmla="*/ 1 h 1034"/>
                <a:gd name="T34" fmla="*/ 19 w 2781"/>
                <a:gd name="T35" fmla="*/ 4 h 1034"/>
                <a:gd name="T36" fmla="*/ 22 w 2781"/>
                <a:gd name="T37" fmla="*/ 0 h 1034"/>
                <a:gd name="T38" fmla="*/ 22 w 2781"/>
                <a:gd name="T39" fmla="*/ 0 h 1034"/>
                <a:gd name="T40" fmla="*/ 24 w 2781"/>
                <a:gd name="T41" fmla="*/ 0 h 1034"/>
                <a:gd name="T42" fmla="*/ 24 w 2781"/>
                <a:gd name="T43" fmla="*/ 1 h 1034"/>
                <a:gd name="T44" fmla="*/ 24 w 2781"/>
                <a:gd name="T45" fmla="*/ 2 h 1034"/>
                <a:gd name="T46" fmla="*/ 22 w 2781"/>
                <a:gd name="T47" fmla="*/ 5 h 1034"/>
                <a:gd name="T48" fmla="*/ 22 w 2781"/>
                <a:gd name="T49" fmla="*/ 6 h 1034"/>
                <a:gd name="T50" fmla="*/ 23 w 2781"/>
                <a:gd name="T51" fmla="*/ 6 h 1034"/>
                <a:gd name="T52" fmla="*/ 24 w 2781"/>
                <a:gd name="T53" fmla="*/ 4 h 1034"/>
                <a:gd name="T54" fmla="*/ 26 w 2781"/>
                <a:gd name="T55" fmla="*/ 5 h 1034"/>
                <a:gd name="T56" fmla="*/ 25 w 2781"/>
                <a:gd name="T57" fmla="*/ 6 h 1034"/>
                <a:gd name="T58" fmla="*/ 25 w 2781"/>
                <a:gd name="T59" fmla="*/ 6 h 1034"/>
                <a:gd name="T60" fmla="*/ 31 w 2781"/>
                <a:gd name="T61" fmla="*/ 7 h 1034"/>
                <a:gd name="T62" fmla="*/ 31 w 2781"/>
                <a:gd name="T63" fmla="*/ 7 h 1034"/>
                <a:gd name="T64" fmla="*/ 19 w 2781"/>
                <a:gd name="T65" fmla="*/ 8 h 1034"/>
                <a:gd name="T66" fmla="*/ 17 w 2781"/>
                <a:gd name="T67" fmla="*/ 10 h 1034"/>
                <a:gd name="T68" fmla="*/ 18 w 2781"/>
                <a:gd name="T69" fmla="*/ 11 h 1034"/>
                <a:gd name="T70" fmla="*/ 18 w 2781"/>
                <a:gd name="T71" fmla="*/ 11 h 1034"/>
                <a:gd name="T72" fmla="*/ 14 w 2781"/>
                <a:gd name="T73" fmla="*/ 11 h 1034"/>
                <a:gd name="T74" fmla="*/ 14 w 2781"/>
                <a:gd name="T75" fmla="*/ 11 h 1034"/>
                <a:gd name="T76" fmla="*/ 14 w 2781"/>
                <a:gd name="T77" fmla="*/ 11 h 1034"/>
                <a:gd name="T78" fmla="*/ 14 w 2781"/>
                <a:gd name="T79" fmla="*/ 11 h 1034"/>
                <a:gd name="T80" fmla="*/ 13 w 2781"/>
                <a:gd name="T81" fmla="*/ 11 h 1034"/>
                <a:gd name="T82" fmla="*/ 9 w 2781"/>
                <a:gd name="T83" fmla="*/ 10 h 1034"/>
                <a:gd name="T84" fmla="*/ 9 w 2781"/>
                <a:gd name="T85" fmla="*/ 10 h 1034"/>
                <a:gd name="T86" fmla="*/ 14 w 2781"/>
                <a:gd name="T87" fmla="*/ 9 h 1034"/>
                <a:gd name="T88" fmla="*/ 14 w 2781"/>
                <a:gd name="T89" fmla="*/ 9 h 1034"/>
                <a:gd name="T90" fmla="*/ 14 w 2781"/>
                <a:gd name="T91" fmla="*/ 10 h 1034"/>
                <a:gd name="T92" fmla="*/ 14 w 2781"/>
                <a:gd name="T93" fmla="*/ 10 h 1034"/>
                <a:gd name="T94" fmla="*/ 15 w 2781"/>
                <a:gd name="T95" fmla="*/ 8 h 1034"/>
                <a:gd name="T96" fmla="*/ 6 w 2781"/>
                <a:gd name="T97" fmla="*/ 6 h 1034"/>
                <a:gd name="T98" fmla="*/ 0 w 2781"/>
                <a:gd name="T99" fmla="*/ 4 h 1034"/>
                <a:gd name="T100" fmla="*/ 0 w 2781"/>
                <a:gd name="T101" fmla="*/ 3 h 1034"/>
                <a:gd name="T102" fmla="*/ 17 w 2781"/>
                <a:gd name="T103" fmla="*/ 5 h 1034"/>
                <a:gd name="T104" fmla="*/ 17 w 2781"/>
                <a:gd name="T105" fmla="*/ 4 h 1034"/>
                <a:gd name="T106" fmla="*/ 17 w 2781"/>
                <a:gd name="T107" fmla="*/ 3 h 1034"/>
                <a:gd name="T108" fmla="*/ 19 w 2781"/>
                <a:gd name="T109" fmla="*/ 4 h 1034"/>
                <a:gd name="T110" fmla="*/ 19 w 2781"/>
                <a:gd name="T111" fmla="*/ 4 h 1034"/>
                <a:gd name="T112" fmla="*/ 18 w 2781"/>
                <a:gd name="T113" fmla="*/ 5 h 1034"/>
                <a:gd name="T114" fmla="*/ 18 w 2781"/>
                <a:gd name="T115" fmla="*/ 5 h 1034"/>
                <a:gd name="T116" fmla="*/ 18 w 2781"/>
                <a:gd name="T117" fmla="*/ 5 h 1034"/>
                <a:gd name="T118" fmla="*/ 23 w 2781"/>
                <a:gd name="T119" fmla="*/ 1 h 1034"/>
                <a:gd name="T120" fmla="*/ 22 w 2781"/>
                <a:gd name="T121" fmla="*/ 1 h 1034"/>
                <a:gd name="T122" fmla="*/ 18 w 2781"/>
                <a:gd name="T123" fmla="*/ 5 h 103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81" h="1034">
                  <a:moveTo>
                    <a:pt x="1178" y="871"/>
                  </a:moveTo>
                  <a:cubicBezTo>
                    <a:pt x="1176" y="878"/>
                    <a:pt x="1176" y="879"/>
                    <a:pt x="1175" y="883"/>
                  </a:cubicBezTo>
                  <a:cubicBezTo>
                    <a:pt x="1162" y="890"/>
                    <a:pt x="1174" y="904"/>
                    <a:pt x="1173" y="915"/>
                  </a:cubicBezTo>
                  <a:cubicBezTo>
                    <a:pt x="1187" y="915"/>
                    <a:pt x="1201" y="915"/>
                    <a:pt x="1215" y="915"/>
                  </a:cubicBezTo>
                  <a:cubicBezTo>
                    <a:pt x="1268" y="860"/>
                    <a:pt x="1322" y="804"/>
                    <a:pt x="1375" y="748"/>
                  </a:cubicBezTo>
                  <a:cubicBezTo>
                    <a:pt x="1375" y="733"/>
                    <a:pt x="1375" y="717"/>
                    <a:pt x="1375" y="702"/>
                  </a:cubicBezTo>
                  <a:cubicBezTo>
                    <a:pt x="1367" y="701"/>
                    <a:pt x="1356" y="700"/>
                    <a:pt x="1344" y="698"/>
                  </a:cubicBezTo>
                  <a:cubicBezTo>
                    <a:pt x="1293" y="757"/>
                    <a:pt x="1261" y="811"/>
                    <a:pt x="1220" y="867"/>
                  </a:cubicBezTo>
                  <a:cubicBezTo>
                    <a:pt x="1206" y="869"/>
                    <a:pt x="1192" y="870"/>
                    <a:pt x="1178" y="871"/>
                  </a:cubicBezTo>
                  <a:close/>
                  <a:moveTo>
                    <a:pt x="1955" y="71"/>
                  </a:moveTo>
                  <a:cubicBezTo>
                    <a:pt x="1869" y="106"/>
                    <a:pt x="1689" y="303"/>
                    <a:pt x="1554" y="460"/>
                  </a:cubicBezTo>
                  <a:cubicBezTo>
                    <a:pt x="1574" y="462"/>
                    <a:pt x="1595" y="465"/>
                    <a:pt x="1615" y="468"/>
                  </a:cubicBezTo>
                  <a:cubicBezTo>
                    <a:pt x="1727" y="378"/>
                    <a:pt x="1941" y="198"/>
                    <a:pt x="1951" y="200"/>
                  </a:cubicBezTo>
                  <a:cubicBezTo>
                    <a:pt x="1962" y="202"/>
                    <a:pt x="1981" y="200"/>
                    <a:pt x="1980" y="174"/>
                  </a:cubicBezTo>
                  <a:cubicBezTo>
                    <a:pt x="1979" y="149"/>
                    <a:pt x="2001" y="125"/>
                    <a:pt x="2016" y="102"/>
                  </a:cubicBezTo>
                  <a:cubicBezTo>
                    <a:pt x="2031" y="79"/>
                    <a:pt x="2006" y="86"/>
                    <a:pt x="2000" y="78"/>
                  </a:cubicBezTo>
                  <a:cubicBezTo>
                    <a:pt x="1981" y="76"/>
                    <a:pt x="1966" y="74"/>
                    <a:pt x="1955" y="71"/>
                  </a:cubicBezTo>
                  <a:close/>
                  <a:moveTo>
                    <a:pt x="1601" y="346"/>
                  </a:moveTo>
                  <a:cubicBezTo>
                    <a:pt x="1778" y="151"/>
                    <a:pt x="1886" y="70"/>
                    <a:pt x="1930" y="41"/>
                  </a:cubicBezTo>
                  <a:cubicBezTo>
                    <a:pt x="1930" y="39"/>
                    <a:pt x="1930" y="37"/>
                    <a:pt x="1930" y="34"/>
                  </a:cubicBezTo>
                  <a:cubicBezTo>
                    <a:pt x="1934" y="0"/>
                    <a:pt x="2024" y="15"/>
                    <a:pt x="2029" y="27"/>
                  </a:cubicBezTo>
                  <a:cubicBezTo>
                    <a:pt x="2034" y="38"/>
                    <a:pt x="2060" y="46"/>
                    <a:pt x="2076" y="56"/>
                  </a:cubicBezTo>
                  <a:cubicBezTo>
                    <a:pt x="2117" y="73"/>
                    <a:pt x="2119" y="125"/>
                    <a:pt x="2094" y="201"/>
                  </a:cubicBezTo>
                  <a:cubicBezTo>
                    <a:pt x="2069" y="277"/>
                    <a:pt x="1916" y="440"/>
                    <a:pt x="1890" y="466"/>
                  </a:cubicBezTo>
                  <a:cubicBezTo>
                    <a:pt x="1864" y="492"/>
                    <a:pt x="1888" y="486"/>
                    <a:pt x="1887" y="496"/>
                  </a:cubicBezTo>
                  <a:cubicBezTo>
                    <a:pt x="1917" y="496"/>
                    <a:pt x="1947" y="496"/>
                    <a:pt x="1977" y="496"/>
                  </a:cubicBezTo>
                  <a:cubicBezTo>
                    <a:pt x="2020" y="454"/>
                    <a:pt x="2061" y="412"/>
                    <a:pt x="2107" y="372"/>
                  </a:cubicBezTo>
                  <a:cubicBezTo>
                    <a:pt x="2153" y="332"/>
                    <a:pt x="2207" y="398"/>
                    <a:pt x="2212" y="426"/>
                  </a:cubicBezTo>
                  <a:cubicBezTo>
                    <a:pt x="2218" y="454"/>
                    <a:pt x="2175" y="499"/>
                    <a:pt x="2165" y="511"/>
                  </a:cubicBezTo>
                  <a:cubicBezTo>
                    <a:pt x="2155" y="523"/>
                    <a:pt x="2167" y="524"/>
                    <a:pt x="2168" y="531"/>
                  </a:cubicBezTo>
                  <a:cubicBezTo>
                    <a:pt x="2334" y="551"/>
                    <a:pt x="2550" y="577"/>
                    <a:pt x="2665" y="590"/>
                  </a:cubicBezTo>
                  <a:cubicBezTo>
                    <a:pt x="2780" y="604"/>
                    <a:pt x="2687" y="621"/>
                    <a:pt x="2698" y="636"/>
                  </a:cubicBezTo>
                  <a:cubicBezTo>
                    <a:pt x="2530" y="704"/>
                    <a:pt x="2000" y="698"/>
                    <a:pt x="1651" y="729"/>
                  </a:cubicBezTo>
                  <a:cubicBezTo>
                    <a:pt x="1574" y="770"/>
                    <a:pt x="1498" y="812"/>
                    <a:pt x="1421" y="854"/>
                  </a:cubicBezTo>
                  <a:cubicBezTo>
                    <a:pt x="1462" y="878"/>
                    <a:pt x="1514" y="892"/>
                    <a:pt x="1544" y="925"/>
                  </a:cubicBezTo>
                  <a:cubicBezTo>
                    <a:pt x="1574" y="959"/>
                    <a:pt x="1545" y="969"/>
                    <a:pt x="1532" y="966"/>
                  </a:cubicBezTo>
                  <a:cubicBezTo>
                    <a:pt x="1424" y="948"/>
                    <a:pt x="1322" y="955"/>
                    <a:pt x="1217" y="950"/>
                  </a:cubicBezTo>
                  <a:cubicBezTo>
                    <a:pt x="1211" y="970"/>
                    <a:pt x="1208" y="985"/>
                    <a:pt x="1201" y="1009"/>
                  </a:cubicBezTo>
                  <a:cubicBezTo>
                    <a:pt x="1194" y="1033"/>
                    <a:pt x="1167" y="1023"/>
                    <a:pt x="1171" y="1007"/>
                  </a:cubicBezTo>
                  <a:cubicBezTo>
                    <a:pt x="1175" y="991"/>
                    <a:pt x="1177" y="970"/>
                    <a:pt x="1180" y="952"/>
                  </a:cubicBezTo>
                  <a:cubicBezTo>
                    <a:pt x="1141" y="958"/>
                    <a:pt x="1156" y="934"/>
                    <a:pt x="1144" y="925"/>
                  </a:cubicBezTo>
                  <a:cubicBezTo>
                    <a:pt x="1024" y="919"/>
                    <a:pt x="867" y="912"/>
                    <a:pt x="782" y="908"/>
                  </a:cubicBezTo>
                  <a:cubicBezTo>
                    <a:pt x="697" y="904"/>
                    <a:pt x="739" y="856"/>
                    <a:pt x="800" y="842"/>
                  </a:cubicBezTo>
                  <a:cubicBezTo>
                    <a:pt x="835" y="835"/>
                    <a:pt x="1069" y="815"/>
                    <a:pt x="1204" y="802"/>
                  </a:cubicBezTo>
                  <a:cubicBezTo>
                    <a:pt x="1203" y="813"/>
                    <a:pt x="1201" y="824"/>
                    <a:pt x="1200" y="835"/>
                  </a:cubicBezTo>
                  <a:cubicBezTo>
                    <a:pt x="1194" y="837"/>
                    <a:pt x="1189" y="846"/>
                    <a:pt x="1184" y="856"/>
                  </a:cubicBezTo>
                  <a:cubicBezTo>
                    <a:pt x="1192" y="856"/>
                    <a:pt x="1199" y="856"/>
                    <a:pt x="1206" y="856"/>
                  </a:cubicBezTo>
                  <a:cubicBezTo>
                    <a:pt x="1243" y="793"/>
                    <a:pt x="1281" y="740"/>
                    <a:pt x="1318" y="693"/>
                  </a:cubicBezTo>
                  <a:cubicBezTo>
                    <a:pt x="1147" y="661"/>
                    <a:pt x="724" y="555"/>
                    <a:pt x="551" y="513"/>
                  </a:cubicBezTo>
                  <a:cubicBezTo>
                    <a:pt x="353" y="465"/>
                    <a:pt x="80" y="367"/>
                    <a:pt x="40" y="354"/>
                  </a:cubicBezTo>
                  <a:cubicBezTo>
                    <a:pt x="0" y="340"/>
                    <a:pt x="1" y="305"/>
                    <a:pt x="2" y="285"/>
                  </a:cubicBezTo>
                  <a:cubicBezTo>
                    <a:pt x="476" y="341"/>
                    <a:pt x="949" y="398"/>
                    <a:pt x="1423" y="454"/>
                  </a:cubicBezTo>
                  <a:cubicBezTo>
                    <a:pt x="1449" y="421"/>
                    <a:pt x="1475" y="388"/>
                    <a:pt x="1502" y="356"/>
                  </a:cubicBezTo>
                  <a:cubicBezTo>
                    <a:pt x="1505" y="316"/>
                    <a:pt x="1452" y="256"/>
                    <a:pt x="1511" y="237"/>
                  </a:cubicBezTo>
                  <a:cubicBezTo>
                    <a:pt x="1570" y="218"/>
                    <a:pt x="1601" y="277"/>
                    <a:pt x="1607" y="313"/>
                  </a:cubicBezTo>
                  <a:cubicBezTo>
                    <a:pt x="1608" y="323"/>
                    <a:pt x="1606" y="334"/>
                    <a:pt x="1601" y="346"/>
                  </a:cubicBezTo>
                  <a:close/>
                  <a:moveTo>
                    <a:pt x="1574" y="391"/>
                  </a:moveTo>
                  <a:cubicBezTo>
                    <a:pt x="1563" y="407"/>
                    <a:pt x="1551" y="422"/>
                    <a:pt x="1545" y="431"/>
                  </a:cubicBezTo>
                  <a:cubicBezTo>
                    <a:pt x="1536" y="444"/>
                    <a:pt x="1539" y="451"/>
                    <a:pt x="1543" y="455"/>
                  </a:cubicBezTo>
                  <a:cubicBezTo>
                    <a:pt x="1675" y="303"/>
                    <a:pt x="1849" y="112"/>
                    <a:pt x="1941" y="66"/>
                  </a:cubicBezTo>
                  <a:cubicBezTo>
                    <a:pt x="1936" y="62"/>
                    <a:pt x="1933" y="58"/>
                    <a:pt x="1931" y="53"/>
                  </a:cubicBezTo>
                  <a:cubicBezTo>
                    <a:pt x="1883" y="85"/>
                    <a:pt x="1765" y="176"/>
                    <a:pt x="1574" y="391"/>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414772" fontAlgn="base" hangingPunct="0">
                <a:lnSpc>
                  <a:spcPct val="93000"/>
                </a:lnSpc>
                <a:spcBef>
                  <a:spcPct val="0"/>
                </a:spcBef>
                <a:spcAft>
                  <a:spcPct val="0"/>
                </a:spcAft>
                <a:buClr>
                  <a:srgbClr val="000000"/>
                </a:buClr>
                <a:buSzPct val="100000"/>
                <a:buFont typeface="Times New Roman" panose="02020603050405020304" pitchFamily="18" charset="0"/>
                <a:buNone/>
              </a:pPr>
              <a:endParaRPr lang="en-ZA" sz="1633">
                <a:solidFill>
                  <a:srgbClr val="000000"/>
                </a:solidFill>
              </a:endParaRPr>
            </a:p>
          </p:txBody>
        </p:sp>
        <p:sp>
          <p:nvSpPr>
            <p:cNvPr id="14" name="Freeform 59"/>
            <p:cNvSpPr>
              <a:spLocks noChangeArrowheads="1"/>
            </p:cNvSpPr>
            <p:nvPr/>
          </p:nvSpPr>
          <p:spPr bwMode="auto">
            <a:xfrm>
              <a:off x="6167" y="4368"/>
              <a:ext cx="65" cy="92"/>
            </a:xfrm>
            <a:custGeom>
              <a:avLst/>
              <a:gdLst>
                <a:gd name="T0" fmla="*/ 0 w 290"/>
                <a:gd name="T1" fmla="*/ 1 h 410"/>
                <a:gd name="T2" fmla="*/ 0 w 290"/>
                <a:gd name="T3" fmla="*/ 2 h 410"/>
                <a:gd name="T4" fmla="*/ 2 w 290"/>
                <a:gd name="T5" fmla="*/ 4 h 410"/>
                <a:gd name="T6" fmla="*/ 3 w 290"/>
                <a:gd name="T7" fmla="*/ 3 h 410"/>
                <a:gd name="T8" fmla="*/ 3 w 290"/>
                <a:gd name="T9" fmla="*/ 2 h 410"/>
                <a:gd name="T10" fmla="*/ 2 w 290"/>
                <a:gd name="T11" fmla="*/ 0 h 410"/>
                <a:gd name="T12" fmla="*/ 2 w 290"/>
                <a:gd name="T13" fmla="*/ 0 h 410"/>
                <a:gd name="T14" fmla="*/ 1 w 290"/>
                <a:gd name="T15" fmla="*/ 0 h 410"/>
                <a:gd name="T16" fmla="*/ 0 w 290"/>
                <a:gd name="T17" fmla="*/ 1 h 410"/>
                <a:gd name="T18" fmla="*/ 0 w 290"/>
                <a:gd name="T19" fmla="*/ 1 h 410"/>
                <a:gd name="T20" fmla="*/ 1 w 290"/>
                <a:gd name="T21" fmla="*/ 0 h 410"/>
                <a:gd name="T22" fmla="*/ 2 w 290"/>
                <a:gd name="T23" fmla="*/ 0 h 410"/>
                <a:gd name="T24" fmla="*/ 2 w 290"/>
                <a:gd name="T25" fmla="*/ 0 h 410"/>
                <a:gd name="T26" fmla="*/ 3 w 290"/>
                <a:gd name="T27" fmla="*/ 2 h 410"/>
                <a:gd name="T28" fmla="*/ 3 w 290"/>
                <a:gd name="T29" fmla="*/ 3 h 410"/>
                <a:gd name="T30" fmla="*/ 2 w 290"/>
                <a:gd name="T31" fmla="*/ 4 h 410"/>
                <a:gd name="T32" fmla="*/ 0 w 290"/>
                <a:gd name="T33" fmla="*/ 2 h 410"/>
                <a:gd name="T34" fmla="*/ 0 w 290"/>
                <a:gd name="T35" fmla="*/ 1 h 41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90" h="410">
                  <a:moveTo>
                    <a:pt x="44" y="87"/>
                  </a:moveTo>
                  <a:cubicBezTo>
                    <a:pt x="27" y="122"/>
                    <a:pt x="20" y="169"/>
                    <a:pt x="30" y="222"/>
                  </a:cubicBezTo>
                  <a:cubicBezTo>
                    <a:pt x="49" y="324"/>
                    <a:pt x="120" y="385"/>
                    <a:pt x="179" y="373"/>
                  </a:cubicBezTo>
                  <a:cubicBezTo>
                    <a:pt x="222" y="364"/>
                    <a:pt x="257" y="317"/>
                    <a:pt x="265" y="253"/>
                  </a:cubicBezTo>
                  <a:cubicBezTo>
                    <a:pt x="268" y="229"/>
                    <a:pt x="268" y="203"/>
                    <a:pt x="262" y="175"/>
                  </a:cubicBezTo>
                  <a:cubicBezTo>
                    <a:pt x="252" y="120"/>
                    <a:pt x="226" y="76"/>
                    <a:pt x="196" y="50"/>
                  </a:cubicBezTo>
                  <a:cubicBezTo>
                    <a:pt x="182" y="39"/>
                    <a:pt x="167" y="31"/>
                    <a:pt x="153" y="26"/>
                  </a:cubicBezTo>
                  <a:cubicBezTo>
                    <a:pt x="139" y="23"/>
                    <a:pt x="126" y="22"/>
                    <a:pt x="113" y="24"/>
                  </a:cubicBezTo>
                  <a:cubicBezTo>
                    <a:pt x="85" y="30"/>
                    <a:pt x="60" y="53"/>
                    <a:pt x="44" y="87"/>
                  </a:cubicBezTo>
                  <a:close/>
                  <a:moveTo>
                    <a:pt x="24" y="81"/>
                  </a:moveTo>
                  <a:cubicBezTo>
                    <a:pt x="42" y="40"/>
                    <a:pt x="72" y="11"/>
                    <a:pt x="110" y="3"/>
                  </a:cubicBezTo>
                  <a:cubicBezTo>
                    <a:pt x="125" y="0"/>
                    <a:pt x="141" y="0"/>
                    <a:pt x="156" y="5"/>
                  </a:cubicBezTo>
                  <a:cubicBezTo>
                    <a:pt x="173" y="9"/>
                    <a:pt x="189" y="18"/>
                    <a:pt x="204" y="29"/>
                  </a:cubicBezTo>
                  <a:cubicBezTo>
                    <a:pt x="241" y="59"/>
                    <a:pt x="271" y="110"/>
                    <a:pt x="282" y="171"/>
                  </a:cubicBezTo>
                  <a:cubicBezTo>
                    <a:pt x="287" y="198"/>
                    <a:pt x="289" y="224"/>
                    <a:pt x="286" y="248"/>
                  </a:cubicBezTo>
                  <a:cubicBezTo>
                    <a:pt x="279" y="323"/>
                    <a:pt x="240" y="383"/>
                    <a:pt x="183" y="394"/>
                  </a:cubicBezTo>
                  <a:cubicBezTo>
                    <a:pt x="107" y="409"/>
                    <a:pt x="30" y="334"/>
                    <a:pt x="10" y="226"/>
                  </a:cubicBezTo>
                  <a:cubicBezTo>
                    <a:pt x="0" y="172"/>
                    <a:pt x="6" y="121"/>
                    <a:pt x="24" y="81"/>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414772" fontAlgn="base" hangingPunct="0">
                <a:lnSpc>
                  <a:spcPct val="93000"/>
                </a:lnSpc>
                <a:spcBef>
                  <a:spcPct val="0"/>
                </a:spcBef>
                <a:spcAft>
                  <a:spcPct val="0"/>
                </a:spcAft>
                <a:buClr>
                  <a:srgbClr val="000000"/>
                </a:buClr>
                <a:buSzPct val="100000"/>
                <a:buFont typeface="Times New Roman" panose="02020603050405020304" pitchFamily="18" charset="0"/>
                <a:buNone/>
              </a:pPr>
              <a:endParaRPr lang="en-ZA" sz="1633">
                <a:solidFill>
                  <a:srgbClr val="000000"/>
                </a:solidFill>
              </a:endParaRPr>
            </a:p>
          </p:txBody>
        </p:sp>
        <p:sp>
          <p:nvSpPr>
            <p:cNvPr id="15" name="Freeform 60"/>
            <p:cNvSpPr>
              <a:spLocks noChangeArrowheads="1"/>
            </p:cNvSpPr>
            <p:nvPr/>
          </p:nvSpPr>
          <p:spPr bwMode="auto">
            <a:xfrm>
              <a:off x="6314" y="4398"/>
              <a:ext cx="55" cy="79"/>
            </a:xfrm>
            <a:custGeom>
              <a:avLst/>
              <a:gdLst>
                <a:gd name="T0" fmla="*/ 0 w 249"/>
                <a:gd name="T1" fmla="*/ 1 h 353"/>
                <a:gd name="T2" fmla="*/ 0 w 249"/>
                <a:gd name="T3" fmla="*/ 1 h 353"/>
                <a:gd name="T4" fmla="*/ 0 w 249"/>
                <a:gd name="T5" fmla="*/ 2 h 353"/>
                <a:gd name="T6" fmla="*/ 0 w 249"/>
                <a:gd name="T7" fmla="*/ 2 h 353"/>
                <a:gd name="T8" fmla="*/ 2 w 249"/>
                <a:gd name="T9" fmla="*/ 4 h 353"/>
                <a:gd name="T10" fmla="*/ 2 w 249"/>
                <a:gd name="T11" fmla="*/ 3 h 353"/>
                <a:gd name="T12" fmla="*/ 2 w 249"/>
                <a:gd name="T13" fmla="*/ 3 h 353"/>
                <a:gd name="T14" fmla="*/ 2 w 249"/>
                <a:gd name="T15" fmla="*/ 2 h 353"/>
                <a:gd name="T16" fmla="*/ 2 w 249"/>
                <a:gd name="T17" fmla="*/ 0 h 353"/>
                <a:gd name="T18" fmla="*/ 1 w 249"/>
                <a:gd name="T19" fmla="*/ 0 h 353"/>
                <a:gd name="T20" fmla="*/ 0 w 249"/>
                <a:gd name="T21" fmla="*/ 1 h 353"/>
                <a:gd name="T22" fmla="*/ 0 w 249"/>
                <a:gd name="T23" fmla="*/ 1 h 353"/>
                <a:gd name="T24" fmla="*/ 1 w 249"/>
                <a:gd name="T25" fmla="*/ 0 h 353"/>
                <a:gd name="T26" fmla="*/ 2 w 249"/>
                <a:gd name="T27" fmla="*/ 0 h 353"/>
                <a:gd name="T28" fmla="*/ 3 w 249"/>
                <a:gd name="T29" fmla="*/ 2 h 353"/>
                <a:gd name="T30" fmla="*/ 2 w 249"/>
                <a:gd name="T31" fmla="*/ 3 h 353"/>
                <a:gd name="T32" fmla="*/ 2 w 249"/>
                <a:gd name="T33" fmla="*/ 4 h 353"/>
                <a:gd name="T34" fmla="*/ 2 w 249"/>
                <a:gd name="T35" fmla="*/ 4 h 353"/>
                <a:gd name="T36" fmla="*/ 0 w 249"/>
                <a:gd name="T37" fmla="*/ 3 h 353"/>
                <a:gd name="T38" fmla="*/ 0 w 249"/>
                <a:gd name="T39" fmla="*/ 2 h 353"/>
                <a:gd name="T40" fmla="*/ 0 w 249"/>
                <a:gd name="T41" fmla="*/ 2 h 353"/>
                <a:gd name="T42" fmla="*/ 0 w 249"/>
                <a:gd name="T43" fmla="*/ 1 h 35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9" h="353">
                  <a:moveTo>
                    <a:pt x="32" y="88"/>
                  </a:moveTo>
                  <a:cubicBezTo>
                    <a:pt x="28" y="101"/>
                    <a:pt x="24" y="115"/>
                    <a:pt x="22" y="130"/>
                  </a:cubicBezTo>
                  <a:cubicBezTo>
                    <a:pt x="21" y="149"/>
                    <a:pt x="21" y="170"/>
                    <a:pt x="25" y="192"/>
                  </a:cubicBezTo>
                  <a:cubicBezTo>
                    <a:pt x="27" y="201"/>
                    <a:pt x="29" y="210"/>
                    <a:pt x="32" y="219"/>
                  </a:cubicBezTo>
                  <a:cubicBezTo>
                    <a:pt x="54" y="289"/>
                    <a:pt x="106" y="328"/>
                    <a:pt x="150" y="319"/>
                  </a:cubicBezTo>
                  <a:cubicBezTo>
                    <a:pt x="159" y="318"/>
                    <a:pt x="167" y="314"/>
                    <a:pt x="174" y="309"/>
                  </a:cubicBezTo>
                  <a:cubicBezTo>
                    <a:pt x="190" y="298"/>
                    <a:pt x="204" y="280"/>
                    <a:pt x="212" y="257"/>
                  </a:cubicBezTo>
                  <a:cubicBezTo>
                    <a:pt x="223" y="229"/>
                    <a:pt x="227" y="193"/>
                    <a:pt x="219" y="153"/>
                  </a:cubicBezTo>
                  <a:cubicBezTo>
                    <a:pt x="210" y="101"/>
                    <a:pt x="184" y="62"/>
                    <a:pt x="155" y="42"/>
                  </a:cubicBezTo>
                  <a:cubicBezTo>
                    <a:pt x="135" y="28"/>
                    <a:pt x="114" y="22"/>
                    <a:pt x="95" y="26"/>
                  </a:cubicBezTo>
                  <a:cubicBezTo>
                    <a:pt x="68" y="31"/>
                    <a:pt x="45" y="54"/>
                    <a:pt x="32" y="88"/>
                  </a:cubicBezTo>
                  <a:close/>
                  <a:moveTo>
                    <a:pt x="14" y="77"/>
                  </a:moveTo>
                  <a:cubicBezTo>
                    <a:pt x="29" y="39"/>
                    <a:pt x="56" y="12"/>
                    <a:pt x="91" y="5"/>
                  </a:cubicBezTo>
                  <a:cubicBezTo>
                    <a:pt x="115" y="0"/>
                    <a:pt x="139" y="6"/>
                    <a:pt x="161" y="20"/>
                  </a:cubicBezTo>
                  <a:cubicBezTo>
                    <a:pt x="198" y="43"/>
                    <a:pt x="229" y="91"/>
                    <a:pt x="239" y="149"/>
                  </a:cubicBezTo>
                  <a:cubicBezTo>
                    <a:pt x="248" y="197"/>
                    <a:pt x="243" y="242"/>
                    <a:pt x="226" y="277"/>
                  </a:cubicBezTo>
                  <a:cubicBezTo>
                    <a:pt x="215" y="302"/>
                    <a:pt x="198" y="321"/>
                    <a:pt x="177" y="332"/>
                  </a:cubicBezTo>
                  <a:cubicBezTo>
                    <a:pt x="170" y="336"/>
                    <a:pt x="162" y="339"/>
                    <a:pt x="154" y="341"/>
                  </a:cubicBezTo>
                  <a:cubicBezTo>
                    <a:pt x="98" y="352"/>
                    <a:pt x="42" y="306"/>
                    <a:pt x="16" y="234"/>
                  </a:cubicBezTo>
                  <a:cubicBezTo>
                    <a:pt x="11" y="222"/>
                    <a:pt x="8" y="210"/>
                    <a:pt x="5" y="196"/>
                  </a:cubicBezTo>
                  <a:cubicBezTo>
                    <a:pt x="1" y="176"/>
                    <a:pt x="0" y="155"/>
                    <a:pt x="2" y="136"/>
                  </a:cubicBezTo>
                  <a:cubicBezTo>
                    <a:pt x="3" y="115"/>
                    <a:pt x="7" y="95"/>
                    <a:pt x="14" y="77"/>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414772" fontAlgn="base" hangingPunct="0">
                <a:lnSpc>
                  <a:spcPct val="93000"/>
                </a:lnSpc>
                <a:spcBef>
                  <a:spcPct val="0"/>
                </a:spcBef>
                <a:spcAft>
                  <a:spcPct val="0"/>
                </a:spcAft>
                <a:buClr>
                  <a:srgbClr val="000000"/>
                </a:buClr>
                <a:buSzPct val="100000"/>
                <a:buFont typeface="Times New Roman" panose="02020603050405020304" pitchFamily="18" charset="0"/>
                <a:buNone/>
              </a:pPr>
              <a:endParaRPr lang="en-ZA" sz="1633">
                <a:solidFill>
                  <a:srgbClr val="000000"/>
                </a:solidFill>
              </a:endParaRPr>
            </a:p>
          </p:txBody>
        </p:sp>
        <p:grpSp>
          <p:nvGrpSpPr>
            <p:cNvPr id="1039" name="Group 61"/>
            <p:cNvGrpSpPr>
              <a:grpSpLocks/>
            </p:cNvGrpSpPr>
            <p:nvPr/>
          </p:nvGrpSpPr>
          <p:grpSpPr bwMode="auto">
            <a:xfrm>
              <a:off x="5294" y="4437"/>
              <a:ext cx="423" cy="170"/>
              <a:chOff x="5294" y="4437"/>
              <a:chExt cx="423" cy="170"/>
            </a:xfrm>
          </p:grpSpPr>
          <p:sp>
            <p:nvSpPr>
              <p:cNvPr id="29" name="Freeform 62"/>
              <p:cNvSpPr>
                <a:spLocks noChangeArrowheads="1"/>
              </p:cNvSpPr>
              <p:nvPr/>
            </p:nvSpPr>
            <p:spPr bwMode="auto">
              <a:xfrm>
                <a:off x="5294" y="4444"/>
                <a:ext cx="65" cy="122"/>
              </a:xfrm>
              <a:custGeom>
                <a:avLst/>
                <a:gdLst>
                  <a:gd name="T0" fmla="*/ 3 w 291"/>
                  <a:gd name="T1" fmla="*/ 0 h 541"/>
                  <a:gd name="T2" fmla="*/ 3 w 291"/>
                  <a:gd name="T3" fmla="*/ 1 h 541"/>
                  <a:gd name="T4" fmla="*/ 1 w 291"/>
                  <a:gd name="T5" fmla="*/ 1 h 541"/>
                  <a:gd name="T6" fmla="*/ 1 w 291"/>
                  <a:gd name="T7" fmla="*/ 3 h 541"/>
                  <a:gd name="T8" fmla="*/ 3 w 291"/>
                  <a:gd name="T9" fmla="*/ 3 h 541"/>
                  <a:gd name="T10" fmla="*/ 3 w 291"/>
                  <a:gd name="T11" fmla="*/ 4 h 541"/>
                  <a:gd name="T12" fmla="*/ 1 w 291"/>
                  <a:gd name="T13" fmla="*/ 4 h 541"/>
                  <a:gd name="T14" fmla="*/ 1 w 291"/>
                  <a:gd name="T15" fmla="*/ 6 h 541"/>
                  <a:gd name="T16" fmla="*/ 0 w 291"/>
                  <a:gd name="T17" fmla="*/ 6 h 541"/>
                  <a:gd name="T18" fmla="*/ 0 w 291"/>
                  <a:gd name="T19" fmla="*/ 0 h 541"/>
                  <a:gd name="T20" fmla="*/ 3 w 291"/>
                  <a:gd name="T21" fmla="*/ 0 h 5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1" h="541">
                    <a:moveTo>
                      <a:pt x="290" y="0"/>
                    </a:moveTo>
                    <a:cubicBezTo>
                      <a:pt x="290" y="32"/>
                      <a:pt x="290" y="64"/>
                      <a:pt x="290" y="96"/>
                    </a:cubicBezTo>
                    <a:cubicBezTo>
                      <a:pt x="232" y="96"/>
                      <a:pt x="173" y="96"/>
                      <a:pt x="115" y="96"/>
                    </a:cubicBezTo>
                    <a:cubicBezTo>
                      <a:pt x="115" y="141"/>
                      <a:pt x="115" y="185"/>
                      <a:pt x="115" y="230"/>
                    </a:cubicBezTo>
                    <a:cubicBezTo>
                      <a:pt x="168" y="230"/>
                      <a:pt x="222" y="230"/>
                      <a:pt x="275" y="230"/>
                    </a:cubicBezTo>
                    <a:cubicBezTo>
                      <a:pt x="275" y="262"/>
                      <a:pt x="275" y="294"/>
                      <a:pt x="275" y="326"/>
                    </a:cubicBezTo>
                    <a:cubicBezTo>
                      <a:pt x="222" y="326"/>
                      <a:pt x="168" y="326"/>
                      <a:pt x="115" y="326"/>
                    </a:cubicBezTo>
                    <a:cubicBezTo>
                      <a:pt x="115" y="397"/>
                      <a:pt x="115" y="468"/>
                      <a:pt x="115" y="540"/>
                    </a:cubicBezTo>
                    <a:cubicBezTo>
                      <a:pt x="77" y="540"/>
                      <a:pt x="38" y="540"/>
                      <a:pt x="0" y="540"/>
                    </a:cubicBezTo>
                    <a:cubicBezTo>
                      <a:pt x="0" y="360"/>
                      <a:pt x="0" y="180"/>
                      <a:pt x="0" y="0"/>
                    </a:cubicBezTo>
                    <a:cubicBezTo>
                      <a:pt x="97" y="0"/>
                      <a:pt x="193" y="0"/>
                      <a:pt x="290" y="0"/>
                    </a:cubicBez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414772" fontAlgn="base" hangingPunct="0">
                  <a:lnSpc>
                    <a:spcPct val="93000"/>
                  </a:lnSpc>
                  <a:spcBef>
                    <a:spcPct val="0"/>
                  </a:spcBef>
                  <a:spcAft>
                    <a:spcPct val="0"/>
                  </a:spcAft>
                  <a:buClr>
                    <a:srgbClr val="000000"/>
                  </a:buClr>
                  <a:buSzPct val="100000"/>
                  <a:buFont typeface="Times New Roman" panose="02020603050405020304" pitchFamily="18" charset="0"/>
                  <a:buNone/>
                </a:pPr>
                <a:endParaRPr lang="en-ZA" sz="1633">
                  <a:solidFill>
                    <a:srgbClr val="000000"/>
                  </a:solidFill>
                </a:endParaRPr>
              </a:p>
            </p:txBody>
          </p:sp>
          <p:sp>
            <p:nvSpPr>
              <p:cNvPr id="30" name="Freeform 63"/>
              <p:cNvSpPr>
                <a:spLocks noChangeArrowheads="1"/>
              </p:cNvSpPr>
              <p:nvPr/>
            </p:nvSpPr>
            <p:spPr bwMode="auto">
              <a:xfrm>
                <a:off x="5376" y="4437"/>
                <a:ext cx="24" cy="129"/>
              </a:xfrm>
              <a:custGeom>
                <a:avLst/>
                <a:gdLst>
                  <a:gd name="T0" fmla="*/ 1 w 111"/>
                  <a:gd name="T1" fmla="*/ 0 h 573"/>
                  <a:gd name="T2" fmla="*/ 1 w 111"/>
                  <a:gd name="T3" fmla="*/ 7 h 573"/>
                  <a:gd name="T4" fmla="*/ 0 w 111"/>
                  <a:gd name="T5" fmla="*/ 7 h 573"/>
                  <a:gd name="T6" fmla="*/ 0 w 111"/>
                  <a:gd name="T7" fmla="*/ 0 h 573"/>
                  <a:gd name="T8" fmla="*/ 1 w 111"/>
                  <a:gd name="T9" fmla="*/ 0 h 5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573">
                    <a:moveTo>
                      <a:pt x="110" y="0"/>
                    </a:moveTo>
                    <a:cubicBezTo>
                      <a:pt x="110" y="191"/>
                      <a:pt x="110" y="381"/>
                      <a:pt x="110" y="572"/>
                    </a:cubicBezTo>
                    <a:cubicBezTo>
                      <a:pt x="73" y="572"/>
                      <a:pt x="37" y="572"/>
                      <a:pt x="0" y="572"/>
                    </a:cubicBezTo>
                    <a:cubicBezTo>
                      <a:pt x="0" y="381"/>
                      <a:pt x="0" y="191"/>
                      <a:pt x="0" y="0"/>
                    </a:cubicBezTo>
                    <a:cubicBezTo>
                      <a:pt x="37" y="0"/>
                      <a:pt x="73" y="0"/>
                      <a:pt x="110" y="0"/>
                    </a:cubicBez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414772" fontAlgn="base" hangingPunct="0">
                  <a:lnSpc>
                    <a:spcPct val="93000"/>
                  </a:lnSpc>
                  <a:spcBef>
                    <a:spcPct val="0"/>
                  </a:spcBef>
                  <a:spcAft>
                    <a:spcPct val="0"/>
                  </a:spcAft>
                  <a:buClr>
                    <a:srgbClr val="000000"/>
                  </a:buClr>
                  <a:buSzPct val="100000"/>
                  <a:buFont typeface="Times New Roman" panose="02020603050405020304" pitchFamily="18" charset="0"/>
                  <a:buNone/>
                </a:pPr>
                <a:endParaRPr lang="en-ZA" sz="1633">
                  <a:solidFill>
                    <a:srgbClr val="000000"/>
                  </a:solidFill>
                </a:endParaRPr>
              </a:p>
            </p:txBody>
          </p:sp>
          <p:sp>
            <p:nvSpPr>
              <p:cNvPr id="31" name="Freeform 64"/>
              <p:cNvSpPr>
                <a:spLocks noChangeArrowheads="1"/>
              </p:cNvSpPr>
              <p:nvPr/>
            </p:nvSpPr>
            <p:spPr bwMode="auto">
              <a:xfrm>
                <a:off x="5420" y="4438"/>
                <a:ext cx="29" cy="128"/>
              </a:xfrm>
              <a:custGeom>
                <a:avLst/>
                <a:gdLst>
                  <a:gd name="T0" fmla="*/ 1 w 131"/>
                  <a:gd name="T1" fmla="*/ 1 h 567"/>
                  <a:gd name="T2" fmla="*/ 0 w 131"/>
                  <a:gd name="T3" fmla="*/ 1 h 567"/>
                  <a:gd name="T4" fmla="*/ 0 w 131"/>
                  <a:gd name="T5" fmla="*/ 1 h 567"/>
                  <a:gd name="T6" fmla="*/ 0 w 131"/>
                  <a:gd name="T7" fmla="*/ 0 h 567"/>
                  <a:gd name="T8" fmla="*/ 1 w 131"/>
                  <a:gd name="T9" fmla="*/ 0 h 567"/>
                  <a:gd name="T10" fmla="*/ 1 w 131"/>
                  <a:gd name="T11" fmla="*/ 0 h 567"/>
                  <a:gd name="T12" fmla="*/ 1 w 131"/>
                  <a:gd name="T13" fmla="*/ 1 h 567"/>
                  <a:gd name="T14" fmla="*/ 1 w 131"/>
                  <a:gd name="T15" fmla="*/ 1 h 567"/>
                  <a:gd name="T16" fmla="*/ 1 w 131"/>
                  <a:gd name="T17" fmla="*/ 1 h 567"/>
                  <a:gd name="T18" fmla="*/ 1 w 131"/>
                  <a:gd name="T19" fmla="*/ 2 h 567"/>
                  <a:gd name="T20" fmla="*/ 1 w 131"/>
                  <a:gd name="T21" fmla="*/ 7 h 567"/>
                  <a:gd name="T22" fmla="*/ 0 w 131"/>
                  <a:gd name="T23" fmla="*/ 7 h 567"/>
                  <a:gd name="T24" fmla="*/ 0 w 131"/>
                  <a:gd name="T25" fmla="*/ 2 h 567"/>
                  <a:gd name="T26" fmla="*/ 1 w 131"/>
                  <a:gd name="T27" fmla="*/ 2 h 5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1" h="567">
                    <a:moveTo>
                      <a:pt x="65" y="123"/>
                    </a:moveTo>
                    <a:cubicBezTo>
                      <a:pt x="46" y="123"/>
                      <a:pt x="30" y="117"/>
                      <a:pt x="18" y="105"/>
                    </a:cubicBezTo>
                    <a:cubicBezTo>
                      <a:pt x="6" y="93"/>
                      <a:pt x="0" y="78"/>
                      <a:pt x="0" y="61"/>
                    </a:cubicBezTo>
                    <a:cubicBezTo>
                      <a:pt x="0" y="43"/>
                      <a:pt x="6" y="28"/>
                      <a:pt x="18" y="17"/>
                    </a:cubicBezTo>
                    <a:cubicBezTo>
                      <a:pt x="30" y="6"/>
                      <a:pt x="46" y="0"/>
                      <a:pt x="65" y="0"/>
                    </a:cubicBezTo>
                    <a:cubicBezTo>
                      <a:pt x="84" y="0"/>
                      <a:pt x="100" y="6"/>
                      <a:pt x="112" y="17"/>
                    </a:cubicBezTo>
                    <a:cubicBezTo>
                      <a:pt x="124" y="28"/>
                      <a:pt x="130" y="43"/>
                      <a:pt x="130" y="61"/>
                    </a:cubicBezTo>
                    <a:cubicBezTo>
                      <a:pt x="130" y="79"/>
                      <a:pt x="124" y="94"/>
                      <a:pt x="112" y="105"/>
                    </a:cubicBezTo>
                    <a:cubicBezTo>
                      <a:pt x="100" y="116"/>
                      <a:pt x="84" y="123"/>
                      <a:pt x="65" y="123"/>
                    </a:cubicBezTo>
                    <a:close/>
                    <a:moveTo>
                      <a:pt x="120" y="182"/>
                    </a:moveTo>
                    <a:lnTo>
                      <a:pt x="120" y="566"/>
                    </a:lnTo>
                    <a:lnTo>
                      <a:pt x="10" y="566"/>
                    </a:lnTo>
                    <a:lnTo>
                      <a:pt x="10" y="182"/>
                    </a:lnTo>
                    <a:lnTo>
                      <a:pt x="120" y="182"/>
                    </a:lnTo>
                    <a:close/>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414772" fontAlgn="base" hangingPunct="0">
                  <a:lnSpc>
                    <a:spcPct val="93000"/>
                  </a:lnSpc>
                  <a:spcBef>
                    <a:spcPct val="0"/>
                  </a:spcBef>
                  <a:spcAft>
                    <a:spcPct val="0"/>
                  </a:spcAft>
                  <a:buClr>
                    <a:srgbClr val="000000"/>
                  </a:buClr>
                  <a:buSzPct val="100000"/>
                  <a:buFont typeface="Times New Roman" panose="02020603050405020304" pitchFamily="18" charset="0"/>
                  <a:buNone/>
                </a:pPr>
                <a:endParaRPr lang="en-ZA" sz="1633">
                  <a:solidFill>
                    <a:srgbClr val="000000"/>
                  </a:solidFill>
                </a:endParaRPr>
              </a:p>
            </p:txBody>
          </p:sp>
          <p:sp>
            <p:nvSpPr>
              <p:cNvPr id="32" name="Freeform 65"/>
              <p:cNvSpPr>
                <a:spLocks noChangeArrowheads="1"/>
              </p:cNvSpPr>
              <p:nvPr/>
            </p:nvSpPr>
            <p:spPr bwMode="auto">
              <a:xfrm>
                <a:off x="5464" y="4477"/>
                <a:ext cx="84" cy="130"/>
              </a:xfrm>
              <a:custGeom>
                <a:avLst/>
                <a:gdLst>
                  <a:gd name="T0" fmla="*/ 4 w 376"/>
                  <a:gd name="T1" fmla="*/ 0 h 578"/>
                  <a:gd name="T2" fmla="*/ 4 w 376"/>
                  <a:gd name="T3" fmla="*/ 4 h 578"/>
                  <a:gd name="T4" fmla="*/ 4 w 376"/>
                  <a:gd name="T5" fmla="*/ 6 h 578"/>
                  <a:gd name="T6" fmla="*/ 2 w 376"/>
                  <a:gd name="T7" fmla="*/ 7 h 578"/>
                  <a:gd name="T8" fmla="*/ 0 w 376"/>
                  <a:gd name="T9" fmla="*/ 6 h 578"/>
                  <a:gd name="T10" fmla="*/ 0 w 376"/>
                  <a:gd name="T11" fmla="*/ 5 h 578"/>
                  <a:gd name="T12" fmla="*/ 2 w 376"/>
                  <a:gd name="T13" fmla="*/ 6 h 578"/>
                  <a:gd name="T14" fmla="*/ 3 w 376"/>
                  <a:gd name="T15" fmla="*/ 5 h 578"/>
                  <a:gd name="T16" fmla="*/ 3 w 376"/>
                  <a:gd name="T17" fmla="*/ 4 h 578"/>
                  <a:gd name="T18" fmla="*/ 3 w 376"/>
                  <a:gd name="T19" fmla="*/ 4 h 578"/>
                  <a:gd name="T20" fmla="*/ 3 w 376"/>
                  <a:gd name="T21" fmla="*/ 4 h 578"/>
                  <a:gd name="T22" fmla="*/ 2 w 376"/>
                  <a:gd name="T23" fmla="*/ 4 h 578"/>
                  <a:gd name="T24" fmla="*/ 0 w 376"/>
                  <a:gd name="T25" fmla="*/ 4 h 578"/>
                  <a:gd name="T26" fmla="*/ 0 w 376"/>
                  <a:gd name="T27" fmla="*/ 2 h 578"/>
                  <a:gd name="T28" fmla="*/ 0 w 376"/>
                  <a:gd name="T29" fmla="*/ 1 h 578"/>
                  <a:gd name="T30" fmla="*/ 2 w 376"/>
                  <a:gd name="T31" fmla="*/ 0 h 578"/>
                  <a:gd name="T32" fmla="*/ 3 w 376"/>
                  <a:gd name="T33" fmla="*/ 1 h 578"/>
                  <a:gd name="T34" fmla="*/ 3 w 376"/>
                  <a:gd name="T35" fmla="*/ 1 h 578"/>
                  <a:gd name="T36" fmla="*/ 3 w 376"/>
                  <a:gd name="T37" fmla="*/ 0 h 578"/>
                  <a:gd name="T38" fmla="*/ 4 w 376"/>
                  <a:gd name="T39" fmla="*/ 0 h 578"/>
                  <a:gd name="T40" fmla="*/ 3 w 376"/>
                  <a:gd name="T41" fmla="*/ 2 h 578"/>
                  <a:gd name="T42" fmla="*/ 3 w 376"/>
                  <a:gd name="T43" fmla="*/ 2 h 578"/>
                  <a:gd name="T44" fmla="*/ 3 w 376"/>
                  <a:gd name="T45" fmla="*/ 1 h 578"/>
                  <a:gd name="T46" fmla="*/ 2 w 376"/>
                  <a:gd name="T47" fmla="*/ 1 h 578"/>
                  <a:gd name="T48" fmla="*/ 2 w 376"/>
                  <a:gd name="T49" fmla="*/ 1 h 578"/>
                  <a:gd name="T50" fmla="*/ 1 w 376"/>
                  <a:gd name="T51" fmla="*/ 2 h 578"/>
                  <a:gd name="T52" fmla="*/ 2 w 376"/>
                  <a:gd name="T53" fmla="*/ 3 h 578"/>
                  <a:gd name="T54" fmla="*/ 2 w 376"/>
                  <a:gd name="T55" fmla="*/ 4 h 578"/>
                  <a:gd name="T56" fmla="*/ 3 w 376"/>
                  <a:gd name="T57" fmla="*/ 3 h 578"/>
                  <a:gd name="T58" fmla="*/ 3 w 376"/>
                  <a:gd name="T59" fmla="*/ 2 h 57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76" h="578">
                    <a:moveTo>
                      <a:pt x="375" y="11"/>
                    </a:moveTo>
                    <a:lnTo>
                      <a:pt x="375" y="352"/>
                    </a:lnTo>
                    <a:cubicBezTo>
                      <a:pt x="375" y="423"/>
                      <a:pt x="356" y="479"/>
                      <a:pt x="317" y="518"/>
                    </a:cubicBezTo>
                    <a:cubicBezTo>
                      <a:pt x="279" y="557"/>
                      <a:pt x="223" y="577"/>
                      <a:pt x="150" y="577"/>
                    </a:cubicBezTo>
                    <a:cubicBezTo>
                      <a:pt x="102" y="577"/>
                      <a:pt x="63" y="570"/>
                      <a:pt x="35" y="556"/>
                    </a:cubicBezTo>
                    <a:lnTo>
                      <a:pt x="35" y="454"/>
                    </a:lnTo>
                    <a:cubicBezTo>
                      <a:pt x="72" y="479"/>
                      <a:pt x="109" y="491"/>
                      <a:pt x="147" y="491"/>
                    </a:cubicBezTo>
                    <a:cubicBezTo>
                      <a:pt x="185" y="491"/>
                      <a:pt x="214" y="481"/>
                      <a:pt x="234" y="459"/>
                    </a:cubicBezTo>
                    <a:cubicBezTo>
                      <a:pt x="255" y="438"/>
                      <a:pt x="265" y="409"/>
                      <a:pt x="265" y="372"/>
                    </a:cubicBezTo>
                    <a:lnTo>
                      <a:pt x="265" y="341"/>
                    </a:lnTo>
                    <a:lnTo>
                      <a:pt x="264" y="341"/>
                    </a:lnTo>
                    <a:cubicBezTo>
                      <a:pt x="238" y="384"/>
                      <a:pt x="201" y="406"/>
                      <a:pt x="151" y="406"/>
                    </a:cubicBezTo>
                    <a:cubicBezTo>
                      <a:pt x="105" y="406"/>
                      <a:pt x="68" y="389"/>
                      <a:pt x="41" y="354"/>
                    </a:cubicBezTo>
                    <a:cubicBezTo>
                      <a:pt x="14" y="319"/>
                      <a:pt x="0" y="272"/>
                      <a:pt x="0" y="214"/>
                    </a:cubicBezTo>
                    <a:cubicBezTo>
                      <a:pt x="0" y="148"/>
                      <a:pt x="15" y="96"/>
                      <a:pt x="45" y="58"/>
                    </a:cubicBezTo>
                    <a:cubicBezTo>
                      <a:pt x="75" y="19"/>
                      <a:pt x="114" y="0"/>
                      <a:pt x="162" y="0"/>
                    </a:cubicBezTo>
                    <a:cubicBezTo>
                      <a:pt x="206" y="0"/>
                      <a:pt x="239" y="18"/>
                      <a:pt x="260" y="54"/>
                    </a:cubicBezTo>
                    <a:lnTo>
                      <a:pt x="262" y="54"/>
                    </a:lnTo>
                    <a:lnTo>
                      <a:pt x="262" y="11"/>
                    </a:lnTo>
                    <a:lnTo>
                      <a:pt x="375" y="11"/>
                    </a:lnTo>
                    <a:close/>
                    <a:moveTo>
                      <a:pt x="265" y="211"/>
                    </a:moveTo>
                    <a:lnTo>
                      <a:pt x="265" y="180"/>
                    </a:lnTo>
                    <a:cubicBezTo>
                      <a:pt x="265" y="155"/>
                      <a:pt x="259" y="134"/>
                      <a:pt x="245" y="117"/>
                    </a:cubicBezTo>
                    <a:cubicBezTo>
                      <a:pt x="231" y="100"/>
                      <a:pt x="215" y="91"/>
                      <a:pt x="193" y="91"/>
                    </a:cubicBezTo>
                    <a:cubicBezTo>
                      <a:pt x="169" y="91"/>
                      <a:pt x="150" y="101"/>
                      <a:pt x="136" y="122"/>
                    </a:cubicBezTo>
                    <a:cubicBezTo>
                      <a:pt x="122" y="143"/>
                      <a:pt x="115" y="172"/>
                      <a:pt x="115" y="210"/>
                    </a:cubicBezTo>
                    <a:cubicBezTo>
                      <a:pt x="115" y="242"/>
                      <a:pt x="122" y="268"/>
                      <a:pt x="135" y="287"/>
                    </a:cubicBezTo>
                    <a:cubicBezTo>
                      <a:pt x="148" y="306"/>
                      <a:pt x="166" y="315"/>
                      <a:pt x="189" y="315"/>
                    </a:cubicBezTo>
                    <a:cubicBezTo>
                      <a:pt x="212" y="315"/>
                      <a:pt x="230" y="306"/>
                      <a:pt x="244" y="286"/>
                    </a:cubicBezTo>
                    <a:cubicBezTo>
                      <a:pt x="258" y="266"/>
                      <a:pt x="265" y="242"/>
                      <a:pt x="265" y="211"/>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414772" fontAlgn="base" hangingPunct="0">
                  <a:lnSpc>
                    <a:spcPct val="93000"/>
                  </a:lnSpc>
                  <a:spcBef>
                    <a:spcPct val="0"/>
                  </a:spcBef>
                  <a:spcAft>
                    <a:spcPct val="0"/>
                  </a:spcAft>
                  <a:buClr>
                    <a:srgbClr val="000000"/>
                  </a:buClr>
                  <a:buSzPct val="100000"/>
                  <a:buFont typeface="Times New Roman" panose="02020603050405020304" pitchFamily="18" charset="0"/>
                  <a:buNone/>
                </a:pPr>
                <a:endParaRPr lang="en-ZA" sz="1633">
                  <a:solidFill>
                    <a:srgbClr val="000000"/>
                  </a:solidFill>
                </a:endParaRPr>
              </a:p>
            </p:txBody>
          </p:sp>
          <p:sp>
            <p:nvSpPr>
              <p:cNvPr id="33" name="Freeform 66"/>
              <p:cNvSpPr>
                <a:spLocks noChangeArrowheads="1"/>
              </p:cNvSpPr>
              <p:nvPr/>
            </p:nvSpPr>
            <p:spPr bwMode="auto">
              <a:xfrm>
                <a:off x="5570" y="4437"/>
                <a:ext cx="77" cy="129"/>
              </a:xfrm>
              <a:custGeom>
                <a:avLst/>
                <a:gdLst>
                  <a:gd name="T0" fmla="*/ 4 w 346"/>
                  <a:gd name="T1" fmla="*/ 4 h 573"/>
                  <a:gd name="T2" fmla="*/ 4 w 346"/>
                  <a:gd name="T3" fmla="*/ 7 h 573"/>
                  <a:gd name="T4" fmla="*/ 3 w 346"/>
                  <a:gd name="T5" fmla="*/ 7 h 573"/>
                  <a:gd name="T6" fmla="*/ 3 w 346"/>
                  <a:gd name="T7" fmla="*/ 4 h 573"/>
                  <a:gd name="T8" fmla="*/ 2 w 346"/>
                  <a:gd name="T9" fmla="*/ 3 h 573"/>
                  <a:gd name="T10" fmla="*/ 1 w 346"/>
                  <a:gd name="T11" fmla="*/ 3 h 573"/>
                  <a:gd name="T12" fmla="*/ 1 w 346"/>
                  <a:gd name="T13" fmla="*/ 4 h 573"/>
                  <a:gd name="T14" fmla="*/ 1 w 346"/>
                  <a:gd name="T15" fmla="*/ 7 h 573"/>
                  <a:gd name="T16" fmla="*/ 0 w 346"/>
                  <a:gd name="T17" fmla="*/ 7 h 573"/>
                  <a:gd name="T18" fmla="*/ 0 w 346"/>
                  <a:gd name="T19" fmla="*/ 0 h 573"/>
                  <a:gd name="T20" fmla="*/ 1 w 346"/>
                  <a:gd name="T21" fmla="*/ 0 h 573"/>
                  <a:gd name="T22" fmla="*/ 1 w 346"/>
                  <a:gd name="T23" fmla="*/ 3 h 573"/>
                  <a:gd name="T24" fmla="*/ 1 w 346"/>
                  <a:gd name="T25" fmla="*/ 3 h 573"/>
                  <a:gd name="T26" fmla="*/ 2 w 346"/>
                  <a:gd name="T27" fmla="*/ 2 h 573"/>
                  <a:gd name="T28" fmla="*/ 4 w 346"/>
                  <a:gd name="T29" fmla="*/ 4 h 5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46" h="573">
                    <a:moveTo>
                      <a:pt x="345" y="335"/>
                    </a:moveTo>
                    <a:lnTo>
                      <a:pt x="345" y="572"/>
                    </a:lnTo>
                    <a:lnTo>
                      <a:pt x="235" y="572"/>
                    </a:lnTo>
                    <a:lnTo>
                      <a:pt x="235" y="352"/>
                    </a:lnTo>
                    <a:cubicBezTo>
                      <a:pt x="235" y="295"/>
                      <a:pt x="216" y="267"/>
                      <a:pt x="177" y="267"/>
                    </a:cubicBezTo>
                    <a:cubicBezTo>
                      <a:pt x="157" y="267"/>
                      <a:pt x="141" y="275"/>
                      <a:pt x="129" y="291"/>
                    </a:cubicBezTo>
                    <a:cubicBezTo>
                      <a:pt x="117" y="307"/>
                      <a:pt x="110" y="327"/>
                      <a:pt x="110" y="351"/>
                    </a:cubicBezTo>
                    <a:lnTo>
                      <a:pt x="110" y="572"/>
                    </a:lnTo>
                    <a:lnTo>
                      <a:pt x="0" y="572"/>
                    </a:lnTo>
                    <a:lnTo>
                      <a:pt x="0" y="0"/>
                    </a:lnTo>
                    <a:lnTo>
                      <a:pt x="110" y="0"/>
                    </a:lnTo>
                    <a:lnTo>
                      <a:pt x="110" y="243"/>
                    </a:lnTo>
                    <a:lnTo>
                      <a:pt x="112" y="243"/>
                    </a:lnTo>
                    <a:cubicBezTo>
                      <a:pt x="139" y="198"/>
                      <a:pt x="176" y="176"/>
                      <a:pt x="223" y="176"/>
                    </a:cubicBezTo>
                    <a:cubicBezTo>
                      <a:pt x="304" y="176"/>
                      <a:pt x="345" y="229"/>
                      <a:pt x="345" y="335"/>
                    </a:cubicBez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414772" fontAlgn="base" hangingPunct="0">
                  <a:lnSpc>
                    <a:spcPct val="93000"/>
                  </a:lnSpc>
                  <a:spcBef>
                    <a:spcPct val="0"/>
                  </a:spcBef>
                  <a:spcAft>
                    <a:spcPct val="0"/>
                  </a:spcAft>
                  <a:buClr>
                    <a:srgbClr val="000000"/>
                  </a:buClr>
                  <a:buSzPct val="100000"/>
                  <a:buFont typeface="Times New Roman" panose="02020603050405020304" pitchFamily="18" charset="0"/>
                  <a:buNone/>
                </a:pPr>
                <a:endParaRPr lang="en-ZA" sz="1633">
                  <a:solidFill>
                    <a:srgbClr val="000000"/>
                  </a:solidFill>
                </a:endParaRPr>
              </a:p>
            </p:txBody>
          </p:sp>
          <p:sp>
            <p:nvSpPr>
              <p:cNvPr id="34" name="Freeform 67"/>
              <p:cNvSpPr>
                <a:spLocks noChangeArrowheads="1"/>
              </p:cNvSpPr>
              <p:nvPr/>
            </p:nvSpPr>
            <p:spPr bwMode="auto">
              <a:xfrm>
                <a:off x="5661" y="4453"/>
                <a:ext cx="56" cy="116"/>
              </a:xfrm>
              <a:custGeom>
                <a:avLst/>
                <a:gdLst>
                  <a:gd name="T0" fmla="*/ 3 w 251"/>
                  <a:gd name="T1" fmla="*/ 5 h 514"/>
                  <a:gd name="T2" fmla="*/ 3 w 251"/>
                  <a:gd name="T3" fmla="*/ 6 h 514"/>
                  <a:gd name="T4" fmla="*/ 2 w 251"/>
                  <a:gd name="T5" fmla="*/ 6 h 514"/>
                  <a:gd name="T6" fmla="*/ 1 w 251"/>
                  <a:gd name="T7" fmla="*/ 4 h 514"/>
                  <a:gd name="T8" fmla="*/ 1 w 251"/>
                  <a:gd name="T9" fmla="*/ 2 h 514"/>
                  <a:gd name="T10" fmla="*/ 0 w 251"/>
                  <a:gd name="T11" fmla="*/ 2 h 514"/>
                  <a:gd name="T12" fmla="*/ 0 w 251"/>
                  <a:gd name="T13" fmla="*/ 1 h 514"/>
                  <a:gd name="T14" fmla="*/ 1 w 251"/>
                  <a:gd name="T15" fmla="*/ 1 h 514"/>
                  <a:gd name="T16" fmla="*/ 1 w 251"/>
                  <a:gd name="T17" fmla="*/ 0 h 514"/>
                  <a:gd name="T18" fmla="*/ 2 w 251"/>
                  <a:gd name="T19" fmla="*/ 0 h 514"/>
                  <a:gd name="T20" fmla="*/ 2 w 251"/>
                  <a:gd name="T21" fmla="*/ 1 h 514"/>
                  <a:gd name="T22" fmla="*/ 3 w 251"/>
                  <a:gd name="T23" fmla="*/ 1 h 514"/>
                  <a:gd name="T24" fmla="*/ 3 w 251"/>
                  <a:gd name="T25" fmla="*/ 2 h 514"/>
                  <a:gd name="T26" fmla="*/ 2 w 251"/>
                  <a:gd name="T27" fmla="*/ 2 h 514"/>
                  <a:gd name="T28" fmla="*/ 2 w 251"/>
                  <a:gd name="T29" fmla="*/ 4 h 514"/>
                  <a:gd name="T30" fmla="*/ 2 w 251"/>
                  <a:gd name="T31" fmla="*/ 5 h 514"/>
                  <a:gd name="T32" fmla="*/ 3 w 251"/>
                  <a:gd name="T33" fmla="*/ 5 h 5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51" h="514">
                    <a:moveTo>
                      <a:pt x="250" y="411"/>
                    </a:moveTo>
                    <a:lnTo>
                      <a:pt x="250" y="499"/>
                    </a:lnTo>
                    <a:cubicBezTo>
                      <a:pt x="234" y="508"/>
                      <a:pt x="209" y="513"/>
                      <a:pt x="177" y="513"/>
                    </a:cubicBezTo>
                    <a:cubicBezTo>
                      <a:pt x="99" y="513"/>
                      <a:pt x="60" y="469"/>
                      <a:pt x="60" y="381"/>
                    </a:cubicBezTo>
                    <a:lnTo>
                      <a:pt x="60" y="203"/>
                    </a:lnTo>
                    <a:lnTo>
                      <a:pt x="0" y="203"/>
                    </a:lnTo>
                    <a:lnTo>
                      <a:pt x="0" y="118"/>
                    </a:lnTo>
                    <a:lnTo>
                      <a:pt x="60" y="118"/>
                    </a:lnTo>
                    <a:lnTo>
                      <a:pt x="60" y="34"/>
                    </a:lnTo>
                    <a:lnTo>
                      <a:pt x="170" y="0"/>
                    </a:lnTo>
                    <a:lnTo>
                      <a:pt x="170" y="118"/>
                    </a:lnTo>
                    <a:lnTo>
                      <a:pt x="250" y="118"/>
                    </a:lnTo>
                    <a:lnTo>
                      <a:pt x="250" y="203"/>
                    </a:lnTo>
                    <a:lnTo>
                      <a:pt x="170" y="203"/>
                    </a:lnTo>
                    <a:lnTo>
                      <a:pt x="170" y="361"/>
                    </a:lnTo>
                    <a:cubicBezTo>
                      <a:pt x="170" y="402"/>
                      <a:pt x="185" y="422"/>
                      <a:pt x="214" y="422"/>
                    </a:cubicBezTo>
                    <a:cubicBezTo>
                      <a:pt x="226" y="422"/>
                      <a:pt x="238" y="418"/>
                      <a:pt x="250" y="411"/>
                    </a:cubicBez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414772" fontAlgn="base" hangingPunct="0">
                  <a:lnSpc>
                    <a:spcPct val="93000"/>
                  </a:lnSpc>
                  <a:spcBef>
                    <a:spcPct val="0"/>
                  </a:spcBef>
                  <a:spcAft>
                    <a:spcPct val="0"/>
                  </a:spcAft>
                  <a:buClr>
                    <a:srgbClr val="000000"/>
                  </a:buClr>
                  <a:buSzPct val="100000"/>
                  <a:buFont typeface="Times New Roman" panose="02020603050405020304" pitchFamily="18" charset="0"/>
                  <a:buNone/>
                </a:pPr>
                <a:endParaRPr lang="en-ZA" sz="1633">
                  <a:solidFill>
                    <a:srgbClr val="000000"/>
                  </a:solidFill>
                </a:endParaRPr>
              </a:p>
            </p:txBody>
          </p:sp>
        </p:grpSp>
        <p:grpSp>
          <p:nvGrpSpPr>
            <p:cNvPr id="1040" name="Group 68"/>
            <p:cNvGrpSpPr>
              <a:grpSpLocks/>
            </p:cNvGrpSpPr>
            <p:nvPr/>
          </p:nvGrpSpPr>
          <p:grpSpPr bwMode="auto">
            <a:xfrm>
              <a:off x="5730" y="4438"/>
              <a:ext cx="278" cy="130"/>
              <a:chOff x="5730" y="4438"/>
              <a:chExt cx="278" cy="130"/>
            </a:xfrm>
          </p:grpSpPr>
          <p:sp>
            <p:nvSpPr>
              <p:cNvPr id="25" name="Freeform 69"/>
              <p:cNvSpPr>
                <a:spLocks noChangeArrowheads="1"/>
              </p:cNvSpPr>
              <p:nvPr/>
            </p:nvSpPr>
            <p:spPr bwMode="auto">
              <a:xfrm>
                <a:off x="5730" y="4442"/>
                <a:ext cx="79" cy="126"/>
              </a:xfrm>
              <a:custGeom>
                <a:avLst/>
                <a:gdLst>
                  <a:gd name="T0" fmla="*/ 0 w 351"/>
                  <a:gd name="T1" fmla="*/ 6 h 562"/>
                  <a:gd name="T2" fmla="*/ 0 w 351"/>
                  <a:gd name="T3" fmla="*/ 4 h 562"/>
                  <a:gd name="T4" fmla="*/ 1 w 351"/>
                  <a:gd name="T5" fmla="*/ 5 h 562"/>
                  <a:gd name="T6" fmla="*/ 2 w 351"/>
                  <a:gd name="T7" fmla="*/ 5 h 562"/>
                  <a:gd name="T8" fmla="*/ 2 w 351"/>
                  <a:gd name="T9" fmla="*/ 5 h 562"/>
                  <a:gd name="T10" fmla="*/ 2 w 351"/>
                  <a:gd name="T11" fmla="*/ 5 h 562"/>
                  <a:gd name="T12" fmla="*/ 2 w 351"/>
                  <a:gd name="T13" fmla="*/ 5 h 562"/>
                  <a:gd name="T14" fmla="*/ 3 w 351"/>
                  <a:gd name="T15" fmla="*/ 5 h 562"/>
                  <a:gd name="T16" fmla="*/ 2 w 351"/>
                  <a:gd name="T17" fmla="*/ 4 h 562"/>
                  <a:gd name="T18" fmla="*/ 2 w 351"/>
                  <a:gd name="T19" fmla="*/ 4 h 562"/>
                  <a:gd name="T20" fmla="*/ 2 w 351"/>
                  <a:gd name="T21" fmla="*/ 4 h 562"/>
                  <a:gd name="T22" fmla="*/ 1 w 351"/>
                  <a:gd name="T23" fmla="*/ 4 h 562"/>
                  <a:gd name="T24" fmla="*/ 0 w 351"/>
                  <a:gd name="T25" fmla="*/ 3 h 562"/>
                  <a:gd name="T26" fmla="*/ 0 w 351"/>
                  <a:gd name="T27" fmla="*/ 2 h 562"/>
                  <a:gd name="T28" fmla="*/ 0 w 351"/>
                  <a:gd name="T29" fmla="*/ 1 h 562"/>
                  <a:gd name="T30" fmla="*/ 1 w 351"/>
                  <a:gd name="T31" fmla="*/ 0 h 562"/>
                  <a:gd name="T32" fmla="*/ 1 w 351"/>
                  <a:gd name="T33" fmla="*/ 0 h 562"/>
                  <a:gd name="T34" fmla="*/ 2 w 351"/>
                  <a:gd name="T35" fmla="*/ 0 h 562"/>
                  <a:gd name="T36" fmla="*/ 3 w 351"/>
                  <a:gd name="T37" fmla="*/ 0 h 562"/>
                  <a:gd name="T38" fmla="*/ 4 w 351"/>
                  <a:gd name="T39" fmla="*/ 0 h 562"/>
                  <a:gd name="T40" fmla="*/ 4 w 351"/>
                  <a:gd name="T41" fmla="*/ 2 h 562"/>
                  <a:gd name="T42" fmla="*/ 3 w 351"/>
                  <a:gd name="T43" fmla="*/ 1 h 562"/>
                  <a:gd name="T44" fmla="*/ 3 w 351"/>
                  <a:gd name="T45" fmla="*/ 1 h 562"/>
                  <a:gd name="T46" fmla="*/ 3 w 351"/>
                  <a:gd name="T47" fmla="*/ 1 h 562"/>
                  <a:gd name="T48" fmla="*/ 2 w 351"/>
                  <a:gd name="T49" fmla="*/ 1 h 562"/>
                  <a:gd name="T50" fmla="*/ 2 w 351"/>
                  <a:gd name="T51" fmla="*/ 1 h 562"/>
                  <a:gd name="T52" fmla="*/ 2 w 351"/>
                  <a:gd name="T53" fmla="*/ 1 h 562"/>
                  <a:gd name="T54" fmla="*/ 1 w 351"/>
                  <a:gd name="T55" fmla="*/ 2 h 562"/>
                  <a:gd name="T56" fmla="*/ 1 w 351"/>
                  <a:gd name="T57" fmla="*/ 2 h 562"/>
                  <a:gd name="T58" fmla="*/ 2 w 351"/>
                  <a:gd name="T59" fmla="*/ 2 h 562"/>
                  <a:gd name="T60" fmla="*/ 2 w 351"/>
                  <a:gd name="T61" fmla="*/ 2 h 562"/>
                  <a:gd name="T62" fmla="*/ 2 w 351"/>
                  <a:gd name="T63" fmla="*/ 2 h 562"/>
                  <a:gd name="T64" fmla="*/ 2 w 351"/>
                  <a:gd name="T65" fmla="*/ 3 h 562"/>
                  <a:gd name="T66" fmla="*/ 3 w 351"/>
                  <a:gd name="T67" fmla="*/ 3 h 562"/>
                  <a:gd name="T68" fmla="*/ 4 w 351"/>
                  <a:gd name="T69" fmla="*/ 3 h 562"/>
                  <a:gd name="T70" fmla="*/ 4 w 351"/>
                  <a:gd name="T71" fmla="*/ 4 h 562"/>
                  <a:gd name="T72" fmla="*/ 4 w 351"/>
                  <a:gd name="T73" fmla="*/ 4 h 562"/>
                  <a:gd name="T74" fmla="*/ 4 w 351"/>
                  <a:gd name="T75" fmla="*/ 5 h 562"/>
                  <a:gd name="T76" fmla="*/ 3 w 351"/>
                  <a:gd name="T77" fmla="*/ 6 h 562"/>
                  <a:gd name="T78" fmla="*/ 2 w 351"/>
                  <a:gd name="T79" fmla="*/ 6 h 562"/>
                  <a:gd name="T80" fmla="*/ 2 w 351"/>
                  <a:gd name="T81" fmla="*/ 6 h 562"/>
                  <a:gd name="T82" fmla="*/ 1 w 351"/>
                  <a:gd name="T83" fmla="*/ 6 h 562"/>
                  <a:gd name="T84" fmla="*/ 0 w 351"/>
                  <a:gd name="T85" fmla="*/ 6 h 56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51" h="562">
                    <a:moveTo>
                      <a:pt x="0" y="529"/>
                    </a:moveTo>
                    <a:lnTo>
                      <a:pt x="0" y="406"/>
                    </a:lnTo>
                    <a:cubicBezTo>
                      <a:pt x="21" y="426"/>
                      <a:pt x="44" y="440"/>
                      <a:pt x="68" y="450"/>
                    </a:cubicBezTo>
                    <a:cubicBezTo>
                      <a:pt x="92" y="460"/>
                      <a:pt x="118" y="465"/>
                      <a:pt x="143" y="465"/>
                    </a:cubicBezTo>
                    <a:cubicBezTo>
                      <a:pt x="157" y="465"/>
                      <a:pt x="170" y="463"/>
                      <a:pt x="181" y="461"/>
                    </a:cubicBezTo>
                    <a:cubicBezTo>
                      <a:pt x="192" y="459"/>
                      <a:pt x="201" y="454"/>
                      <a:pt x="208" y="449"/>
                    </a:cubicBezTo>
                    <a:cubicBezTo>
                      <a:pt x="215" y="444"/>
                      <a:pt x="221" y="438"/>
                      <a:pt x="225" y="432"/>
                    </a:cubicBezTo>
                    <a:cubicBezTo>
                      <a:pt x="229" y="426"/>
                      <a:pt x="230" y="418"/>
                      <a:pt x="230" y="410"/>
                    </a:cubicBezTo>
                    <a:cubicBezTo>
                      <a:pt x="230" y="399"/>
                      <a:pt x="227" y="390"/>
                      <a:pt x="222" y="382"/>
                    </a:cubicBezTo>
                    <a:cubicBezTo>
                      <a:pt x="216" y="373"/>
                      <a:pt x="208" y="366"/>
                      <a:pt x="198" y="359"/>
                    </a:cubicBezTo>
                    <a:cubicBezTo>
                      <a:pt x="188" y="352"/>
                      <a:pt x="177" y="345"/>
                      <a:pt x="163" y="338"/>
                    </a:cubicBezTo>
                    <a:cubicBezTo>
                      <a:pt x="149" y="331"/>
                      <a:pt x="135" y="325"/>
                      <a:pt x="119" y="318"/>
                    </a:cubicBezTo>
                    <a:cubicBezTo>
                      <a:pt x="79" y="300"/>
                      <a:pt x="49" y="279"/>
                      <a:pt x="29" y="253"/>
                    </a:cubicBezTo>
                    <a:cubicBezTo>
                      <a:pt x="10" y="228"/>
                      <a:pt x="0" y="197"/>
                      <a:pt x="0" y="161"/>
                    </a:cubicBezTo>
                    <a:cubicBezTo>
                      <a:pt x="0" y="133"/>
                      <a:pt x="5" y="109"/>
                      <a:pt x="16" y="88"/>
                    </a:cubicBezTo>
                    <a:cubicBezTo>
                      <a:pt x="27" y="68"/>
                      <a:pt x="42" y="51"/>
                      <a:pt x="60" y="38"/>
                    </a:cubicBezTo>
                    <a:cubicBezTo>
                      <a:pt x="78" y="25"/>
                      <a:pt x="100" y="15"/>
                      <a:pt x="124" y="9"/>
                    </a:cubicBezTo>
                    <a:cubicBezTo>
                      <a:pt x="149" y="3"/>
                      <a:pt x="175" y="0"/>
                      <a:pt x="202" y="0"/>
                    </a:cubicBezTo>
                    <a:cubicBezTo>
                      <a:pt x="229" y="0"/>
                      <a:pt x="252" y="2"/>
                      <a:pt x="273" y="5"/>
                    </a:cubicBezTo>
                    <a:cubicBezTo>
                      <a:pt x="294" y="9"/>
                      <a:pt x="313" y="14"/>
                      <a:pt x="330" y="21"/>
                    </a:cubicBezTo>
                    <a:lnTo>
                      <a:pt x="330" y="134"/>
                    </a:lnTo>
                    <a:cubicBezTo>
                      <a:pt x="322" y="127"/>
                      <a:pt x="312" y="122"/>
                      <a:pt x="302" y="117"/>
                    </a:cubicBezTo>
                    <a:cubicBezTo>
                      <a:pt x="292" y="112"/>
                      <a:pt x="281" y="108"/>
                      <a:pt x="270" y="105"/>
                    </a:cubicBezTo>
                    <a:cubicBezTo>
                      <a:pt x="259" y="102"/>
                      <a:pt x="249" y="100"/>
                      <a:pt x="238" y="98"/>
                    </a:cubicBezTo>
                    <a:cubicBezTo>
                      <a:pt x="227" y="96"/>
                      <a:pt x="217" y="96"/>
                      <a:pt x="207" y="96"/>
                    </a:cubicBezTo>
                    <a:cubicBezTo>
                      <a:pt x="194" y="96"/>
                      <a:pt x="182" y="97"/>
                      <a:pt x="171" y="100"/>
                    </a:cubicBezTo>
                    <a:cubicBezTo>
                      <a:pt x="160" y="103"/>
                      <a:pt x="151" y="106"/>
                      <a:pt x="144" y="111"/>
                    </a:cubicBezTo>
                    <a:cubicBezTo>
                      <a:pt x="137" y="116"/>
                      <a:pt x="130" y="122"/>
                      <a:pt x="126" y="128"/>
                    </a:cubicBezTo>
                    <a:cubicBezTo>
                      <a:pt x="122" y="135"/>
                      <a:pt x="120" y="143"/>
                      <a:pt x="120" y="151"/>
                    </a:cubicBezTo>
                    <a:cubicBezTo>
                      <a:pt x="120" y="160"/>
                      <a:pt x="122" y="168"/>
                      <a:pt x="127" y="175"/>
                    </a:cubicBezTo>
                    <a:cubicBezTo>
                      <a:pt x="132" y="182"/>
                      <a:pt x="138" y="189"/>
                      <a:pt x="146" y="196"/>
                    </a:cubicBezTo>
                    <a:cubicBezTo>
                      <a:pt x="154" y="203"/>
                      <a:pt x="165" y="209"/>
                      <a:pt x="177" y="215"/>
                    </a:cubicBezTo>
                    <a:cubicBezTo>
                      <a:pt x="189" y="221"/>
                      <a:pt x="202" y="227"/>
                      <a:pt x="217" y="234"/>
                    </a:cubicBezTo>
                    <a:cubicBezTo>
                      <a:pt x="237" y="243"/>
                      <a:pt x="256" y="253"/>
                      <a:pt x="272" y="263"/>
                    </a:cubicBezTo>
                    <a:cubicBezTo>
                      <a:pt x="288" y="273"/>
                      <a:pt x="302" y="284"/>
                      <a:pt x="314" y="297"/>
                    </a:cubicBezTo>
                    <a:cubicBezTo>
                      <a:pt x="326" y="310"/>
                      <a:pt x="335" y="325"/>
                      <a:pt x="341" y="341"/>
                    </a:cubicBezTo>
                    <a:cubicBezTo>
                      <a:pt x="347" y="357"/>
                      <a:pt x="350" y="377"/>
                      <a:pt x="350" y="399"/>
                    </a:cubicBezTo>
                    <a:cubicBezTo>
                      <a:pt x="350" y="429"/>
                      <a:pt x="345" y="455"/>
                      <a:pt x="334" y="475"/>
                    </a:cubicBezTo>
                    <a:cubicBezTo>
                      <a:pt x="323" y="495"/>
                      <a:pt x="308" y="512"/>
                      <a:pt x="290" y="525"/>
                    </a:cubicBezTo>
                    <a:cubicBezTo>
                      <a:pt x="271" y="538"/>
                      <a:pt x="249" y="547"/>
                      <a:pt x="225" y="553"/>
                    </a:cubicBezTo>
                    <a:cubicBezTo>
                      <a:pt x="200" y="558"/>
                      <a:pt x="174" y="561"/>
                      <a:pt x="147" y="561"/>
                    </a:cubicBezTo>
                    <a:cubicBezTo>
                      <a:pt x="118" y="561"/>
                      <a:pt x="92" y="558"/>
                      <a:pt x="66" y="553"/>
                    </a:cubicBezTo>
                    <a:cubicBezTo>
                      <a:pt x="41" y="548"/>
                      <a:pt x="19" y="540"/>
                      <a:pt x="0" y="529"/>
                    </a:cubicBez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414772" fontAlgn="base" hangingPunct="0">
                  <a:lnSpc>
                    <a:spcPct val="93000"/>
                  </a:lnSpc>
                  <a:spcBef>
                    <a:spcPct val="0"/>
                  </a:spcBef>
                  <a:spcAft>
                    <a:spcPct val="0"/>
                  </a:spcAft>
                  <a:buClr>
                    <a:srgbClr val="000000"/>
                  </a:buClr>
                  <a:buSzPct val="100000"/>
                  <a:buFont typeface="Times New Roman" panose="02020603050405020304" pitchFamily="18" charset="0"/>
                  <a:buNone/>
                </a:pPr>
                <a:endParaRPr lang="en-ZA" sz="1633">
                  <a:solidFill>
                    <a:srgbClr val="000000"/>
                  </a:solidFill>
                </a:endParaRPr>
              </a:p>
            </p:txBody>
          </p:sp>
          <p:sp>
            <p:nvSpPr>
              <p:cNvPr id="26" name="Freeform 70"/>
              <p:cNvSpPr>
                <a:spLocks noChangeArrowheads="1"/>
              </p:cNvSpPr>
              <p:nvPr/>
            </p:nvSpPr>
            <p:spPr bwMode="auto">
              <a:xfrm>
                <a:off x="5823" y="4438"/>
                <a:ext cx="29" cy="128"/>
              </a:xfrm>
              <a:custGeom>
                <a:avLst/>
                <a:gdLst>
                  <a:gd name="T0" fmla="*/ 1 w 131"/>
                  <a:gd name="T1" fmla="*/ 1 h 567"/>
                  <a:gd name="T2" fmla="*/ 0 w 131"/>
                  <a:gd name="T3" fmla="*/ 1 h 567"/>
                  <a:gd name="T4" fmla="*/ 0 w 131"/>
                  <a:gd name="T5" fmla="*/ 1 h 567"/>
                  <a:gd name="T6" fmla="*/ 0 w 131"/>
                  <a:gd name="T7" fmla="*/ 0 h 567"/>
                  <a:gd name="T8" fmla="*/ 1 w 131"/>
                  <a:gd name="T9" fmla="*/ 0 h 567"/>
                  <a:gd name="T10" fmla="*/ 1 w 131"/>
                  <a:gd name="T11" fmla="*/ 0 h 567"/>
                  <a:gd name="T12" fmla="*/ 1 w 131"/>
                  <a:gd name="T13" fmla="*/ 1 h 567"/>
                  <a:gd name="T14" fmla="*/ 1 w 131"/>
                  <a:gd name="T15" fmla="*/ 1 h 567"/>
                  <a:gd name="T16" fmla="*/ 1 w 131"/>
                  <a:gd name="T17" fmla="*/ 1 h 567"/>
                  <a:gd name="T18" fmla="*/ 1 w 131"/>
                  <a:gd name="T19" fmla="*/ 2 h 567"/>
                  <a:gd name="T20" fmla="*/ 1 w 131"/>
                  <a:gd name="T21" fmla="*/ 7 h 567"/>
                  <a:gd name="T22" fmla="*/ 0 w 131"/>
                  <a:gd name="T23" fmla="*/ 7 h 567"/>
                  <a:gd name="T24" fmla="*/ 0 w 131"/>
                  <a:gd name="T25" fmla="*/ 2 h 567"/>
                  <a:gd name="T26" fmla="*/ 1 w 131"/>
                  <a:gd name="T27" fmla="*/ 2 h 5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1" h="567">
                    <a:moveTo>
                      <a:pt x="65" y="123"/>
                    </a:moveTo>
                    <a:cubicBezTo>
                      <a:pt x="46" y="123"/>
                      <a:pt x="30" y="117"/>
                      <a:pt x="18" y="105"/>
                    </a:cubicBezTo>
                    <a:cubicBezTo>
                      <a:pt x="6" y="93"/>
                      <a:pt x="0" y="78"/>
                      <a:pt x="0" y="61"/>
                    </a:cubicBezTo>
                    <a:cubicBezTo>
                      <a:pt x="0" y="43"/>
                      <a:pt x="6" y="28"/>
                      <a:pt x="18" y="17"/>
                    </a:cubicBezTo>
                    <a:cubicBezTo>
                      <a:pt x="30" y="6"/>
                      <a:pt x="46" y="0"/>
                      <a:pt x="65" y="0"/>
                    </a:cubicBezTo>
                    <a:cubicBezTo>
                      <a:pt x="84" y="0"/>
                      <a:pt x="100" y="6"/>
                      <a:pt x="112" y="17"/>
                    </a:cubicBezTo>
                    <a:cubicBezTo>
                      <a:pt x="124" y="28"/>
                      <a:pt x="130" y="43"/>
                      <a:pt x="130" y="61"/>
                    </a:cubicBezTo>
                    <a:cubicBezTo>
                      <a:pt x="130" y="79"/>
                      <a:pt x="124" y="94"/>
                      <a:pt x="112" y="105"/>
                    </a:cubicBezTo>
                    <a:cubicBezTo>
                      <a:pt x="100" y="116"/>
                      <a:pt x="84" y="123"/>
                      <a:pt x="65" y="123"/>
                    </a:cubicBezTo>
                    <a:close/>
                    <a:moveTo>
                      <a:pt x="120" y="182"/>
                    </a:moveTo>
                    <a:lnTo>
                      <a:pt x="120" y="566"/>
                    </a:lnTo>
                    <a:lnTo>
                      <a:pt x="10" y="566"/>
                    </a:lnTo>
                    <a:lnTo>
                      <a:pt x="10" y="182"/>
                    </a:lnTo>
                    <a:lnTo>
                      <a:pt x="120" y="182"/>
                    </a:lnTo>
                    <a:close/>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414772" fontAlgn="base" hangingPunct="0">
                  <a:lnSpc>
                    <a:spcPct val="93000"/>
                  </a:lnSpc>
                  <a:spcBef>
                    <a:spcPct val="0"/>
                  </a:spcBef>
                  <a:spcAft>
                    <a:spcPct val="0"/>
                  </a:spcAft>
                  <a:buClr>
                    <a:srgbClr val="000000"/>
                  </a:buClr>
                  <a:buSzPct val="100000"/>
                  <a:buFont typeface="Times New Roman" panose="02020603050405020304" pitchFamily="18" charset="0"/>
                  <a:buNone/>
                </a:pPr>
                <a:endParaRPr lang="en-ZA" sz="1633">
                  <a:solidFill>
                    <a:srgbClr val="000000"/>
                  </a:solidFill>
                </a:endParaRPr>
              </a:p>
            </p:txBody>
          </p:sp>
          <p:sp>
            <p:nvSpPr>
              <p:cNvPr id="27" name="Freeform 71"/>
              <p:cNvSpPr>
                <a:spLocks noChangeArrowheads="1"/>
              </p:cNvSpPr>
              <p:nvPr/>
            </p:nvSpPr>
            <p:spPr bwMode="auto">
              <a:xfrm>
                <a:off x="5865" y="4453"/>
                <a:ext cx="56" cy="116"/>
              </a:xfrm>
              <a:custGeom>
                <a:avLst/>
                <a:gdLst>
                  <a:gd name="T0" fmla="*/ 3 w 251"/>
                  <a:gd name="T1" fmla="*/ 5 h 514"/>
                  <a:gd name="T2" fmla="*/ 3 w 251"/>
                  <a:gd name="T3" fmla="*/ 6 h 514"/>
                  <a:gd name="T4" fmla="*/ 2 w 251"/>
                  <a:gd name="T5" fmla="*/ 6 h 514"/>
                  <a:gd name="T6" fmla="*/ 1 w 251"/>
                  <a:gd name="T7" fmla="*/ 4 h 514"/>
                  <a:gd name="T8" fmla="*/ 1 w 251"/>
                  <a:gd name="T9" fmla="*/ 2 h 514"/>
                  <a:gd name="T10" fmla="*/ 0 w 251"/>
                  <a:gd name="T11" fmla="*/ 2 h 514"/>
                  <a:gd name="T12" fmla="*/ 0 w 251"/>
                  <a:gd name="T13" fmla="*/ 1 h 514"/>
                  <a:gd name="T14" fmla="*/ 1 w 251"/>
                  <a:gd name="T15" fmla="*/ 1 h 514"/>
                  <a:gd name="T16" fmla="*/ 1 w 251"/>
                  <a:gd name="T17" fmla="*/ 0 h 514"/>
                  <a:gd name="T18" fmla="*/ 2 w 251"/>
                  <a:gd name="T19" fmla="*/ 0 h 514"/>
                  <a:gd name="T20" fmla="*/ 2 w 251"/>
                  <a:gd name="T21" fmla="*/ 1 h 514"/>
                  <a:gd name="T22" fmla="*/ 3 w 251"/>
                  <a:gd name="T23" fmla="*/ 1 h 514"/>
                  <a:gd name="T24" fmla="*/ 3 w 251"/>
                  <a:gd name="T25" fmla="*/ 2 h 514"/>
                  <a:gd name="T26" fmla="*/ 2 w 251"/>
                  <a:gd name="T27" fmla="*/ 2 h 514"/>
                  <a:gd name="T28" fmla="*/ 2 w 251"/>
                  <a:gd name="T29" fmla="*/ 4 h 514"/>
                  <a:gd name="T30" fmla="*/ 2 w 251"/>
                  <a:gd name="T31" fmla="*/ 5 h 514"/>
                  <a:gd name="T32" fmla="*/ 3 w 251"/>
                  <a:gd name="T33" fmla="*/ 5 h 5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51" h="514">
                    <a:moveTo>
                      <a:pt x="250" y="411"/>
                    </a:moveTo>
                    <a:lnTo>
                      <a:pt x="250" y="499"/>
                    </a:lnTo>
                    <a:cubicBezTo>
                      <a:pt x="234" y="508"/>
                      <a:pt x="209" y="513"/>
                      <a:pt x="177" y="513"/>
                    </a:cubicBezTo>
                    <a:cubicBezTo>
                      <a:pt x="99" y="513"/>
                      <a:pt x="60" y="469"/>
                      <a:pt x="60" y="381"/>
                    </a:cubicBezTo>
                    <a:lnTo>
                      <a:pt x="60" y="203"/>
                    </a:lnTo>
                    <a:lnTo>
                      <a:pt x="0" y="203"/>
                    </a:lnTo>
                    <a:lnTo>
                      <a:pt x="0" y="118"/>
                    </a:lnTo>
                    <a:lnTo>
                      <a:pt x="60" y="118"/>
                    </a:lnTo>
                    <a:lnTo>
                      <a:pt x="60" y="34"/>
                    </a:lnTo>
                    <a:lnTo>
                      <a:pt x="170" y="0"/>
                    </a:lnTo>
                    <a:lnTo>
                      <a:pt x="170" y="118"/>
                    </a:lnTo>
                    <a:lnTo>
                      <a:pt x="250" y="118"/>
                    </a:lnTo>
                    <a:lnTo>
                      <a:pt x="250" y="203"/>
                    </a:lnTo>
                    <a:lnTo>
                      <a:pt x="170" y="203"/>
                    </a:lnTo>
                    <a:lnTo>
                      <a:pt x="170" y="361"/>
                    </a:lnTo>
                    <a:cubicBezTo>
                      <a:pt x="170" y="402"/>
                      <a:pt x="185" y="422"/>
                      <a:pt x="214" y="422"/>
                    </a:cubicBezTo>
                    <a:cubicBezTo>
                      <a:pt x="226" y="422"/>
                      <a:pt x="238" y="418"/>
                      <a:pt x="250" y="411"/>
                    </a:cubicBez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414772" fontAlgn="base" hangingPunct="0">
                  <a:lnSpc>
                    <a:spcPct val="93000"/>
                  </a:lnSpc>
                  <a:spcBef>
                    <a:spcPct val="0"/>
                  </a:spcBef>
                  <a:spcAft>
                    <a:spcPct val="0"/>
                  </a:spcAft>
                  <a:buClr>
                    <a:srgbClr val="000000"/>
                  </a:buClr>
                  <a:buSzPct val="100000"/>
                  <a:buFont typeface="Times New Roman" panose="02020603050405020304" pitchFamily="18" charset="0"/>
                  <a:buNone/>
                </a:pPr>
                <a:endParaRPr lang="en-ZA" sz="1633">
                  <a:solidFill>
                    <a:srgbClr val="000000"/>
                  </a:solidFill>
                </a:endParaRPr>
              </a:p>
            </p:txBody>
          </p:sp>
          <p:sp>
            <p:nvSpPr>
              <p:cNvPr id="28" name="Freeform 72"/>
              <p:cNvSpPr>
                <a:spLocks noChangeArrowheads="1"/>
              </p:cNvSpPr>
              <p:nvPr/>
            </p:nvSpPr>
            <p:spPr bwMode="auto">
              <a:xfrm>
                <a:off x="5931" y="4477"/>
                <a:ext cx="77" cy="91"/>
              </a:xfrm>
              <a:custGeom>
                <a:avLst/>
                <a:gdLst>
                  <a:gd name="T0" fmla="*/ 4 w 346"/>
                  <a:gd name="T1" fmla="*/ 2 h 407"/>
                  <a:gd name="T2" fmla="*/ 4 w 346"/>
                  <a:gd name="T3" fmla="*/ 3 h 407"/>
                  <a:gd name="T4" fmla="*/ 1 w 346"/>
                  <a:gd name="T5" fmla="*/ 3 h 407"/>
                  <a:gd name="T6" fmla="*/ 2 w 346"/>
                  <a:gd name="T7" fmla="*/ 4 h 407"/>
                  <a:gd name="T8" fmla="*/ 4 w 346"/>
                  <a:gd name="T9" fmla="*/ 3 h 407"/>
                  <a:gd name="T10" fmla="*/ 4 w 346"/>
                  <a:gd name="T11" fmla="*/ 4 h 407"/>
                  <a:gd name="T12" fmla="*/ 2 w 346"/>
                  <a:gd name="T13" fmla="*/ 4 h 407"/>
                  <a:gd name="T14" fmla="*/ 0 w 346"/>
                  <a:gd name="T15" fmla="*/ 4 h 407"/>
                  <a:gd name="T16" fmla="*/ 0 w 346"/>
                  <a:gd name="T17" fmla="*/ 2 h 407"/>
                  <a:gd name="T18" fmla="*/ 1 w 346"/>
                  <a:gd name="T19" fmla="*/ 1 h 407"/>
                  <a:gd name="T20" fmla="*/ 2 w 346"/>
                  <a:gd name="T21" fmla="*/ 0 h 407"/>
                  <a:gd name="T22" fmla="*/ 3 w 346"/>
                  <a:gd name="T23" fmla="*/ 0 h 407"/>
                  <a:gd name="T24" fmla="*/ 4 w 346"/>
                  <a:gd name="T25" fmla="*/ 2 h 407"/>
                  <a:gd name="T26" fmla="*/ 1 w 346"/>
                  <a:gd name="T27" fmla="*/ 2 h 407"/>
                  <a:gd name="T28" fmla="*/ 3 w 346"/>
                  <a:gd name="T29" fmla="*/ 2 h 407"/>
                  <a:gd name="T30" fmla="*/ 2 w 346"/>
                  <a:gd name="T31" fmla="*/ 1 h 407"/>
                  <a:gd name="T32" fmla="*/ 2 w 346"/>
                  <a:gd name="T33" fmla="*/ 1 h 407"/>
                  <a:gd name="T34" fmla="*/ 1 w 346"/>
                  <a:gd name="T35" fmla="*/ 2 h 40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46" h="407">
                    <a:moveTo>
                      <a:pt x="345" y="189"/>
                    </a:moveTo>
                    <a:lnTo>
                      <a:pt x="345" y="240"/>
                    </a:lnTo>
                    <a:lnTo>
                      <a:pt x="110" y="240"/>
                    </a:lnTo>
                    <a:cubicBezTo>
                      <a:pt x="114" y="294"/>
                      <a:pt x="147" y="321"/>
                      <a:pt x="210" y="321"/>
                    </a:cubicBezTo>
                    <a:cubicBezTo>
                      <a:pt x="250" y="321"/>
                      <a:pt x="285" y="312"/>
                      <a:pt x="315" y="294"/>
                    </a:cubicBezTo>
                    <a:lnTo>
                      <a:pt x="315" y="379"/>
                    </a:lnTo>
                    <a:cubicBezTo>
                      <a:pt x="282" y="397"/>
                      <a:pt x="238" y="406"/>
                      <a:pt x="185" y="406"/>
                    </a:cubicBezTo>
                    <a:cubicBezTo>
                      <a:pt x="126" y="406"/>
                      <a:pt x="81" y="389"/>
                      <a:pt x="48" y="354"/>
                    </a:cubicBezTo>
                    <a:cubicBezTo>
                      <a:pt x="16" y="319"/>
                      <a:pt x="0" y="271"/>
                      <a:pt x="0" y="209"/>
                    </a:cubicBezTo>
                    <a:cubicBezTo>
                      <a:pt x="0" y="145"/>
                      <a:pt x="17" y="94"/>
                      <a:pt x="52" y="56"/>
                    </a:cubicBezTo>
                    <a:cubicBezTo>
                      <a:pt x="87" y="18"/>
                      <a:pt x="130" y="0"/>
                      <a:pt x="180" y="0"/>
                    </a:cubicBezTo>
                    <a:cubicBezTo>
                      <a:pt x="233" y="0"/>
                      <a:pt x="273" y="17"/>
                      <a:pt x="302" y="51"/>
                    </a:cubicBezTo>
                    <a:cubicBezTo>
                      <a:pt x="331" y="85"/>
                      <a:pt x="345" y="131"/>
                      <a:pt x="345" y="189"/>
                    </a:cubicBezTo>
                    <a:close/>
                    <a:moveTo>
                      <a:pt x="110" y="166"/>
                    </a:moveTo>
                    <a:lnTo>
                      <a:pt x="240" y="166"/>
                    </a:lnTo>
                    <a:cubicBezTo>
                      <a:pt x="240" y="109"/>
                      <a:pt x="220" y="80"/>
                      <a:pt x="179" y="80"/>
                    </a:cubicBezTo>
                    <a:cubicBezTo>
                      <a:pt x="161" y="80"/>
                      <a:pt x="146" y="88"/>
                      <a:pt x="133" y="105"/>
                    </a:cubicBezTo>
                    <a:cubicBezTo>
                      <a:pt x="121" y="121"/>
                      <a:pt x="113" y="141"/>
                      <a:pt x="110" y="166"/>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414772" fontAlgn="base" hangingPunct="0">
                  <a:lnSpc>
                    <a:spcPct val="93000"/>
                  </a:lnSpc>
                  <a:spcBef>
                    <a:spcPct val="0"/>
                  </a:spcBef>
                  <a:spcAft>
                    <a:spcPct val="0"/>
                  </a:spcAft>
                  <a:buClr>
                    <a:srgbClr val="000000"/>
                  </a:buClr>
                  <a:buSzPct val="100000"/>
                  <a:buFont typeface="Times New Roman" panose="02020603050405020304" pitchFamily="18" charset="0"/>
                  <a:buNone/>
                </a:pPr>
                <a:endParaRPr lang="en-ZA" sz="1633">
                  <a:solidFill>
                    <a:srgbClr val="000000"/>
                  </a:solidFill>
                </a:endParaRPr>
              </a:p>
            </p:txBody>
          </p:sp>
        </p:grpSp>
        <p:grpSp>
          <p:nvGrpSpPr>
            <p:cNvPr id="1041" name="Group 73"/>
            <p:cNvGrpSpPr>
              <a:grpSpLocks/>
            </p:cNvGrpSpPr>
            <p:nvPr/>
          </p:nvGrpSpPr>
          <p:grpSpPr bwMode="auto">
            <a:xfrm>
              <a:off x="6243" y="4536"/>
              <a:ext cx="168" cy="40"/>
              <a:chOff x="6243" y="4536"/>
              <a:chExt cx="168" cy="40"/>
            </a:xfrm>
          </p:grpSpPr>
          <p:sp>
            <p:nvSpPr>
              <p:cNvPr id="19" name="Freeform 74"/>
              <p:cNvSpPr>
                <a:spLocks noChangeArrowheads="1"/>
              </p:cNvSpPr>
              <p:nvPr/>
            </p:nvSpPr>
            <p:spPr bwMode="auto">
              <a:xfrm>
                <a:off x="6243" y="4569"/>
                <a:ext cx="7" cy="8"/>
              </a:xfrm>
              <a:custGeom>
                <a:avLst/>
                <a:gdLst>
                  <a:gd name="T0" fmla="*/ 0 w 37"/>
                  <a:gd name="T1" fmla="*/ 0 h 39"/>
                  <a:gd name="T2" fmla="*/ 0 w 37"/>
                  <a:gd name="T3" fmla="*/ 0 h 39"/>
                  <a:gd name="T4" fmla="*/ 0 w 37"/>
                  <a:gd name="T5" fmla="*/ 0 h 39"/>
                  <a:gd name="T6" fmla="*/ 0 w 37"/>
                  <a:gd name="T7" fmla="*/ 0 h 39"/>
                  <a:gd name="T8" fmla="*/ 0 w 37"/>
                  <a:gd name="T9" fmla="*/ 0 h 39"/>
                  <a:gd name="T10" fmla="*/ 0 w 37"/>
                  <a:gd name="T11" fmla="*/ 0 h 39"/>
                  <a:gd name="T12" fmla="*/ 0 w 37"/>
                  <a:gd name="T13" fmla="*/ 0 h 39"/>
                  <a:gd name="T14" fmla="*/ 0 w 37"/>
                  <a:gd name="T15" fmla="*/ 0 h 39"/>
                  <a:gd name="T16" fmla="*/ 0 w 37"/>
                  <a:gd name="T17" fmla="*/ 0 h 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39">
                    <a:moveTo>
                      <a:pt x="18" y="38"/>
                    </a:moveTo>
                    <a:cubicBezTo>
                      <a:pt x="13" y="38"/>
                      <a:pt x="9" y="36"/>
                      <a:pt x="5" y="32"/>
                    </a:cubicBezTo>
                    <a:cubicBezTo>
                      <a:pt x="1" y="28"/>
                      <a:pt x="0" y="24"/>
                      <a:pt x="0" y="19"/>
                    </a:cubicBezTo>
                    <a:cubicBezTo>
                      <a:pt x="0" y="14"/>
                      <a:pt x="2" y="9"/>
                      <a:pt x="5" y="6"/>
                    </a:cubicBezTo>
                    <a:cubicBezTo>
                      <a:pt x="8" y="3"/>
                      <a:pt x="13" y="0"/>
                      <a:pt x="18" y="0"/>
                    </a:cubicBezTo>
                    <a:cubicBezTo>
                      <a:pt x="23" y="0"/>
                      <a:pt x="27" y="2"/>
                      <a:pt x="30" y="6"/>
                    </a:cubicBezTo>
                    <a:cubicBezTo>
                      <a:pt x="33" y="10"/>
                      <a:pt x="36" y="14"/>
                      <a:pt x="36" y="19"/>
                    </a:cubicBezTo>
                    <a:cubicBezTo>
                      <a:pt x="36" y="24"/>
                      <a:pt x="34" y="29"/>
                      <a:pt x="30" y="32"/>
                    </a:cubicBezTo>
                    <a:cubicBezTo>
                      <a:pt x="26" y="35"/>
                      <a:pt x="23" y="38"/>
                      <a:pt x="18" y="38"/>
                    </a:cubicBez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414772" fontAlgn="base" hangingPunct="0">
                  <a:lnSpc>
                    <a:spcPct val="93000"/>
                  </a:lnSpc>
                  <a:spcBef>
                    <a:spcPct val="0"/>
                  </a:spcBef>
                  <a:spcAft>
                    <a:spcPct val="0"/>
                  </a:spcAft>
                  <a:buClr>
                    <a:srgbClr val="000000"/>
                  </a:buClr>
                  <a:buSzPct val="100000"/>
                  <a:buFont typeface="Times New Roman" panose="02020603050405020304" pitchFamily="18" charset="0"/>
                  <a:buNone/>
                </a:pPr>
                <a:endParaRPr lang="en-ZA" sz="1633">
                  <a:solidFill>
                    <a:srgbClr val="000000"/>
                  </a:solidFill>
                </a:endParaRPr>
              </a:p>
            </p:txBody>
          </p:sp>
          <p:sp>
            <p:nvSpPr>
              <p:cNvPr id="20" name="Freeform 75"/>
              <p:cNvSpPr>
                <a:spLocks noChangeArrowheads="1"/>
              </p:cNvSpPr>
              <p:nvPr/>
            </p:nvSpPr>
            <p:spPr bwMode="auto">
              <a:xfrm>
                <a:off x="6259" y="4536"/>
                <a:ext cx="26" cy="40"/>
              </a:xfrm>
              <a:custGeom>
                <a:avLst/>
                <a:gdLst>
                  <a:gd name="T0" fmla="*/ 1 w 121"/>
                  <a:gd name="T1" fmla="*/ 2 h 182"/>
                  <a:gd name="T2" fmla="*/ 1 w 121"/>
                  <a:gd name="T3" fmla="*/ 2 h 182"/>
                  <a:gd name="T4" fmla="*/ 1 w 121"/>
                  <a:gd name="T5" fmla="*/ 2 h 182"/>
                  <a:gd name="T6" fmla="*/ 0 w 121"/>
                  <a:gd name="T7" fmla="*/ 2 h 182"/>
                  <a:gd name="T8" fmla="*/ 0 w 121"/>
                  <a:gd name="T9" fmla="*/ 1 h 182"/>
                  <a:gd name="T10" fmla="*/ 0 w 121"/>
                  <a:gd name="T11" fmla="*/ 0 h 182"/>
                  <a:gd name="T12" fmla="*/ 1 w 121"/>
                  <a:gd name="T13" fmla="*/ 0 h 182"/>
                  <a:gd name="T14" fmla="*/ 1 w 121"/>
                  <a:gd name="T15" fmla="*/ 0 h 182"/>
                  <a:gd name="T16" fmla="*/ 1 w 121"/>
                  <a:gd name="T17" fmla="*/ 0 h 182"/>
                  <a:gd name="T18" fmla="*/ 1 w 121"/>
                  <a:gd name="T19" fmla="*/ 0 h 182"/>
                  <a:gd name="T20" fmla="*/ 0 w 121"/>
                  <a:gd name="T21" fmla="*/ 0 h 182"/>
                  <a:gd name="T22" fmla="*/ 0 w 121"/>
                  <a:gd name="T23" fmla="*/ 1 h 182"/>
                  <a:gd name="T24" fmla="*/ 0 w 121"/>
                  <a:gd name="T25" fmla="*/ 2 h 182"/>
                  <a:gd name="T26" fmla="*/ 1 w 121"/>
                  <a:gd name="T27" fmla="*/ 2 h 182"/>
                  <a:gd name="T28" fmla="*/ 1 w 121"/>
                  <a:gd name="T29" fmla="*/ 2 h 18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1" h="182">
                    <a:moveTo>
                      <a:pt x="120" y="142"/>
                    </a:moveTo>
                    <a:lnTo>
                      <a:pt x="120" y="168"/>
                    </a:lnTo>
                    <a:cubicBezTo>
                      <a:pt x="108" y="176"/>
                      <a:pt x="93" y="181"/>
                      <a:pt x="76" y="181"/>
                    </a:cubicBezTo>
                    <a:cubicBezTo>
                      <a:pt x="54" y="181"/>
                      <a:pt x="35" y="173"/>
                      <a:pt x="21" y="157"/>
                    </a:cubicBezTo>
                    <a:cubicBezTo>
                      <a:pt x="7" y="141"/>
                      <a:pt x="0" y="120"/>
                      <a:pt x="0" y="94"/>
                    </a:cubicBezTo>
                    <a:cubicBezTo>
                      <a:pt x="0" y="66"/>
                      <a:pt x="8" y="43"/>
                      <a:pt x="23" y="26"/>
                    </a:cubicBezTo>
                    <a:cubicBezTo>
                      <a:pt x="38" y="9"/>
                      <a:pt x="58" y="0"/>
                      <a:pt x="83" y="0"/>
                    </a:cubicBezTo>
                    <a:cubicBezTo>
                      <a:pt x="97" y="0"/>
                      <a:pt x="109" y="3"/>
                      <a:pt x="120" y="9"/>
                    </a:cubicBezTo>
                    <a:lnTo>
                      <a:pt x="120" y="37"/>
                    </a:lnTo>
                    <a:cubicBezTo>
                      <a:pt x="108" y="28"/>
                      <a:pt x="96" y="24"/>
                      <a:pt x="82" y="24"/>
                    </a:cubicBezTo>
                    <a:cubicBezTo>
                      <a:pt x="66" y="24"/>
                      <a:pt x="53" y="30"/>
                      <a:pt x="42" y="43"/>
                    </a:cubicBezTo>
                    <a:cubicBezTo>
                      <a:pt x="31" y="56"/>
                      <a:pt x="27" y="72"/>
                      <a:pt x="27" y="92"/>
                    </a:cubicBezTo>
                    <a:cubicBezTo>
                      <a:pt x="27" y="112"/>
                      <a:pt x="32" y="128"/>
                      <a:pt x="41" y="139"/>
                    </a:cubicBezTo>
                    <a:cubicBezTo>
                      <a:pt x="51" y="151"/>
                      <a:pt x="64" y="157"/>
                      <a:pt x="81" y="157"/>
                    </a:cubicBezTo>
                    <a:cubicBezTo>
                      <a:pt x="95" y="157"/>
                      <a:pt x="108" y="152"/>
                      <a:pt x="120" y="142"/>
                    </a:cubicBez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414772" fontAlgn="base" hangingPunct="0">
                  <a:lnSpc>
                    <a:spcPct val="93000"/>
                  </a:lnSpc>
                  <a:spcBef>
                    <a:spcPct val="0"/>
                  </a:spcBef>
                  <a:spcAft>
                    <a:spcPct val="0"/>
                  </a:spcAft>
                  <a:buClr>
                    <a:srgbClr val="000000"/>
                  </a:buClr>
                  <a:buSzPct val="100000"/>
                  <a:buFont typeface="Times New Roman" panose="02020603050405020304" pitchFamily="18" charset="0"/>
                  <a:buNone/>
                </a:pPr>
                <a:endParaRPr lang="en-ZA" sz="1633">
                  <a:solidFill>
                    <a:srgbClr val="000000"/>
                  </a:solidFill>
                </a:endParaRPr>
              </a:p>
            </p:txBody>
          </p:sp>
          <p:sp>
            <p:nvSpPr>
              <p:cNvPr id="21" name="Freeform 76"/>
              <p:cNvSpPr>
                <a:spLocks noChangeArrowheads="1"/>
              </p:cNvSpPr>
              <p:nvPr/>
            </p:nvSpPr>
            <p:spPr bwMode="auto">
              <a:xfrm>
                <a:off x="6292" y="4536"/>
                <a:ext cx="35" cy="40"/>
              </a:xfrm>
              <a:custGeom>
                <a:avLst/>
                <a:gdLst>
                  <a:gd name="T0" fmla="*/ 1 w 159"/>
                  <a:gd name="T1" fmla="*/ 2 h 182"/>
                  <a:gd name="T2" fmla="*/ 0 w 159"/>
                  <a:gd name="T3" fmla="*/ 2 h 182"/>
                  <a:gd name="T4" fmla="*/ 0 w 159"/>
                  <a:gd name="T5" fmla="*/ 1 h 182"/>
                  <a:gd name="T6" fmla="*/ 0 w 159"/>
                  <a:gd name="T7" fmla="*/ 0 h 182"/>
                  <a:gd name="T8" fmla="*/ 1 w 159"/>
                  <a:gd name="T9" fmla="*/ 0 h 182"/>
                  <a:gd name="T10" fmla="*/ 2 w 159"/>
                  <a:gd name="T11" fmla="*/ 0 h 182"/>
                  <a:gd name="T12" fmla="*/ 2 w 159"/>
                  <a:gd name="T13" fmla="*/ 1 h 182"/>
                  <a:gd name="T14" fmla="*/ 2 w 159"/>
                  <a:gd name="T15" fmla="*/ 2 h 182"/>
                  <a:gd name="T16" fmla="*/ 1 w 159"/>
                  <a:gd name="T17" fmla="*/ 2 h 182"/>
                  <a:gd name="T18" fmla="*/ 1 w 159"/>
                  <a:gd name="T19" fmla="*/ 0 h 182"/>
                  <a:gd name="T20" fmla="*/ 0 w 159"/>
                  <a:gd name="T21" fmla="*/ 0 h 182"/>
                  <a:gd name="T22" fmla="*/ 0 w 159"/>
                  <a:gd name="T23" fmla="*/ 1 h 182"/>
                  <a:gd name="T24" fmla="*/ 0 w 159"/>
                  <a:gd name="T25" fmla="*/ 2 h 182"/>
                  <a:gd name="T26" fmla="*/ 1 w 159"/>
                  <a:gd name="T27" fmla="*/ 2 h 182"/>
                  <a:gd name="T28" fmla="*/ 1 w 159"/>
                  <a:gd name="T29" fmla="*/ 2 h 182"/>
                  <a:gd name="T30" fmla="*/ 1 w 159"/>
                  <a:gd name="T31" fmla="*/ 1 h 182"/>
                  <a:gd name="T32" fmla="*/ 1 w 159"/>
                  <a:gd name="T33" fmla="*/ 0 h 182"/>
                  <a:gd name="T34" fmla="*/ 1 w 159"/>
                  <a:gd name="T35" fmla="*/ 0 h 18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9" h="182">
                    <a:moveTo>
                      <a:pt x="78" y="181"/>
                    </a:moveTo>
                    <a:cubicBezTo>
                      <a:pt x="54" y="181"/>
                      <a:pt x="35" y="172"/>
                      <a:pt x="21" y="156"/>
                    </a:cubicBezTo>
                    <a:cubicBezTo>
                      <a:pt x="7" y="140"/>
                      <a:pt x="0" y="119"/>
                      <a:pt x="0" y="92"/>
                    </a:cubicBezTo>
                    <a:cubicBezTo>
                      <a:pt x="0" y="63"/>
                      <a:pt x="7" y="41"/>
                      <a:pt x="22" y="24"/>
                    </a:cubicBezTo>
                    <a:cubicBezTo>
                      <a:pt x="37" y="8"/>
                      <a:pt x="57" y="0"/>
                      <a:pt x="82" y="0"/>
                    </a:cubicBezTo>
                    <a:cubicBezTo>
                      <a:pt x="106" y="0"/>
                      <a:pt x="124" y="8"/>
                      <a:pt x="138" y="24"/>
                    </a:cubicBezTo>
                    <a:cubicBezTo>
                      <a:pt x="151" y="40"/>
                      <a:pt x="158" y="62"/>
                      <a:pt x="158" y="90"/>
                    </a:cubicBezTo>
                    <a:cubicBezTo>
                      <a:pt x="158" y="117"/>
                      <a:pt x="151" y="139"/>
                      <a:pt x="136" y="156"/>
                    </a:cubicBezTo>
                    <a:cubicBezTo>
                      <a:pt x="122" y="172"/>
                      <a:pt x="102" y="181"/>
                      <a:pt x="78" y="181"/>
                    </a:cubicBezTo>
                    <a:close/>
                    <a:moveTo>
                      <a:pt x="80" y="24"/>
                    </a:moveTo>
                    <a:cubicBezTo>
                      <a:pt x="64" y="24"/>
                      <a:pt x="51" y="30"/>
                      <a:pt x="41" y="42"/>
                    </a:cubicBezTo>
                    <a:cubicBezTo>
                      <a:pt x="31" y="54"/>
                      <a:pt x="27" y="70"/>
                      <a:pt x="27" y="91"/>
                    </a:cubicBezTo>
                    <a:cubicBezTo>
                      <a:pt x="27" y="112"/>
                      <a:pt x="32" y="128"/>
                      <a:pt x="41" y="139"/>
                    </a:cubicBezTo>
                    <a:cubicBezTo>
                      <a:pt x="51" y="151"/>
                      <a:pt x="64" y="157"/>
                      <a:pt x="80" y="157"/>
                    </a:cubicBezTo>
                    <a:cubicBezTo>
                      <a:pt x="96" y="157"/>
                      <a:pt x="109" y="151"/>
                      <a:pt x="118" y="140"/>
                    </a:cubicBezTo>
                    <a:cubicBezTo>
                      <a:pt x="127" y="128"/>
                      <a:pt x="131" y="112"/>
                      <a:pt x="131" y="91"/>
                    </a:cubicBezTo>
                    <a:cubicBezTo>
                      <a:pt x="131" y="69"/>
                      <a:pt x="127" y="53"/>
                      <a:pt x="118" y="41"/>
                    </a:cubicBezTo>
                    <a:cubicBezTo>
                      <a:pt x="109" y="29"/>
                      <a:pt x="96" y="24"/>
                      <a:pt x="80" y="24"/>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414772" fontAlgn="base" hangingPunct="0">
                  <a:lnSpc>
                    <a:spcPct val="93000"/>
                  </a:lnSpc>
                  <a:spcBef>
                    <a:spcPct val="0"/>
                  </a:spcBef>
                  <a:spcAft>
                    <a:spcPct val="0"/>
                  </a:spcAft>
                  <a:buClr>
                    <a:srgbClr val="000000"/>
                  </a:buClr>
                  <a:buSzPct val="100000"/>
                  <a:buFont typeface="Times New Roman" panose="02020603050405020304" pitchFamily="18" charset="0"/>
                  <a:buNone/>
                </a:pPr>
                <a:endParaRPr lang="en-ZA" sz="1633">
                  <a:solidFill>
                    <a:srgbClr val="000000"/>
                  </a:solidFill>
                </a:endParaRPr>
              </a:p>
            </p:txBody>
          </p:sp>
          <p:sp>
            <p:nvSpPr>
              <p:cNvPr id="22" name="Freeform 77"/>
              <p:cNvSpPr>
                <a:spLocks noChangeArrowheads="1"/>
              </p:cNvSpPr>
              <p:nvPr/>
            </p:nvSpPr>
            <p:spPr bwMode="auto">
              <a:xfrm>
                <a:off x="6335" y="4569"/>
                <a:ext cx="7" cy="8"/>
              </a:xfrm>
              <a:custGeom>
                <a:avLst/>
                <a:gdLst>
                  <a:gd name="T0" fmla="*/ 0 w 37"/>
                  <a:gd name="T1" fmla="*/ 0 h 39"/>
                  <a:gd name="T2" fmla="*/ 0 w 37"/>
                  <a:gd name="T3" fmla="*/ 0 h 39"/>
                  <a:gd name="T4" fmla="*/ 0 w 37"/>
                  <a:gd name="T5" fmla="*/ 0 h 39"/>
                  <a:gd name="T6" fmla="*/ 0 w 37"/>
                  <a:gd name="T7" fmla="*/ 0 h 39"/>
                  <a:gd name="T8" fmla="*/ 0 w 37"/>
                  <a:gd name="T9" fmla="*/ 0 h 39"/>
                  <a:gd name="T10" fmla="*/ 0 w 37"/>
                  <a:gd name="T11" fmla="*/ 0 h 39"/>
                  <a:gd name="T12" fmla="*/ 0 w 37"/>
                  <a:gd name="T13" fmla="*/ 0 h 39"/>
                  <a:gd name="T14" fmla="*/ 0 w 37"/>
                  <a:gd name="T15" fmla="*/ 0 h 39"/>
                  <a:gd name="T16" fmla="*/ 0 w 37"/>
                  <a:gd name="T17" fmla="*/ 0 h 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39">
                    <a:moveTo>
                      <a:pt x="18" y="38"/>
                    </a:moveTo>
                    <a:cubicBezTo>
                      <a:pt x="13" y="38"/>
                      <a:pt x="9" y="36"/>
                      <a:pt x="5" y="32"/>
                    </a:cubicBezTo>
                    <a:cubicBezTo>
                      <a:pt x="1" y="28"/>
                      <a:pt x="0" y="24"/>
                      <a:pt x="0" y="19"/>
                    </a:cubicBezTo>
                    <a:cubicBezTo>
                      <a:pt x="0" y="14"/>
                      <a:pt x="2" y="9"/>
                      <a:pt x="5" y="6"/>
                    </a:cubicBezTo>
                    <a:cubicBezTo>
                      <a:pt x="8" y="3"/>
                      <a:pt x="13" y="0"/>
                      <a:pt x="18" y="0"/>
                    </a:cubicBezTo>
                    <a:cubicBezTo>
                      <a:pt x="23" y="0"/>
                      <a:pt x="27" y="2"/>
                      <a:pt x="30" y="6"/>
                    </a:cubicBezTo>
                    <a:cubicBezTo>
                      <a:pt x="33" y="10"/>
                      <a:pt x="36" y="14"/>
                      <a:pt x="36" y="19"/>
                    </a:cubicBezTo>
                    <a:cubicBezTo>
                      <a:pt x="36" y="24"/>
                      <a:pt x="34" y="29"/>
                      <a:pt x="30" y="32"/>
                    </a:cubicBezTo>
                    <a:cubicBezTo>
                      <a:pt x="26" y="35"/>
                      <a:pt x="23" y="38"/>
                      <a:pt x="18" y="38"/>
                    </a:cubicBez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414772" fontAlgn="base" hangingPunct="0">
                  <a:lnSpc>
                    <a:spcPct val="93000"/>
                  </a:lnSpc>
                  <a:spcBef>
                    <a:spcPct val="0"/>
                  </a:spcBef>
                  <a:spcAft>
                    <a:spcPct val="0"/>
                  </a:spcAft>
                  <a:buClr>
                    <a:srgbClr val="000000"/>
                  </a:buClr>
                  <a:buSzPct val="100000"/>
                  <a:buFont typeface="Times New Roman" panose="02020603050405020304" pitchFamily="18" charset="0"/>
                  <a:buNone/>
                </a:pPr>
                <a:endParaRPr lang="en-ZA" sz="1633">
                  <a:solidFill>
                    <a:srgbClr val="000000"/>
                  </a:solidFill>
                </a:endParaRPr>
              </a:p>
            </p:txBody>
          </p:sp>
          <p:sp>
            <p:nvSpPr>
              <p:cNvPr id="23" name="Freeform 78"/>
              <p:cNvSpPr>
                <a:spLocks noChangeArrowheads="1"/>
              </p:cNvSpPr>
              <p:nvPr/>
            </p:nvSpPr>
            <p:spPr bwMode="auto">
              <a:xfrm>
                <a:off x="6348" y="4537"/>
                <a:ext cx="29" cy="38"/>
              </a:xfrm>
              <a:custGeom>
                <a:avLst/>
                <a:gdLst>
                  <a:gd name="T0" fmla="*/ 1 w 132"/>
                  <a:gd name="T1" fmla="*/ 0 h 172"/>
                  <a:gd name="T2" fmla="*/ 1 w 132"/>
                  <a:gd name="T3" fmla="*/ 0 h 172"/>
                  <a:gd name="T4" fmla="*/ 0 w 132"/>
                  <a:gd name="T5" fmla="*/ 2 h 172"/>
                  <a:gd name="T6" fmla="*/ 1 w 132"/>
                  <a:gd name="T7" fmla="*/ 2 h 172"/>
                  <a:gd name="T8" fmla="*/ 1 w 132"/>
                  <a:gd name="T9" fmla="*/ 2 h 172"/>
                  <a:gd name="T10" fmla="*/ 0 w 132"/>
                  <a:gd name="T11" fmla="*/ 2 h 172"/>
                  <a:gd name="T12" fmla="*/ 0 w 132"/>
                  <a:gd name="T13" fmla="*/ 2 h 172"/>
                  <a:gd name="T14" fmla="*/ 1 w 132"/>
                  <a:gd name="T15" fmla="*/ 0 h 172"/>
                  <a:gd name="T16" fmla="*/ 0 w 132"/>
                  <a:gd name="T17" fmla="*/ 0 h 172"/>
                  <a:gd name="T18" fmla="*/ 0 w 132"/>
                  <a:gd name="T19" fmla="*/ 0 h 172"/>
                  <a:gd name="T20" fmla="*/ 1 w 132"/>
                  <a:gd name="T21" fmla="*/ 0 h 1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2" h="172">
                    <a:moveTo>
                      <a:pt x="131" y="0"/>
                    </a:moveTo>
                    <a:cubicBezTo>
                      <a:pt x="131" y="3"/>
                      <a:pt x="131" y="5"/>
                      <a:pt x="131" y="8"/>
                    </a:cubicBezTo>
                    <a:cubicBezTo>
                      <a:pt x="100" y="54"/>
                      <a:pt x="69" y="101"/>
                      <a:pt x="38" y="147"/>
                    </a:cubicBezTo>
                    <a:cubicBezTo>
                      <a:pt x="69" y="147"/>
                      <a:pt x="100" y="147"/>
                      <a:pt x="131" y="147"/>
                    </a:cubicBezTo>
                    <a:cubicBezTo>
                      <a:pt x="131" y="155"/>
                      <a:pt x="131" y="163"/>
                      <a:pt x="131" y="171"/>
                    </a:cubicBezTo>
                    <a:cubicBezTo>
                      <a:pt x="88" y="171"/>
                      <a:pt x="44" y="171"/>
                      <a:pt x="0" y="171"/>
                    </a:cubicBezTo>
                    <a:cubicBezTo>
                      <a:pt x="0" y="168"/>
                      <a:pt x="0" y="165"/>
                      <a:pt x="0" y="163"/>
                    </a:cubicBezTo>
                    <a:cubicBezTo>
                      <a:pt x="31" y="116"/>
                      <a:pt x="62" y="70"/>
                      <a:pt x="94" y="24"/>
                    </a:cubicBezTo>
                    <a:cubicBezTo>
                      <a:pt x="65" y="24"/>
                      <a:pt x="37" y="24"/>
                      <a:pt x="9" y="24"/>
                    </a:cubicBezTo>
                    <a:cubicBezTo>
                      <a:pt x="9" y="16"/>
                      <a:pt x="9" y="8"/>
                      <a:pt x="9" y="0"/>
                    </a:cubicBezTo>
                    <a:cubicBezTo>
                      <a:pt x="50" y="0"/>
                      <a:pt x="90" y="0"/>
                      <a:pt x="131" y="0"/>
                    </a:cubicBez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414772" fontAlgn="base" hangingPunct="0">
                  <a:lnSpc>
                    <a:spcPct val="93000"/>
                  </a:lnSpc>
                  <a:spcBef>
                    <a:spcPct val="0"/>
                  </a:spcBef>
                  <a:spcAft>
                    <a:spcPct val="0"/>
                  </a:spcAft>
                  <a:buClr>
                    <a:srgbClr val="000000"/>
                  </a:buClr>
                  <a:buSzPct val="100000"/>
                  <a:buFont typeface="Times New Roman" panose="02020603050405020304" pitchFamily="18" charset="0"/>
                  <a:buNone/>
                </a:pPr>
                <a:endParaRPr lang="en-ZA" sz="1633">
                  <a:solidFill>
                    <a:srgbClr val="000000"/>
                  </a:solidFill>
                </a:endParaRPr>
              </a:p>
            </p:txBody>
          </p:sp>
          <p:sp>
            <p:nvSpPr>
              <p:cNvPr id="24" name="Freeform 79"/>
              <p:cNvSpPr>
                <a:spLocks noChangeArrowheads="1"/>
              </p:cNvSpPr>
              <p:nvPr/>
            </p:nvSpPr>
            <p:spPr bwMode="auto">
              <a:xfrm>
                <a:off x="6383" y="4536"/>
                <a:ext cx="28" cy="40"/>
              </a:xfrm>
              <a:custGeom>
                <a:avLst/>
                <a:gdLst>
                  <a:gd name="T0" fmla="*/ 1 w 130"/>
                  <a:gd name="T1" fmla="*/ 1 h 182"/>
                  <a:gd name="T2" fmla="*/ 1 w 130"/>
                  <a:gd name="T3" fmla="*/ 2 h 182"/>
                  <a:gd name="T4" fmla="*/ 1 w 130"/>
                  <a:gd name="T5" fmla="*/ 2 h 182"/>
                  <a:gd name="T6" fmla="*/ 1 w 130"/>
                  <a:gd name="T7" fmla="*/ 2 h 182"/>
                  <a:gd name="T8" fmla="*/ 1 w 130"/>
                  <a:gd name="T9" fmla="*/ 2 h 182"/>
                  <a:gd name="T10" fmla="*/ 0 w 130"/>
                  <a:gd name="T11" fmla="*/ 2 h 182"/>
                  <a:gd name="T12" fmla="*/ 0 w 130"/>
                  <a:gd name="T13" fmla="*/ 2 h 182"/>
                  <a:gd name="T14" fmla="*/ 0 w 130"/>
                  <a:gd name="T15" fmla="*/ 1 h 182"/>
                  <a:gd name="T16" fmla="*/ 1 w 130"/>
                  <a:gd name="T17" fmla="*/ 1 h 182"/>
                  <a:gd name="T18" fmla="*/ 1 w 130"/>
                  <a:gd name="T19" fmla="*/ 1 h 182"/>
                  <a:gd name="T20" fmla="*/ 1 w 130"/>
                  <a:gd name="T21" fmla="*/ 0 h 182"/>
                  <a:gd name="T22" fmla="*/ 0 w 130"/>
                  <a:gd name="T23" fmla="*/ 0 h 182"/>
                  <a:gd name="T24" fmla="*/ 0 w 130"/>
                  <a:gd name="T25" fmla="*/ 0 h 182"/>
                  <a:gd name="T26" fmla="*/ 1 w 130"/>
                  <a:gd name="T27" fmla="*/ 0 h 182"/>
                  <a:gd name="T28" fmla="*/ 1 w 130"/>
                  <a:gd name="T29" fmla="*/ 1 h 182"/>
                  <a:gd name="T30" fmla="*/ 1 w 130"/>
                  <a:gd name="T31" fmla="*/ 1 h 182"/>
                  <a:gd name="T32" fmla="*/ 1 w 130"/>
                  <a:gd name="T33" fmla="*/ 1 h 182"/>
                  <a:gd name="T34" fmla="*/ 1 w 130"/>
                  <a:gd name="T35" fmla="*/ 1 h 182"/>
                  <a:gd name="T36" fmla="*/ 0 w 130"/>
                  <a:gd name="T37" fmla="*/ 1 h 182"/>
                  <a:gd name="T38" fmla="*/ 0 w 130"/>
                  <a:gd name="T39" fmla="*/ 1 h 182"/>
                  <a:gd name="T40" fmla="*/ 0 w 130"/>
                  <a:gd name="T41" fmla="*/ 2 h 182"/>
                  <a:gd name="T42" fmla="*/ 1 w 130"/>
                  <a:gd name="T43" fmla="*/ 2 h 182"/>
                  <a:gd name="T44" fmla="*/ 1 w 130"/>
                  <a:gd name="T45" fmla="*/ 2 h 182"/>
                  <a:gd name="T46" fmla="*/ 1 w 130"/>
                  <a:gd name="T47" fmla="*/ 1 h 18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30" h="182">
                    <a:moveTo>
                      <a:pt x="129" y="64"/>
                    </a:moveTo>
                    <a:lnTo>
                      <a:pt x="129" y="176"/>
                    </a:lnTo>
                    <a:lnTo>
                      <a:pt x="102" y="176"/>
                    </a:lnTo>
                    <a:lnTo>
                      <a:pt x="102" y="149"/>
                    </a:lnTo>
                    <a:cubicBezTo>
                      <a:pt x="90" y="170"/>
                      <a:pt x="74" y="181"/>
                      <a:pt x="52" y="181"/>
                    </a:cubicBezTo>
                    <a:cubicBezTo>
                      <a:pt x="36" y="181"/>
                      <a:pt x="23" y="176"/>
                      <a:pt x="14" y="167"/>
                    </a:cubicBezTo>
                    <a:cubicBezTo>
                      <a:pt x="5" y="158"/>
                      <a:pt x="0" y="146"/>
                      <a:pt x="0" y="130"/>
                    </a:cubicBezTo>
                    <a:cubicBezTo>
                      <a:pt x="0" y="98"/>
                      <a:pt x="18" y="79"/>
                      <a:pt x="54" y="74"/>
                    </a:cubicBezTo>
                    <a:lnTo>
                      <a:pt x="102" y="67"/>
                    </a:lnTo>
                    <a:cubicBezTo>
                      <a:pt x="102" y="38"/>
                      <a:pt x="91" y="24"/>
                      <a:pt x="69" y="24"/>
                    </a:cubicBezTo>
                    <a:cubicBezTo>
                      <a:pt x="49" y="24"/>
                      <a:pt x="31" y="31"/>
                      <a:pt x="16" y="45"/>
                    </a:cubicBezTo>
                    <a:lnTo>
                      <a:pt x="16" y="17"/>
                    </a:lnTo>
                    <a:cubicBezTo>
                      <a:pt x="32" y="6"/>
                      <a:pt x="50" y="0"/>
                      <a:pt x="71" y="0"/>
                    </a:cubicBezTo>
                    <a:cubicBezTo>
                      <a:pt x="110" y="0"/>
                      <a:pt x="129" y="21"/>
                      <a:pt x="129" y="64"/>
                    </a:cubicBezTo>
                    <a:close/>
                    <a:moveTo>
                      <a:pt x="102" y="105"/>
                    </a:moveTo>
                    <a:lnTo>
                      <a:pt x="102" y="88"/>
                    </a:lnTo>
                    <a:lnTo>
                      <a:pt x="63" y="94"/>
                    </a:lnTo>
                    <a:cubicBezTo>
                      <a:pt x="51" y="96"/>
                      <a:pt x="42" y="99"/>
                      <a:pt x="36" y="103"/>
                    </a:cubicBezTo>
                    <a:cubicBezTo>
                      <a:pt x="30" y="107"/>
                      <a:pt x="27" y="116"/>
                      <a:pt x="27" y="128"/>
                    </a:cubicBezTo>
                    <a:cubicBezTo>
                      <a:pt x="27" y="136"/>
                      <a:pt x="30" y="143"/>
                      <a:pt x="35" y="149"/>
                    </a:cubicBezTo>
                    <a:cubicBezTo>
                      <a:pt x="40" y="155"/>
                      <a:pt x="48" y="157"/>
                      <a:pt x="58" y="157"/>
                    </a:cubicBezTo>
                    <a:cubicBezTo>
                      <a:pt x="71" y="157"/>
                      <a:pt x="81" y="152"/>
                      <a:pt x="90" y="142"/>
                    </a:cubicBezTo>
                    <a:cubicBezTo>
                      <a:pt x="99" y="132"/>
                      <a:pt x="102" y="120"/>
                      <a:pt x="102" y="105"/>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414772" fontAlgn="base" hangingPunct="0">
                  <a:lnSpc>
                    <a:spcPct val="93000"/>
                  </a:lnSpc>
                  <a:spcBef>
                    <a:spcPct val="0"/>
                  </a:spcBef>
                  <a:spcAft>
                    <a:spcPct val="0"/>
                  </a:spcAft>
                  <a:buClr>
                    <a:srgbClr val="000000"/>
                  </a:buClr>
                  <a:buSzPct val="100000"/>
                  <a:buFont typeface="Times New Roman" panose="02020603050405020304" pitchFamily="18" charset="0"/>
                  <a:buNone/>
                </a:pPr>
                <a:endParaRPr lang="en-ZA" sz="1633">
                  <a:solidFill>
                    <a:srgbClr val="000000"/>
                  </a:solidFill>
                </a:endParaRPr>
              </a:p>
            </p:txBody>
          </p:sp>
        </p:grpSp>
      </p:grpSp>
    </p:spTree>
    <p:extLst>
      <p:ext uri="{BB962C8B-B14F-4D97-AF65-F5344CB8AC3E}">
        <p14:creationId xmlns:p14="http://schemas.microsoft.com/office/powerpoint/2010/main" val="11583851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txStyles>
    <p:titleStyle>
      <a:lvl1pPr algn="ctr" defTabSz="414772"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a:solidFill>
            <a:srgbClr val="000000"/>
          </a:solidFill>
          <a:latin typeface="+mj-lt"/>
          <a:ea typeface="MS PGothic" panose="020B0600070205080204" pitchFamily="34" charset="-128"/>
          <a:cs typeface="+mj-cs"/>
        </a:defRPr>
      </a:lvl1pPr>
      <a:lvl2pPr algn="ctr" defTabSz="414772"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a:solidFill>
            <a:srgbClr val="000000"/>
          </a:solidFill>
          <a:latin typeface="Arial" charset="0"/>
          <a:ea typeface="MS PGothic" panose="020B0600070205080204" pitchFamily="34" charset="-128"/>
          <a:cs typeface="Arial Unicode MS" charset="0"/>
        </a:defRPr>
      </a:lvl2pPr>
      <a:lvl3pPr algn="ctr" defTabSz="414772"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a:solidFill>
            <a:srgbClr val="000000"/>
          </a:solidFill>
          <a:latin typeface="Arial" charset="0"/>
          <a:ea typeface="MS PGothic" panose="020B0600070205080204" pitchFamily="34" charset="-128"/>
          <a:cs typeface="Arial Unicode MS" charset="0"/>
        </a:defRPr>
      </a:lvl3pPr>
      <a:lvl4pPr algn="ctr" defTabSz="414772"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a:solidFill>
            <a:srgbClr val="000000"/>
          </a:solidFill>
          <a:latin typeface="Arial" charset="0"/>
          <a:ea typeface="MS PGothic" panose="020B0600070205080204" pitchFamily="34" charset="-128"/>
          <a:cs typeface="Arial Unicode MS" charset="0"/>
        </a:defRPr>
      </a:lvl4pPr>
      <a:lvl5pPr algn="ctr" defTabSz="414772"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a:solidFill>
            <a:srgbClr val="000000"/>
          </a:solidFill>
          <a:latin typeface="Arial" charset="0"/>
          <a:ea typeface="MS PGothic" panose="020B0600070205080204" pitchFamily="34" charset="-128"/>
          <a:cs typeface="Arial Unicode MS" charset="0"/>
        </a:defRPr>
      </a:lvl5pPr>
      <a:lvl6pPr marL="2281245" indent="-207386" algn="ctr" defTabSz="414772" rtl="0" fontAlgn="base" hangingPunct="0">
        <a:lnSpc>
          <a:spcPct val="93000"/>
        </a:lnSpc>
        <a:spcBef>
          <a:spcPct val="0"/>
        </a:spcBef>
        <a:spcAft>
          <a:spcPct val="0"/>
        </a:spcAft>
        <a:buClr>
          <a:srgbClr val="000000"/>
        </a:buClr>
        <a:buSzPct val="100000"/>
        <a:buFont typeface="Times New Roman" charset="0"/>
        <a:defRPr sz="3992">
          <a:solidFill>
            <a:srgbClr val="000000"/>
          </a:solidFill>
          <a:latin typeface="Arial" charset="0"/>
          <a:ea typeface="ＭＳ Ｐゴシック" charset="0"/>
          <a:cs typeface="Arial Unicode MS" charset="0"/>
        </a:defRPr>
      </a:lvl6pPr>
      <a:lvl7pPr marL="2696017" indent="-207386" algn="ctr" defTabSz="414772" rtl="0" fontAlgn="base" hangingPunct="0">
        <a:lnSpc>
          <a:spcPct val="93000"/>
        </a:lnSpc>
        <a:spcBef>
          <a:spcPct val="0"/>
        </a:spcBef>
        <a:spcAft>
          <a:spcPct val="0"/>
        </a:spcAft>
        <a:buClr>
          <a:srgbClr val="000000"/>
        </a:buClr>
        <a:buSzPct val="100000"/>
        <a:buFont typeface="Times New Roman" charset="0"/>
        <a:defRPr sz="3992">
          <a:solidFill>
            <a:srgbClr val="000000"/>
          </a:solidFill>
          <a:latin typeface="Arial" charset="0"/>
          <a:ea typeface="ＭＳ Ｐゴシック" charset="0"/>
          <a:cs typeface="Arial Unicode MS" charset="0"/>
        </a:defRPr>
      </a:lvl7pPr>
      <a:lvl8pPr marL="3110789" indent="-207386" algn="ctr" defTabSz="414772" rtl="0" fontAlgn="base" hangingPunct="0">
        <a:lnSpc>
          <a:spcPct val="93000"/>
        </a:lnSpc>
        <a:spcBef>
          <a:spcPct val="0"/>
        </a:spcBef>
        <a:spcAft>
          <a:spcPct val="0"/>
        </a:spcAft>
        <a:buClr>
          <a:srgbClr val="000000"/>
        </a:buClr>
        <a:buSzPct val="100000"/>
        <a:buFont typeface="Times New Roman" charset="0"/>
        <a:defRPr sz="3992">
          <a:solidFill>
            <a:srgbClr val="000000"/>
          </a:solidFill>
          <a:latin typeface="Arial" charset="0"/>
          <a:ea typeface="ＭＳ Ｐゴシック" charset="0"/>
          <a:cs typeface="Arial Unicode MS" charset="0"/>
        </a:defRPr>
      </a:lvl8pPr>
      <a:lvl9pPr marL="3525561" indent="-207386" algn="ctr" defTabSz="414772" rtl="0" fontAlgn="base" hangingPunct="0">
        <a:lnSpc>
          <a:spcPct val="93000"/>
        </a:lnSpc>
        <a:spcBef>
          <a:spcPct val="0"/>
        </a:spcBef>
        <a:spcAft>
          <a:spcPct val="0"/>
        </a:spcAft>
        <a:buClr>
          <a:srgbClr val="000000"/>
        </a:buClr>
        <a:buSzPct val="100000"/>
        <a:buFont typeface="Times New Roman" charset="0"/>
        <a:defRPr sz="3992">
          <a:solidFill>
            <a:srgbClr val="000000"/>
          </a:solidFill>
          <a:latin typeface="Arial" charset="0"/>
          <a:ea typeface="ＭＳ Ｐゴシック" charset="0"/>
          <a:cs typeface="Arial Unicode MS" charset="0"/>
        </a:defRPr>
      </a:lvl9pPr>
    </p:titleStyle>
    <p:bodyStyle>
      <a:lvl1pPr marL="311079" indent="-311079" algn="l" defTabSz="414772" rtl="0" eaLnBrk="0" fontAlgn="base" hangingPunct="0">
        <a:lnSpc>
          <a:spcPct val="93000"/>
        </a:lnSpc>
        <a:spcBef>
          <a:spcPct val="0"/>
        </a:spcBef>
        <a:spcAft>
          <a:spcPts val="1282"/>
        </a:spcAft>
        <a:buClr>
          <a:srgbClr val="000000"/>
        </a:buClr>
        <a:buSzPct val="100000"/>
        <a:buFont typeface="Times New Roman" panose="02020603050405020304" pitchFamily="18" charset="0"/>
        <a:defRPr sz="2903">
          <a:solidFill>
            <a:srgbClr val="000000"/>
          </a:solidFill>
          <a:latin typeface="+mn-lt"/>
          <a:ea typeface="MS PGothic" panose="020B0600070205080204" pitchFamily="34" charset="-128"/>
          <a:cs typeface="+mn-cs"/>
        </a:defRPr>
      </a:lvl1pPr>
      <a:lvl2pPr marL="674004" indent="-259232" algn="l" defTabSz="414772" rtl="0" eaLnBrk="0" fontAlgn="base" hangingPunct="0">
        <a:lnSpc>
          <a:spcPct val="93000"/>
        </a:lnSpc>
        <a:spcBef>
          <a:spcPct val="0"/>
        </a:spcBef>
        <a:spcAft>
          <a:spcPts val="1021"/>
        </a:spcAft>
        <a:buClr>
          <a:srgbClr val="000000"/>
        </a:buClr>
        <a:buSzPct val="100000"/>
        <a:buFont typeface="Times New Roman" panose="02020603050405020304" pitchFamily="18" charset="0"/>
        <a:defRPr sz="2540">
          <a:solidFill>
            <a:srgbClr val="000000"/>
          </a:solidFill>
          <a:latin typeface="+mn-lt"/>
          <a:ea typeface="MS PGothic" panose="020B0600070205080204" pitchFamily="34" charset="-128"/>
          <a:cs typeface="+mn-cs"/>
        </a:defRPr>
      </a:lvl2pPr>
      <a:lvl3pPr marL="1036930" indent="-207386" algn="l" defTabSz="414772" rtl="0" eaLnBrk="0" fontAlgn="base" hangingPunct="0">
        <a:lnSpc>
          <a:spcPct val="93000"/>
        </a:lnSpc>
        <a:spcBef>
          <a:spcPct val="0"/>
        </a:spcBef>
        <a:spcAft>
          <a:spcPts val="771"/>
        </a:spcAft>
        <a:buClr>
          <a:srgbClr val="000000"/>
        </a:buClr>
        <a:buSzPct val="100000"/>
        <a:buFont typeface="Times New Roman" panose="02020603050405020304" pitchFamily="18" charset="0"/>
        <a:defRPr sz="2177">
          <a:solidFill>
            <a:srgbClr val="000000"/>
          </a:solidFill>
          <a:latin typeface="+mn-lt"/>
          <a:ea typeface="MS PGothic" panose="020B0600070205080204" pitchFamily="34" charset="-128"/>
          <a:cs typeface="+mn-cs"/>
        </a:defRPr>
      </a:lvl3pPr>
      <a:lvl4pPr marL="1451701" indent="-207386" algn="l" defTabSz="414772" rtl="0" eaLnBrk="0" fontAlgn="base" hangingPunct="0">
        <a:lnSpc>
          <a:spcPct val="93000"/>
        </a:lnSpc>
        <a:spcBef>
          <a:spcPct val="0"/>
        </a:spcBef>
        <a:spcAft>
          <a:spcPts val="511"/>
        </a:spcAft>
        <a:buClr>
          <a:srgbClr val="000000"/>
        </a:buClr>
        <a:buSzPct val="100000"/>
        <a:buFont typeface="Times New Roman" panose="02020603050405020304" pitchFamily="18" charset="0"/>
        <a:defRPr sz="1814">
          <a:solidFill>
            <a:srgbClr val="000000"/>
          </a:solidFill>
          <a:latin typeface="+mn-lt"/>
          <a:ea typeface="MS PGothic" panose="020B0600070205080204" pitchFamily="34" charset="-128"/>
          <a:cs typeface="+mn-cs"/>
        </a:defRPr>
      </a:lvl4pPr>
      <a:lvl5pPr marL="1866473" indent="-207386" algn="l" defTabSz="414772" rtl="0" eaLnBrk="0" fontAlgn="base" hangingPunct="0">
        <a:lnSpc>
          <a:spcPct val="93000"/>
        </a:lnSpc>
        <a:spcBef>
          <a:spcPct val="0"/>
        </a:spcBef>
        <a:spcAft>
          <a:spcPts val="249"/>
        </a:spcAft>
        <a:buClr>
          <a:srgbClr val="000000"/>
        </a:buClr>
        <a:buSzPct val="100000"/>
        <a:buFont typeface="Times New Roman" panose="02020603050405020304" pitchFamily="18" charset="0"/>
        <a:defRPr sz="1814">
          <a:solidFill>
            <a:srgbClr val="000000"/>
          </a:solidFill>
          <a:latin typeface="+mn-lt"/>
          <a:ea typeface="MS PGothic" panose="020B0600070205080204" pitchFamily="34" charset="-128"/>
          <a:cs typeface="+mn-cs"/>
        </a:defRPr>
      </a:lvl5pPr>
      <a:lvl6pPr marL="2281245" indent="-207386" algn="l" defTabSz="414772" rtl="0" fontAlgn="base" hangingPunct="0">
        <a:lnSpc>
          <a:spcPct val="93000"/>
        </a:lnSpc>
        <a:spcBef>
          <a:spcPct val="0"/>
        </a:spcBef>
        <a:spcAft>
          <a:spcPts val="249"/>
        </a:spcAft>
        <a:buClr>
          <a:srgbClr val="000000"/>
        </a:buClr>
        <a:buSzPct val="100000"/>
        <a:buFont typeface="Times New Roman" charset="0"/>
        <a:defRPr sz="1814">
          <a:solidFill>
            <a:srgbClr val="000000"/>
          </a:solidFill>
          <a:latin typeface="+mn-lt"/>
          <a:ea typeface="+mn-ea"/>
          <a:cs typeface="+mn-cs"/>
        </a:defRPr>
      </a:lvl6pPr>
      <a:lvl7pPr marL="2696017" indent="-207386" algn="l" defTabSz="414772" rtl="0" fontAlgn="base" hangingPunct="0">
        <a:lnSpc>
          <a:spcPct val="93000"/>
        </a:lnSpc>
        <a:spcBef>
          <a:spcPct val="0"/>
        </a:spcBef>
        <a:spcAft>
          <a:spcPts val="249"/>
        </a:spcAft>
        <a:buClr>
          <a:srgbClr val="000000"/>
        </a:buClr>
        <a:buSzPct val="100000"/>
        <a:buFont typeface="Times New Roman" charset="0"/>
        <a:defRPr sz="1814">
          <a:solidFill>
            <a:srgbClr val="000000"/>
          </a:solidFill>
          <a:latin typeface="+mn-lt"/>
          <a:ea typeface="+mn-ea"/>
          <a:cs typeface="+mn-cs"/>
        </a:defRPr>
      </a:lvl7pPr>
      <a:lvl8pPr marL="3110789" indent="-207386" algn="l" defTabSz="414772" rtl="0" fontAlgn="base" hangingPunct="0">
        <a:lnSpc>
          <a:spcPct val="93000"/>
        </a:lnSpc>
        <a:spcBef>
          <a:spcPct val="0"/>
        </a:spcBef>
        <a:spcAft>
          <a:spcPts val="249"/>
        </a:spcAft>
        <a:buClr>
          <a:srgbClr val="000000"/>
        </a:buClr>
        <a:buSzPct val="100000"/>
        <a:buFont typeface="Times New Roman" charset="0"/>
        <a:defRPr sz="1814">
          <a:solidFill>
            <a:srgbClr val="000000"/>
          </a:solidFill>
          <a:latin typeface="+mn-lt"/>
          <a:ea typeface="+mn-ea"/>
          <a:cs typeface="+mn-cs"/>
        </a:defRPr>
      </a:lvl8pPr>
      <a:lvl9pPr marL="3525561" indent="-207386" algn="l" defTabSz="414772" rtl="0" fontAlgn="base" hangingPunct="0">
        <a:lnSpc>
          <a:spcPct val="93000"/>
        </a:lnSpc>
        <a:spcBef>
          <a:spcPct val="0"/>
        </a:spcBef>
        <a:spcAft>
          <a:spcPts val="249"/>
        </a:spcAft>
        <a:buClr>
          <a:srgbClr val="000000"/>
        </a:buClr>
        <a:buSzPct val="100000"/>
        <a:buFont typeface="Times New Roman" charset="0"/>
        <a:defRPr sz="1814">
          <a:solidFill>
            <a:srgbClr val="000000"/>
          </a:solidFill>
          <a:latin typeface="+mn-lt"/>
          <a:ea typeface="+mn-ea"/>
          <a:cs typeface="+mn-cs"/>
        </a:defRPr>
      </a:lvl9pPr>
    </p:bodyStyle>
    <p:otherStyle>
      <a:defPPr>
        <a:defRPr lang="en-US"/>
      </a:defPPr>
      <a:lvl1pPr marL="0" algn="l" defTabSz="414772" rtl="0" eaLnBrk="1" latinLnBrk="0" hangingPunct="1">
        <a:defRPr sz="1633" kern="1200">
          <a:solidFill>
            <a:schemeClr val="tx1"/>
          </a:solidFill>
          <a:latin typeface="+mn-lt"/>
          <a:ea typeface="+mn-ea"/>
          <a:cs typeface="+mn-cs"/>
        </a:defRPr>
      </a:lvl1pPr>
      <a:lvl2pPr marL="414772" algn="l" defTabSz="414772" rtl="0" eaLnBrk="1" latinLnBrk="0" hangingPunct="1">
        <a:defRPr sz="1633" kern="1200">
          <a:solidFill>
            <a:schemeClr val="tx1"/>
          </a:solidFill>
          <a:latin typeface="+mn-lt"/>
          <a:ea typeface="+mn-ea"/>
          <a:cs typeface="+mn-cs"/>
        </a:defRPr>
      </a:lvl2pPr>
      <a:lvl3pPr marL="829544" algn="l" defTabSz="414772" rtl="0" eaLnBrk="1" latinLnBrk="0" hangingPunct="1">
        <a:defRPr sz="1633" kern="1200">
          <a:solidFill>
            <a:schemeClr val="tx1"/>
          </a:solidFill>
          <a:latin typeface="+mn-lt"/>
          <a:ea typeface="+mn-ea"/>
          <a:cs typeface="+mn-cs"/>
        </a:defRPr>
      </a:lvl3pPr>
      <a:lvl4pPr marL="1244316" algn="l" defTabSz="414772" rtl="0" eaLnBrk="1" latinLnBrk="0" hangingPunct="1">
        <a:defRPr sz="1633" kern="1200">
          <a:solidFill>
            <a:schemeClr val="tx1"/>
          </a:solidFill>
          <a:latin typeface="+mn-lt"/>
          <a:ea typeface="+mn-ea"/>
          <a:cs typeface="+mn-cs"/>
        </a:defRPr>
      </a:lvl4pPr>
      <a:lvl5pPr marL="1659087" algn="l" defTabSz="414772" rtl="0" eaLnBrk="1" latinLnBrk="0" hangingPunct="1">
        <a:defRPr sz="1633" kern="1200">
          <a:solidFill>
            <a:schemeClr val="tx1"/>
          </a:solidFill>
          <a:latin typeface="+mn-lt"/>
          <a:ea typeface="+mn-ea"/>
          <a:cs typeface="+mn-cs"/>
        </a:defRPr>
      </a:lvl5pPr>
      <a:lvl6pPr marL="2073859" algn="l" defTabSz="414772" rtl="0" eaLnBrk="1" latinLnBrk="0" hangingPunct="1">
        <a:defRPr sz="1633" kern="1200">
          <a:solidFill>
            <a:schemeClr val="tx1"/>
          </a:solidFill>
          <a:latin typeface="+mn-lt"/>
          <a:ea typeface="+mn-ea"/>
          <a:cs typeface="+mn-cs"/>
        </a:defRPr>
      </a:lvl6pPr>
      <a:lvl7pPr marL="2488631" algn="l" defTabSz="414772" rtl="0" eaLnBrk="1" latinLnBrk="0" hangingPunct="1">
        <a:defRPr sz="1633" kern="1200">
          <a:solidFill>
            <a:schemeClr val="tx1"/>
          </a:solidFill>
          <a:latin typeface="+mn-lt"/>
          <a:ea typeface="+mn-ea"/>
          <a:cs typeface="+mn-cs"/>
        </a:defRPr>
      </a:lvl7pPr>
      <a:lvl8pPr marL="2903403" algn="l" defTabSz="414772" rtl="0" eaLnBrk="1" latinLnBrk="0" hangingPunct="1">
        <a:defRPr sz="1633" kern="1200">
          <a:solidFill>
            <a:schemeClr val="tx1"/>
          </a:solidFill>
          <a:latin typeface="+mn-lt"/>
          <a:ea typeface="+mn-ea"/>
          <a:cs typeface="+mn-cs"/>
        </a:defRPr>
      </a:lvl8pPr>
      <a:lvl9pPr marL="3318175" algn="l" defTabSz="414772" rtl="0" eaLnBrk="1" latinLnBrk="0" hangingPunct="1">
        <a:defRPr sz="16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Grp="1" noChangeArrowheads="1"/>
          </p:cNvSpPr>
          <p:nvPr>
            <p:ph type="title"/>
          </p:nvPr>
        </p:nvSpPr>
        <p:spPr bwMode="auto">
          <a:xfrm>
            <a:off x="508000" y="304800"/>
            <a:ext cx="1117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title style</a:t>
            </a:r>
          </a:p>
        </p:txBody>
      </p:sp>
      <p:sp>
        <p:nvSpPr>
          <p:cNvPr id="1027" name="Rectangle 10"/>
          <p:cNvSpPr>
            <a:spLocks noGrp="1" noChangeArrowheads="1"/>
          </p:cNvSpPr>
          <p:nvPr>
            <p:ph type="body" idx="1"/>
          </p:nvPr>
        </p:nvSpPr>
        <p:spPr bwMode="auto">
          <a:xfrm>
            <a:off x="508000" y="990600"/>
            <a:ext cx="11176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9" name="Picture 5" descr="Logo for Word_PPT.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61600" y="6019800"/>
            <a:ext cx="1930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7"/>
          <a:stretch>
            <a:fillRect/>
          </a:stretch>
        </p:blipFill>
        <p:spPr>
          <a:xfrm>
            <a:off x="476253" y="6176874"/>
            <a:ext cx="4254776" cy="426205"/>
          </a:xfrm>
          <a:prstGeom prst="rect">
            <a:avLst/>
          </a:prstGeom>
        </p:spPr>
      </p:pic>
    </p:spTree>
    <p:extLst>
      <p:ext uri="{BB962C8B-B14F-4D97-AF65-F5344CB8AC3E}">
        <p14:creationId xmlns:p14="http://schemas.microsoft.com/office/powerpoint/2010/main" val="334282085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hf hdr="0" ftr="0" dt="0"/>
  <p:txStyles>
    <p:titleStyle>
      <a:lvl1pPr algn="l" rtl="0" eaLnBrk="0" fontAlgn="base" hangingPunct="0">
        <a:spcBef>
          <a:spcPct val="0"/>
        </a:spcBef>
        <a:spcAft>
          <a:spcPct val="0"/>
        </a:spcAft>
        <a:defRPr sz="2400">
          <a:solidFill>
            <a:schemeClr val="tx1"/>
          </a:solidFill>
          <a:latin typeface="+mj-lt"/>
          <a:ea typeface="ＭＳ Ｐゴシック" charset="-128"/>
          <a:cs typeface="ＭＳ Ｐゴシック" charset="0"/>
        </a:defRPr>
      </a:lvl1pPr>
      <a:lvl2pPr algn="l" rtl="0" eaLnBrk="0" fontAlgn="base" hangingPunct="0">
        <a:spcBef>
          <a:spcPct val="0"/>
        </a:spcBef>
        <a:spcAft>
          <a:spcPct val="0"/>
        </a:spcAft>
        <a:defRPr sz="2400">
          <a:solidFill>
            <a:schemeClr val="tx1"/>
          </a:solidFill>
          <a:latin typeface="Trebuchet MS" pitchFamily="-112" charset="0"/>
          <a:ea typeface="ＭＳ Ｐゴシック" charset="-128"/>
          <a:cs typeface="ＭＳ Ｐゴシック" charset="0"/>
        </a:defRPr>
      </a:lvl2pPr>
      <a:lvl3pPr algn="l" rtl="0" eaLnBrk="0" fontAlgn="base" hangingPunct="0">
        <a:spcBef>
          <a:spcPct val="0"/>
        </a:spcBef>
        <a:spcAft>
          <a:spcPct val="0"/>
        </a:spcAft>
        <a:defRPr sz="2400">
          <a:solidFill>
            <a:schemeClr val="tx1"/>
          </a:solidFill>
          <a:latin typeface="Trebuchet MS" pitchFamily="-112" charset="0"/>
          <a:ea typeface="ＭＳ Ｐゴシック" charset="-128"/>
          <a:cs typeface="ＭＳ Ｐゴシック" charset="0"/>
        </a:defRPr>
      </a:lvl3pPr>
      <a:lvl4pPr algn="l" rtl="0" eaLnBrk="0" fontAlgn="base" hangingPunct="0">
        <a:spcBef>
          <a:spcPct val="0"/>
        </a:spcBef>
        <a:spcAft>
          <a:spcPct val="0"/>
        </a:spcAft>
        <a:defRPr sz="2400">
          <a:solidFill>
            <a:schemeClr val="tx1"/>
          </a:solidFill>
          <a:latin typeface="Trebuchet MS" pitchFamily="-112" charset="0"/>
          <a:ea typeface="ＭＳ Ｐゴシック" charset="-128"/>
          <a:cs typeface="ＭＳ Ｐゴシック" charset="0"/>
        </a:defRPr>
      </a:lvl4pPr>
      <a:lvl5pPr algn="l" rtl="0" eaLnBrk="0" fontAlgn="base" hangingPunct="0">
        <a:spcBef>
          <a:spcPct val="0"/>
        </a:spcBef>
        <a:spcAft>
          <a:spcPct val="0"/>
        </a:spcAft>
        <a:defRPr sz="2400">
          <a:solidFill>
            <a:schemeClr val="tx1"/>
          </a:solidFill>
          <a:latin typeface="Trebuchet MS" pitchFamily="-112" charset="0"/>
          <a:ea typeface="ＭＳ Ｐゴシック" charset="-128"/>
          <a:cs typeface="ＭＳ Ｐゴシック" charset="0"/>
        </a:defRPr>
      </a:lvl5pPr>
      <a:lvl6pPr marL="457200" algn="l" rtl="0" fontAlgn="base">
        <a:spcBef>
          <a:spcPct val="0"/>
        </a:spcBef>
        <a:spcAft>
          <a:spcPct val="0"/>
        </a:spcAft>
        <a:defRPr sz="2400">
          <a:solidFill>
            <a:schemeClr val="tx1"/>
          </a:solidFill>
          <a:latin typeface="Trebuchet MS" pitchFamily="-112" charset="0"/>
        </a:defRPr>
      </a:lvl6pPr>
      <a:lvl7pPr marL="914400" algn="l" rtl="0" fontAlgn="base">
        <a:spcBef>
          <a:spcPct val="0"/>
        </a:spcBef>
        <a:spcAft>
          <a:spcPct val="0"/>
        </a:spcAft>
        <a:defRPr sz="2400">
          <a:solidFill>
            <a:schemeClr val="tx1"/>
          </a:solidFill>
          <a:latin typeface="Trebuchet MS" pitchFamily="-112" charset="0"/>
        </a:defRPr>
      </a:lvl7pPr>
      <a:lvl8pPr marL="1371600" algn="l" rtl="0" fontAlgn="base">
        <a:spcBef>
          <a:spcPct val="0"/>
        </a:spcBef>
        <a:spcAft>
          <a:spcPct val="0"/>
        </a:spcAft>
        <a:defRPr sz="2400">
          <a:solidFill>
            <a:schemeClr val="tx1"/>
          </a:solidFill>
          <a:latin typeface="Trebuchet MS" pitchFamily="-112" charset="0"/>
        </a:defRPr>
      </a:lvl8pPr>
      <a:lvl9pPr marL="1828800" algn="l" rtl="0" fontAlgn="base">
        <a:spcBef>
          <a:spcPct val="0"/>
        </a:spcBef>
        <a:spcAft>
          <a:spcPct val="0"/>
        </a:spcAft>
        <a:defRPr sz="2400">
          <a:solidFill>
            <a:schemeClr val="tx1"/>
          </a:solidFill>
          <a:latin typeface="Trebuchet MS" pitchFamily="-112" charset="0"/>
        </a:defRPr>
      </a:lvl9pPr>
    </p:titleStyle>
    <p:bodyStyle>
      <a:lvl1pPr marL="342900" indent="-342900" algn="l" rtl="0" eaLnBrk="0" fontAlgn="base" hangingPunct="0">
        <a:spcBef>
          <a:spcPct val="20000"/>
        </a:spcBef>
        <a:spcAft>
          <a:spcPct val="0"/>
        </a:spcAft>
        <a:buClr>
          <a:schemeClr val="tx1"/>
        </a:buClr>
        <a:buSzPct val="60000"/>
        <a:buFont typeface="Times" charset="0"/>
        <a:buChar char="•"/>
        <a:defRPr>
          <a:solidFill>
            <a:schemeClr val="tx1"/>
          </a:solidFill>
          <a:latin typeface="+mn-lt"/>
          <a:ea typeface="ＭＳ Ｐゴシック" charset="-128"/>
          <a:cs typeface="ＭＳ Ｐゴシック" charset="0"/>
        </a:defRPr>
      </a:lvl1pPr>
      <a:lvl2pPr marL="742950" indent="-285750" algn="l" rtl="0" eaLnBrk="0" fontAlgn="base" hangingPunct="0">
        <a:spcBef>
          <a:spcPct val="20000"/>
        </a:spcBef>
        <a:spcAft>
          <a:spcPct val="0"/>
        </a:spcAft>
        <a:buClr>
          <a:schemeClr val="tx1"/>
        </a:buClr>
        <a:buSzPct val="55000"/>
        <a:buFont typeface="Times" charset="0"/>
        <a:buChar char="•"/>
        <a:defRPr>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50000"/>
        <a:buFont typeface="Times" charset="0"/>
        <a:buChar char="•"/>
        <a:defRPr>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1"/>
        </a:buClr>
        <a:buSzPct val="55000"/>
        <a:buFont typeface="Times" charset="0"/>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50000"/>
        <a:buFont typeface="Times" charset="0"/>
        <a:buChar char="•"/>
        <a:defRPr>
          <a:solidFill>
            <a:schemeClr val="tx1"/>
          </a:solidFill>
          <a:latin typeface="+mn-lt"/>
          <a:ea typeface="ＭＳ Ｐゴシック" charset="-128"/>
        </a:defRPr>
      </a:lvl5pPr>
      <a:lvl6pPr marL="2514600" indent="-228600" algn="l" rtl="0" fontAlgn="base">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ea typeface="MS PGothic" panose="020B0600070205080204" pitchFamily="34" charset="-128"/>
              </a:defRPr>
            </a:lvl1pPr>
          </a:lstStyle>
          <a:p>
            <a:pPr defTabSz="457200" fontAlgn="base">
              <a:spcBef>
                <a:spcPct val="0"/>
              </a:spcBef>
              <a:spcAft>
                <a:spcPct val="0"/>
              </a:spcAft>
              <a:defRPr/>
            </a:pPr>
            <a:fld id="{4ED30063-79DC-4F57-93A1-744F5AD9857E}" type="datetime1">
              <a:rPr lang="en-US" altLang="en-US" smtClean="0"/>
              <a:pPr defTabSz="457200" fontAlgn="base">
                <a:spcBef>
                  <a:spcPct val="0"/>
                </a:spcBef>
                <a:spcAft>
                  <a:spcPct val="0"/>
                </a:spcAft>
                <a:defRPr/>
              </a:pPr>
              <a:t>4/3/2017</a:t>
            </a:fld>
            <a:endParaRPr lang="en-US"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ea typeface="MS PGothic" panose="020B0600070205080204" pitchFamily="34" charset="-128"/>
              </a:defRPr>
            </a:lvl1pPr>
          </a:lstStyle>
          <a:p>
            <a:pPr defTabSz="457200" fontAlgn="base">
              <a:spcBef>
                <a:spcPct val="0"/>
              </a:spcBef>
              <a:spcAft>
                <a:spcPct val="0"/>
              </a:spcAft>
              <a:defRPr/>
            </a:pPr>
            <a:fld id="{1312E74C-7ADB-4970-B6EC-B44D8B10EC4A}" type="slidenum">
              <a:rPr lang="en-US" altLang="en-US" smtClean="0"/>
              <a:pPr defTabSz="457200" fontAlgn="base">
                <a:spcBef>
                  <a:spcPct val="0"/>
                </a:spcBef>
                <a:spcAft>
                  <a:spcPct val="0"/>
                </a:spcAft>
                <a:defRPr/>
              </a:pPr>
              <a:t>‹#›</a:t>
            </a:fld>
            <a:endParaRPr lang="en-US" altLang="en-US"/>
          </a:p>
        </p:txBody>
      </p:sp>
    </p:spTree>
    <p:extLst>
      <p:ext uri="{BB962C8B-B14F-4D97-AF65-F5344CB8AC3E}">
        <p14:creationId xmlns:p14="http://schemas.microsoft.com/office/powerpoint/2010/main" val="219836194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anose="020B0600070205080204" pitchFamily="34"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anose="020B0600070205080204" pitchFamily="34"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anose="020B0600070205080204" pitchFamily="34"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anose="020B0600070205080204" pitchFamily="34"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anose="020B0600070205080204" pitchFamily="34"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anose="020B0600070205080204" pitchFamily="34" charset="-128"/>
          <a:cs typeface="ＭＳ Ｐゴシック" pitchFamily="-65"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ＭＳ Ｐゴシック"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ＭＳ Ｐゴシック"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ＭＳ Ｐゴシック"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7.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5.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hyperlink" Target="http://deals.southafrica.ne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5.xml"/><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7.xml"/><Relationship Id="rId5" Type="http://schemas.openxmlformats.org/officeDocument/2006/relationships/image" Target="../media/image11.png"/><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10.xml"/><Relationship Id="rId16" Type="http://schemas.openxmlformats.org/officeDocument/2006/relationships/image" Target="../media/image74.png"/><Relationship Id="rId1" Type="http://schemas.openxmlformats.org/officeDocument/2006/relationships/slideLayout" Target="../slideLayouts/slideLayout34.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28.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8.xml"/><Relationship Id="rId4" Type="http://schemas.openxmlformats.org/officeDocument/2006/relationships/image" Target="../media/image76.jpeg"/></Relationships>
</file>

<file path=ppt/slides/_rels/slide4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84.png"/><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84.png"/><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86.emf"/><Relationship Id="rId7" Type="http://schemas.openxmlformats.org/officeDocument/2006/relationships/image" Target="../media/image90.emf"/><Relationship Id="rId2" Type="http://schemas.openxmlformats.org/officeDocument/2006/relationships/image" Target="../media/image85.emf"/><Relationship Id="rId1" Type="http://schemas.openxmlformats.org/officeDocument/2006/relationships/slideLayout" Target="../slideLayouts/slideLayout34.xml"/><Relationship Id="rId6" Type="http://schemas.openxmlformats.org/officeDocument/2006/relationships/image" Target="../media/image89.emf"/><Relationship Id="rId5" Type="http://schemas.openxmlformats.org/officeDocument/2006/relationships/image" Target="../media/image88.png"/><Relationship Id="rId4" Type="http://schemas.openxmlformats.org/officeDocument/2006/relationships/image" Target="../media/image87.emf"/></Relationships>
</file>

<file path=ppt/slides/_rels/slide4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28.xml"/><Relationship Id="rId5" Type="http://schemas.openxmlformats.org/officeDocument/2006/relationships/image" Target="../media/image94.jpeg"/><Relationship Id="rId4" Type="http://schemas.openxmlformats.org/officeDocument/2006/relationships/image" Target="../media/image93.png"/></Relationships>
</file>

<file path=ppt/slides/_rels/slide4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png"/></Relationships>
</file>

<file path=ppt/slides/_rels/slide5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hyperlink" Target="http://www.flightsiteagent.co.za/wp-content/uploads/2016/06/November-2016-Workshop-Slides-e-mail.pptx"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https://www.facebook.com/policies/ads/" TargetMode="Externa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3.xml"/></Relationships>
</file>

<file path=ppt/slides/_rels/slide7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7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hyperlink" Target="mailto:info@flightsiteagent.co.za" TargetMode="Externa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48223"/>
            <a:ext cx="9144000" cy="2387600"/>
          </a:xfrm>
        </p:spPr>
        <p:txBody>
          <a:bodyPr>
            <a:normAutofit/>
          </a:bodyPr>
          <a:lstStyle/>
          <a:p>
            <a:pPr>
              <a:lnSpc>
                <a:spcPct val="100000"/>
              </a:lnSpc>
            </a:pPr>
            <a:r>
              <a:rPr lang="en-ZA" dirty="0" smtClean="0">
                <a:solidFill>
                  <a:srgbClr val="3F3F3F"/>
                </a:solidFill>
                <a:latin typeface="Helvetica 45 Light" panose="020B0500000000000000" pitchFamily="34" charset="0"/>
              </a:rPr>
              <a:t>Workshop</a:t>
            </a:r>
            <a:endParaRPr lang="en-ZA" dirty="0">
              <a:solidFill>
                <a:srgbClr val="3F3F3F"/>
              </a:solidFill>
              <a:latin typeface="Helvetica 45 Light" panose="020B0500000000000000" pitchFamily="34" charset="0"/>
            </a:endParaRPr>
          </a:p>
        </p:txBody>
      </p:sp>
      <p:sp>
        <p:nvSpPr>
          <p:cNvPr id="3" name="Subtitle 2"/>
          <p:cNvSpPr>
            <a:spLocks noGrp="1"/>
          </p:cNvSpPr>
          <p:nvPr>
            <p:ph type="subTitle" idx="1"/>
          </p:nvPr>
        </p:nvSpPr>
        <p:spPr>
          <a:xfrm>
            <a:off x="1524000" y="4035823"/>
            <a:ext cx="9144000" cy="1655762"/>
          </a:xfrm>
        </p:spPr>
        <p:txBody>
          <a:bodyPr/>
          <a:lstStyle/>
          <a:p>
            <a:r>
              <a:rPr lang="en-ZA" dirty="0" smtClean="0">
                <a:solidFill>
                  <a:srgbClr val="3F3F3F"/>
                </a:solidFill>
              </a:rPr>
              <a:t>September 2016</a:t>
            </a:r>
            <a:endParaRPr lang="en-ZA" dirty="0">
              <a:solidFill>
                <a:srgbClr val="3F3F3F"/>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0068" y="1407668"/>
            <a:ext cx="5651863" cy="1761122"/>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23" t="20259" r="-1"/>
          <a:stretch/>
        </p:blipFill>
        <p:spPr>
          <a:xfrm>
            <a:off x="-14990" y="-14990"/>
            <a:ext cx="12206990" cy="6872990"/>
          </a:xfrm>
          <a:prstGeom prst="rect">
            <a:avLst/>
          </a:prstGeom>
        </p:spPr>
      </p:pic>
      <p:sp>
        <p:nvSpPr>
          <p:cNvPr id="14" name="Rectangle 13"/>
          <p:cNvSpPr/>
          <p:nvPr/>
        </p:nvSpPr>
        <p:spPr>
          <a:xfrm>
            <a:off x="0" y="0"/>
            <a:ext cx="12192000" cy="6858000"/>
          </a:xfrm>
          <a:prstGeom prst="rect">
            <a:avLst/>
          </a:prstGeom>
          <a:noFill/>
          <a:ln w="76200">
            <a:solidFill>
              <a:srgbClr val="0077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37169038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w="76200">
            <a:solidFill>
              <a:srgbClr val="0077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white"/>
              </a:solidFill>
            </a:endParaRPr>
          </a:p>
        </p:txBody>
      </p:sp>
      <p:sp>
        <p:nvSpPr>
          <p:cNvPr id="3" name="TextBox 2"/>
          <p:cNvSpPr txBox="1"/>
          <p:nvPr/>
        </p:nvSpPr>
        <p:spPr>
          <a:xfrm>
            <a:off x="4896343" y="3436374"/>
            <a:ext cx="2399313" cy="523220"/>
          </a:xfrm>
          <a:prstGeom prst="rect">
            <a:avLst/>
          </a:prstGeom>
          <a:noFill/>
        </p:spPr>
        <p:txBody>
          <a:bodyPr wrap="square" rtlCol="0">
            <a:spAutoFit/>
          </a:bodyPr>
          <a:lstStyle/>
          <a:p>
            <a:r>
              <a:rPr lang="en-ZA" sz="2800" dirty="0" smtClean="0">
                <a:solidFill>
                  <a:srgbClr val="3F3F3F"/>
                </a:solidFill>
                <a:latin typeface="Calibri Light" panose="020F0302020204030204"/>
              </a:rPr>
              <a:t>Melanie </a:t>
            </a:r>
            <a:r>
              <a:rPr lang="en-ZA" sz="2800" dirty="0">
                <a:solidFill>
                  <a:srgbClr val="3F3F3F"/>
                </a:solidFill>
                <a:latin typeface="Calibri Light" panose="020F0302020204030204"/>
              </a:rPr>
              <a:t>Leloup</a:t>
            </a:r>
          </a:p>
        </p:txBody>
      </p:sp>
      <p:sp>
        <p:nvSpPr>
          <p:cNvPr id="4" name="TextBox 3"/>
          <p:cNvSpPr txBox="1"/>
          <p:nvPr/>
        </p:nvSpPr>
        <p:spPr>
          <a:xfrm>
            <a:off x="1310042" y="1982450"/>
            <a:ext cx="9571916" cy="1446550"/>
          </a:xfrm>
          <a:prstGeom prst="rect">
            <a:avLst/>
          </a:prstGeom>
          <a:noFill/>
        </p:spPr>
        <p:txBody>
          <a:bodyPr wrap="none" rtlCol="0">
            <a:spAutoFit/>
          </a:bodyPr>
          <a:lstStyle/>
          <a:p>
            <a:r>
              <a:rPr lang="en-ZA" sz="8800" b="1" dirty="0" smtClean="0">
                <a:solidFill>
                  <a:srgbClr val="0077B7"/>
                </a:solidFill>
                <a:latin typeface="Calibri Light" panose="020F0302020204030204"/>
              </a:rPr>
              <a:t>SA TOURISM UPDATE</a:t>
            </a:r>
            <a:endParaRPr lang="en-ZA" sz="8800" b="1" dirty="0">
              <a:solidFill>
                <a:srgbClr val="0077B7"/>
              </a:solidFill>
              <a:latin typeface="Calibri Light" panose="020F0302020204030204"/>
            </a:endParaRPr>
          </a:p>
        </p:txBody>
      </p:sp>
    </p:spTree>
    <p:extLst>
      <p:ext uri="{BB962C8B-B14F-4D97-AF65-F5344CB8AC3E}">
        <p14:creationId xmlns:p14="http://schemas.microsoft.com/office/powerpoint/2010/main" val="17535618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sharpenSoften amount="-77000"/>
                    </a14:imgEffect>
                  </a14:imgLayer>
                </a14:imgProps>
              </a:ext>
              <a:ext uri="{28A0092B-C50C-407E-A947-70E740481C1C}">
                <a14:useLocalDpi xmlns:a14="http://schemas.microsoft.com/office/drawing/2010/main" val="0"/>
              </a:ext>
            </a:extLst>
          </a:blip>
          <a:stretch>
            <a:fillRect/>
          </a:stretch>
        </p:blipFill>
        <p:spPr>
          <a:xfrm>
            <a:off x="9393677" y="5222973"/>
            <a:ext cx="875488" cy="875488"/>
          </a:xfrm>
          <a:prstGeom prst="rect">
            <a:avLst/>
          </a:prstGeom>
        </p:spPr>
      </p:pic>
      <p:grpSp>
        <p:nvGrpSpPr>
          <p:cNvPr id="7" name="Group 6"/>
          <p:cNvGrpSpPr/>
          <p:nvPr/>
        </p:nvGrpSpPr>
        <p:grpSpPr>
          <a:xfrm>
            <a:off x="1729444" y="153644"/>
            <a:ext cx="8561492" cy="5069333"/>
            <a:chOff x="205444" y="1097226"/>
            <a:chExt cx="8561492" cy="5069333"/>
          </a:xfrm>
        </p:grpSpPr>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444" y="1097226"/>
              <a:ext cx="5085224" cy="5069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0010" y="1097226"/>
              <a:ext cx="3506926" cy="5069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9062748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6219427" y="1760453"/>
            <a:ext cx="6183175" cy="4309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marL="342900" indent="-342900" algn="l" rtl="0" eaLnBrk="0" fontAlgn="base" hangingPunct="0">
              <a:spcBef>
                <a:spcPct val="20000"/>
              </a:spcBef>
              <a:spcAft>
                <a:spcPct val="0"/>
              </a:spcAft>
              <a:buClr>
                <a:schemeClr val="tx1"/>
              </a:buClr>
              <a:buSzPct val="60000"/>
              <a:buFont typeface="Times" charset="0"/>
              <a:buChar char="•"/>
              <a:defRPr>
                <a:solidFill>
                  <a:schemeClr val="tx1"/>
                </a:solidFill>
                <a:latin typeface="+mn-lt"/>
                <a:ea typeface="ＭＳ Ｐゴシック" pitchFamily="34" charset="-128"/>
                <a:cs typeface="ＭＳ Ｐゴシック" pitchFamily="-112" charset="-128"/>
              </a:defRPr>
            </a:lvl1pPr>
            <a:lvl2pPr marL="742950" indent="-285750" algn="l" rtl="0" eaLnBrk="0" fontAlgn="base" hangingPunct="0">
              <a:spcBef>
                <a:spcPct val="20000"/>
              </a:spcBef>
              <a:spcAft>
                <a:spcPct val="0"/>
              </a:spcAft>
              <a:buClr>
                <a:schemeClr val="tx1"/>
              </a:buClr>
              <a:buSzPct val="55000"/>
              <a:buFont typeface="Times" charset="0"/>
              <a:buChar char="•"/>
              <a:defRPr>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Clr>
                <a:schemeClr val="tx1"/>
              </a:buClr>
              <a:buSzPct val="50000"/>
              <a:buFont typeface="Times" charset="0"/>
              <a:buChar char="•"/>
              <a:defRPr>
                <a:solidFill>
                  <a:schemeClr val="tx1"/>
                </a:solidFill>
                <a:latin typeface="+mn-lt"/>
                <a:ea typeface="ＭＳ Ｐゴシック" pitchFamily="34" charset="-128"/>
              </a:defRPr>
            </a:lvl3pPr>
            <a:lvl4pPr marL="1600200" indent="-228600" algn="l" rtl="0" eaLnBrk="0" fontAlgn="base" hangingPunct="0">
              <a:spcBef>
                <a:spcPct val="20000"/>
              </a:spcBef>
              <a:spcAft>
                <a:spcPct val="0"/>
              </a:spcAft>
              <a:buClr>
                <a:schemeClr val="tx1"/>
              </a:buClr>
              <a:buSzPct val="55000"/>
              <a:buFont typeface="Times" charset="0"/>
              <a:buChar char="•"/>
              <a:defRPr>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Clr>
                <a:schemeClr val="tx1"/>
              </a:buClr>
              <a:buSzPct val="50000"/>
              <a:buFont typeface="Times" charset="0"/>
              <a:buChar char="•"/>
              <a:defRPr>
                <a:solidFill>
                  <a:schemeClr val="tx1"/>
                </a:solidFill>
                <a:latin typeface="+mn-lt"/>
                <a:ea typeface="ＭＳ Ｐゴシック" pitchFamily="34" charset="-128"/>
              </a:defRPr>
            </a:lvl5pPr>
            <a:lvl6pPr marL="2514600" indent="-228600" algn="l" rtl="0" fontAlgn="base">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a:lstStyle>
          <a:p>
            <a:pPr marL="0" indent="0" defTabSz="457200">
              <a:buClr>
                <a:srgbClr val="000000"/>
              </a:buClr>
              <a:buNone/>
            </a:pPr>
            <a:endParaRPr lang="en-ZA" sz="1600" dirty="0">
              <a:solidFill>
                <a:srgbClr val="000000"/>
              </a:solidFill>
            </a:endParaRPr>
          </a:p>
          <a:p>
            <a:pPr marL="0" indent="0" defTabSz="457200">
              <a:buClr>
                <a:srgbClr val="000000"/>
              </a:buClr>
              <a:buNone/>
            </a:pPr>
            <a:endParaRPr lang="en-ZA" sz="1600" dirty="0">
              <a:solidFill>
                <a:srgbClr val="000000"/>
              </a:solidFill>
            </a:endParaRPr>
          </a:p>
        </p:txBody>
      </p:sp>
      <p:sp>
        <p:nvSpPr>
          <p:cNvPr id="20" name="Rectangle 19"/>
          <p:cNvSpPr/>
          <p:nvPr/>
        </p:nvSpPr>
        <p:spPr bwMode="auto">
          <a:xfrm>
            <a:off x="1555690" y="1"/>
            <a:ext cx="7185973" cy="106837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1" name="Rectangle 20"/>
          <p:cNvSpPr/>
          <p:nvPr/>
        </p:nvSpPr>
        <p:spPr bwMode="auto">
          <a:xfrm>
            <a:off x="8709983" y="1804"/>
            <a:ext cx="475762" cy="1068378"/>
          </a:xfrm>
          <a:prstGeom prst="rect">
            <a:avLst/>
          </a:prstGeom>
          <a:solidFill>
            <a:srgbClr val="F9C31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2" name="Rectangle 21"/>
          <p:cNvSpPr/>
          <p:nvPr/>
        </p:nvSpPr>
        <p:spPr bwMode="auto">
          <a:xfrm>
            <a:off x="9185746" y="1804"/>
            <a:ext cx="504165" cy="1068378"/>
          </a:xfrm>
          <a:prstGeom prst="rect">
            <a:avLst/>
          </a:prstGeom>
          <a:solidFill>
            <a:srgbClr val="0E136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3" name="Rectangle 22"/>
          <p:cNvSpPr/>
          <p:nvPr/>
        </p:nvSpPr>
        <p:spPr bwMode="auto">
          <a:xfrm>
            <a:off x="9689910" y="1804"/>
            <a:ext cx="503706" cy="1068378"/>
          </a:xfrm>
          <a:prstGeom prst="rect">
            <a:avLst/>
          </a:prstGeom>
          <a:solidFill>
            <a:srgbClr val="0078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4" name="Rectangle 23"/>
          <p:cNvSpPr/>
          <p:nvPr/>
        </p:nvSpPr>
        <p:spPr bwMode="auto">
          <a:xfrm>
            <a:off x="10193617" y="1804"/>
            <a:ext cx="488815" cy="1068378"/>
          </a:xfrm>
          <a:prstGeom prst="rect">
            <a:avLst/>
          </a:prstGeom>
          <a:solidFill>
            <a:srgbClr val="CD092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5" name="Rectangle 24"/>
          <p:cNvSpPr/>
          <p:nvPr/>
        </p:nvSpPr>
        <p:spPr bwMode="auto">
          <a:xfrm rot="2700000">
            <a:off x="8623058" y="470718"/>
            <a:ext cx="173848" cy="1738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6" name="Rectangle 25"/>
          <p:cNvSpPr/>
          <p:nvPr/>
        </p:nvSpPr>
        <p:spPr bwMode="auto">
          <a:xfrm rot="2700000">
            <a:off x="9099423" y="470718"/>
            <a:ext cx="173848" cy="173848"/>
          </a:xfrm>
          <a:prstGeom prst="rect">
            <a:avLst/>
          </a:prstGeom>
          <a:solidFill>
            <a:srgbClr val="F9C31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7" name="Rectangle 26"/>
          <p:cNvSpPr/>
          <p:nvPr/>
        </p:nvSpPr>
        <p:spPr bwMode="auto">
          <a:xfrm rot="2700000">
            <a:off x="9602986" y="470718"/>
            <a:ext cx="173848" cy="173848"/>
          </a:xfrm>
          <a:prstGeom prst="rect">
            <a:avLst/>
          </a:prstGeom>
          <a:solidFill>
            <a:srgbClr val="0E136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8" name="Rectangle 27"/>
          <p:cNvSpPr/>
          <p:nvPr/>
        </p:nvSpPr>
        <p:spPr bwMode="auto">
          <a:xfrm rot="2700000">
            <a:off x="10106692" y="470718"/>
            <a:ext cx="173848" cy="173848"/>
          </a:xfrm>
          <a:prstGeom prst="rect">
            <a:avLst/>
          </a:prstGeom>
          <a:solidFill>
            <a:srgbClr val="0078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9" name="Title 2"/>
          <p:cNvSpPr>
            <a:spLocks noGrp="1"/>
          </p:cNvSpPr>
          <p:nvPr>
            <p:ph type="title"/>
          </p:nvPr>
        </p:nvSpPr>
        <p:spPr/>
        <p:txBody>
          <a:bodyPr anchor="ctr"/>
          <a:lstStyle/>
          <a:p>
            <a:r>
              <a:rPr lang="en-US" sz="2200" b="1" dirty="0">
                <a:solidFill>
                  <a:srgbClr val="FFFFFF"/>
                </a:solidFill>
                <a:latin typeface="DIN Condensed Bold"/>
                <a:cs typeface="DIN Condensed Bold"/>
              </a:rPr>
              <a:t>CONSUMER INSIGHTS</a:t>
            </a:r>
          </a:p>
        </p:txBody>
      </p:sp>
      <p:pic>
        <p:nvPicPr>
          <p:cNvPr id="3" name="Picture 2"/>
          <p:cNvPicPr>
            <a:picLocks noChangeAspect="1"/>
          </p:cNvPicPr>
          <p:nvPr/>
        </p:nvPicPr>
        <p:blipFill>
          <a:blip r:embed="rId2"/>
          <a:stretch>
            <a:fillRect/>
          </a:stretch>
        </p:blipFill>
        <p:spPr>
          <a:xfrm>
            <a:off x="1577597" y="1115353"/>
            <a:ext cx="3623458" cy="4079746"/>
          </a:xfrm>
          <a:prstGeom prst="rect">
            <a:avLst/>
          </a:prstGeom>
        </p:spPr>
      </p:pic>
      <p:grpSp>
        <p:nvGrpSpPr>
          <p:cNvPr id="15" name="Group 14"/>
          <p:cNvGrpSpPr/>
          <p:nvPr/>
        </p:nvGrpSpPr>
        <p:grpSpPr>
          <a:xfrm>
            <a:off x="4363045" y="3437085"/>
            <a:ext cx="6138584" cy="2376155"/>
            <a:chOff x="1331502" y="2431990"/>
            <a:chExt cx="6488341" cy="2376155"/>
          </a:xfrm>
        </p:grpSpPr>
        <p:sp>
          <p:nvSpPr>
            <p:cNvPr id="16" name="Shape 1009"/>
            <p:cNvSpPr/>
            <p:nvPr/>
          </p:nvSpPr>
          <p:spPr>
            <a:xfrm>
              <a:off x="3397777" y="2431990"/>
              <a:ext cx="2376155" cy="2376155"/>
            </a:xfrm>
            <a:prstGeom prst="ellipse">
              <a:avLst/>
            </a:prstGeom>
            <a:solidFill>
              <a:schemeClr val="accent5">
                <a:lumMod val="50000"/>
              </a:schemeClr>
            </a:solidFill>
            <a:ln w="12700">
              <a:miter lim="400000"/>
            </a:ln>
          </p:spPr>
          <p:txBody>
            <a:bodyPr lIns="21771" tIns="21771" rIns="21771" bIns="21771" anchor="ctr"/>
            <a:lstStyle/>
            <a:p>
              <a:pPr defTabSz="457200">
                <a:defRPr>
                  <a:solidFill>
                    <a:srgbClr val="FFCF01"/>
                  </a:solidFill>
                  <a:latin typeface="Trebuchet MS"/>
                  <a:ea typeface="Trebuchet MS"/>
                  <a:cs typeface="Trebuchet MS"/>
                  <a:sym typeface="Trebuchet MS"/>
                </a:defRPr>
              </a:pPr>
              <a:endParaRPr sz="771">
                <a:solidFill>
                  <a:srgbClr val="FFCF01"/>
                </a:solidFill>
                <a:ea typeface="Trebuchet MS"/>
                <a:cs typeface="Trebuchet MS"/>
                <a:sym typeface="Trebuchet MS"/>
              </a:endParaRPr>
            </a:p>
          </p:txBody>
        </p:sp>
        <p:sp>
          <p:nvSpPr>
            <p:cNvPr id="17" name="Shape 1010"/>
            <p:cNvSpPr/>
            <p:nvPr/>
          </p:nvSpPr>
          <p:spPr>
            <a:xfrm>
              <a:off x="1331502" y="2431990"/>
              <a:ext cx="2376155" cy="2376155"/>
            </a:xfrm>
            <a:prstGeom prst="ellipse">
              <a:avLst/>
            </a:prstGeom>
            <a:solidFill>
              <a:srgbClr val="DC102D">
                <a:alpha val="81550"/>
              </a:srgbClr>
            </a:solidFill>
            <a:ln w="12700">
              <a:miter lim="400000"/>
            </a:ln>
          </p:spPr>
          <p:txBody>
            <a:bodyPr lIns="21771" tIns="21771" rIns="21771" bIns="21771" anchor="ctr"/>
            <a:lstStyle/>
            <a:p>
              <a:pPr defTabSz="457200">
                <a:defRPr>
                  <a:solidFill>
                    <a:srgbClr val="FFCF01"/>
                  </a:solidFill>
                  <a:latin typeface="Trebuchet MS"/>
                  <a:ea typeface="Trebuchet MS"/>
                  <a:cs typeface="Trebuchet MS"/>
                  <a:sym typeface="Trebuchet MS"/>
                </a:defRPr>
              </a:pPr>
              <a:endParaRPr sz="771">
                <a:solidFill>
                  <a:srgbClr val="FFCF01"/>
                </a:solidFill>
                <a:ea typeface="Trebuchet MS"/>
                <a:cs typeface="Trebuchet MS"/>
                <a:sym typeface="Trebuchet MS"/>
              </a:endParaRPr>
            </a:p>
          </p:txBody>
        </p:sp>
        <p:sp>
          <p:nvSpPr>
            <p:cNvPr id="18" name="Shape 1011"/>
            <p:cNvSpPr/>
            <p:nvPr/>
          </p:nvSpPr>
          <p:spPr>
            <a:xfrm>
              <a:off x="5443688" y="2431990"/>
              <a:ext cx="2376155" cy="2376155"/>
            </a:xfrm>
            <a:prstGeom prst="ellipse">
              <a:avLst/>
            </a:prstGeom>
            <a:solidFill>
              <a:schemeClr val="tx2">
                <a:lumMod val="75000"/>
                <a:alpha val="81326"/>
              </a:schemeClr>
            </a:solidFill>
            <a:ln w="12700">
              <a:miter lim="400000"/>
            </a:ln>
          </p:spPr>
          <p:txBody>
            <a:bodyPr lIns="21771" tIns="21771" rIns="21771" bIns="21771" anchor="ctr"/>
            <a:lstStyle/>
            <a:p>
              <a:pPr defTabSz="457200">
                <a:defRPr>
                  <a:solidFill>
                    <a:srgbClr val="FFCF01"/>
                  </a:solidFill>
                  <a:latin typeface="Trebuchet MS"/>
                  <a:ea typeface="Trebuchet MS"/>
                  <a:cs typeface="Trebuchet MS"/>
                  <a:sym typeface="Trebuchet MS"/>
                </a:defRPr>
              </a:pPr>
              <a:endParaRPr sz="771">
                <a:solidFill>
                  <a:srgbClr val="FFCF01"/>
                </a:solidFill>
                <a:ea typeface="Trebuchet MS"/>
                <a:cs typeface="Trebuchet MS"/>
                <a:sym typeface="Trebuchet MS"/>
              </a:endParaRPr>
            </a:p>
          </p:txBody>
        </p:sp>
        <p:sp>
          <p:nvSpPr>
            <p:cNvPr id="19" name="Shape 1012"/>
            <p:cNvSpPr/>
            <p:nvPr/>
          </p:nvSpPr>
          <p:spPr>
            <a:xfrm>
              <a:off x="1806744" y="3245845"/>
              <a:ext cx="1873699" cy="891118"/>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defTabSz="762051">
                <a:lnSpc>
                  <a:spcPct val="80000"/>
                </a:lnSpc>
                <a:defRPr sz="3700" cap="all">
                  <a:solidFill>
                    <a:srgbClr val="FFFFFF"/>
                  </a:solidFill>
                  <a:latin typeface="MundoSans-Light"/>
                  <a:ea typeface="MundoSans-Light"/>
                  <a:cs typeface="MundoSans-Light"/>
                  <a:sym typeface="MundoSans-Light"/>
                </a:defRPr>
              </a:pPr>
              <a:endParaRPr sz="1586" cap="all">
                <a:solidFill>
                  <a:srgbClr val="FFFFFF"/>
                </a:solidFill>
                <a:latin typeface="MundoSans-Light"/>
                <a:ea typeface="MundoSans-Light"/>
                <a:cs typeface="MundoSans-Light"/>
                <a:sym typeface="MundoSans-Light"/>
              </a:endParaRPr>
            </a:p>
            <a:p>
              <a:pPr defTabSz="762051">
                <a:lnSpc>
                  <a:spcPct val="80000"/>
                </a:lnSpc>
                <a:defRPr sz="3700" b="1" cap="all">
                  <a:solidFill>
                    <a:srgbClr val="FFFFFF"/>
                  </a:solidFill>
                  <a:latin typeface="+mn-lt"/>
                  <a:ea typeface="+mn-ea"/>
                  <a:cs typeface="+mn-cs"/>
                  <a:sym typeface="MundoSans"/>
                </a:defRPr>
              </a:pPr>
              <a:r>
                <a:rPr sz="1586" b="1" cap="all">
                  <a:solidFill>
                    <a:srgbClr val="FFFFFF"/>
                  </a:solidFill>
                  <a:sym typeface="MundoSans"/>
                </a:rPr>
                <a:t>BUILD MARKET</a:t>
              </a:r>
            </a:p>
          </p:txBody>
        </p:sp>
        <p:sp>
          <p:nvSpPr>
            <p:cNvPr id="30" name="Shape 1013"/>
            <p:cNvSpPr/>
            <p:nvPr/>
          </p:nvSpPr>
          <p:spPr>
            <a:xfrm>
              <a:off x="3590778" y="3240926"/>
              <a:ext cx="1949919" cy="731565"/>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algn="ctr" defTabSz="762051">
                <a:lnSpc>
                  <a:spcPct val="80000"/>
                </a:lnSpc>
                <a:defRPr sz="3700" cap="all">
                  <a:solidFill>
                    <a:srgbClr val="FFFFFF"/>
                  </a:solidFill>
                  <a:latin typeface="MundoSans-Light"/>
                  <a:ea typeface="MundoSans-Light"/>
                  <a:cs typeface="MundoSans-Light"/>
                  <a:sym typeface="MundoSans-Light"/>
                </a:defRPr>
              </a:pPr>
              <a:endParaRPr sz="1586" cap="all">
                <a:solidFill>
                  <a:srgbClr val="FFFFFF"/>
                </a:solidFill>
                <a:latin typeface="MundoSans-Light"/>
                <a:ea typeface="MundoSans-Light"/>
                <a:cs typeface="MundoSans-Light"/>
                <a:sym typeface="MundoSans-Light"/>
              </a:endParaRPr>
            </a:p>
            <a:p>
              <a:pPr algn="ctr" defTabSz="762051">
                <a:lnSpc>
                  <a:spcPct val="80000"/>
                </a:lnSpc>
                <a:defRPr sz="3700" b="1" cap="all">
                  <a:solidFill>
                    <a:srgbClr val="FFFFFF"/>
                  </a:solidFill>
                  <a:latin typeface="+mn-lt"/>
                  <a:ea typeface="+mn-ea"/>
                  <a:cs typeface="+mn-cs"/>
                  <a:sym typeface="MundoSans"/>
                </a:defRPr>
              </a:pPr>
              <a:r>
                <a:rPr sz="1586" b="1" cap="all">
                  <a:solidFill>
                    <a:srgbClr val="FFFFFF"/>
                  </a:solidFill>
                  <a:sym typeface="MundoSans"/>
                </a:rPr>
                <a:t>CONVERT MARKET</a:t>
              </a:r>
            </a:p>
          </p:txBody>
        </p:sp>
        <p:sp>
          <p:nvSpPr>
            <p:cNvPr id="31" name="Shape 1014"/>
            <p:cNvSpPr/>
            <p:nvPr/>
          </p:nvSpPr>
          <p:spPr>
            <a:xfrm>
              <a:off x="5656806" y="3240926"/>
              <a:ext cx="1949919" cy="731565"/>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algn="ctr" defTabSz="762051">
                <a:lnSpc>
                  <a:spcPct val="80000"/>
                </a:lnSpc>
                <a:defRPr sz="3700" cap="all">
                  <a:solidFill>
                    <a:srgbClr val="FFFFFF"/>
                  </a:solidFill>
                  <a:latin typeface="MundoSans-Light"/>
                  <a:ea typeface="MundoSans-Light"/>
                  <a:cs typeface="MundoSans-Light"/>
                  <a:sym typeface="MundoSans-Light"/>
                </a:defRPr>
              </a:pPr>
              <a:endParaRPr sz="1586" cap="all">
                <a:solidFill>
                  <a:srgbClr val="FFFFFF"/>
                </a:solidFill>
                <a:latin typeface="MundoSans-Light"/>
                <a:ea typeface="MundoSans-Light"/>
                <a:cs typeface="MundoSans-Light"/>
                <a:sym typeface="MundoSans-Light"/>
              </a:endParaRPr>
            </a:p>
            <a:p>
              <a:pPr algn="ctr" defTabSz="762051">
                <a:lnSpc>
                  <a:spcPct val="80000"/>
                </a:lnSpc>
                <a:defRPr sz="3700" b="1" cap="all">
                  <a:solidFill>
                    <a:srgbClr val="FFFFFF"/>
                  </a:solidFill>
                  <a:latin typeface="+mn-lt"/>
                  <a:ea typeface="+mn-ea"/>
                  <a:cs typeface="+mn-cs"/>
                  <a:sym typeface="MundoSans"/>
                </a:defRPr>
              </a:pPr>
              <a:r>
                <a:rPr sz="1586" b="1" cap="all">
                  <a:solidFill>
                    <a:srgbClr val="FFFFFF"/>
                  </a:solidFill>
                  <a:sym typeface="MundoSans"/>
                </a:rPr>
                <a:t>DEFEND MARKET</a:t>
              </a:r>
            </a:p>
          </p:txBody>
        </p:sp>
        <p:sp>
          <p:nvSpPr>
            <p:cNvPr id="32" name="Shape 1015"/>
            <p:cNvSpPr/>
            <p:nvPr/>
          </p:nvSpPr>
          <p:spPr>
            <a:xfrm>
              <a:off x="1791175" y="3679637"/>
              <a:ext cx="1402379" cy="208949"/>
            </a:xfrm>
            <a:prstGeom prst="rect">
              <a:avLst/>
            </a:prstGeom>
            <a:ln w="12700">
              <a:miter lim="400000"/>
            </a:ln>
            <a:extLst>
              <a:ext uri="{C572A759-6A51-4108-AA02-DFA0A04FC94B}">
                <ma14:wrappingTextBoxFlag xmlns="" xmlns:ma14="http://schemas.microsoft.com/office/mac/drawingml/2011/main" val="1"/>
              </a:ext>
            </a:extLst>
          </p:spPr>
          <p:txBody>
            <a:bodyPr lIns="21771" tIns="21771" rIns="21771" bIns="21771" anchor="ctr">
              <a:spAutoFit/>
            </a:bodyPr>
            <a:lstStyle>
              <a:lvl1pPr algn="ctr">
                <a:defRPr sz="2500">
                  <a:solidFill>
                    <a:srgbClr val="FFFFFF"/>
                  </a:solidFill>
                  <a:latin typeface="+mn-lt"/>
                  <a:ea typeface="+mn-ea"/>
                  <a:cs typeface="+mn-cs"/>
                  <a:sym typeface="MundoSans"/>
                </a:defRPr>
              </a:lvl1pPr>
            </a:lstStyle>
            <a:p>
              <a:pPr defTabSz="457200"/>
              <a:r>
                <a:rPr sz="1072"/>
                <a:t>3.6 million people</a:t>
              </a:r>
            </a:p>
          </p:txBody>
        </p:sp>
        <p:sp>
          <p:nvSpPr>
            <p:cNvPr id="33" name="Shape 1016"/>
            <p:cNvSpPr/>
            <p:nvPr/>
          </p:nvSpPr>
          <p:spPr>
            <a:xfrm>
              <a:off x="3860875" y="3679637"/>
              <a:ext cx="1402380" cy="208949"/>
            </a:xfrm>
            <a:prstGeom prst="rect">
              <a:avLst/>
            </a:prstGeom>
            <a:ln w="12700">
              <a:miter lim="400000"/>
            </a:ln>
            <a:extLst>
              <a:ext uri="{C572A759-6A51-4108-AA02-DFA0A04FC94B}">
                <ma14:wrappingTextBoxFlag xmlns="" xmlns:ma14="http://schemas.microsoft.com/office/mac/drawingml/2011/main" val="1"/>
              </a:ext>
            </a:extLst>
          </p:spPr>
          <p:txBody>
            <a:bodyPr lIns="21771" tIns="21771" rIns="21771" bIns="21771" anchor="ctr">
              <a:spAutoFit/>
            </a:bodyPr>
            <a:lstStyle>
              <a:lvl1pPr algn="ctr">
                <a:defRPr sz="2500">
                  <a:solidFill>
                    <a:srgbClr val="FFFFFF"/>
                  </a:solidFill>
                  <a:latin typeface="+mn-lt"/>
                  <a:ea typeface="+mn-ea"/>
                  <a:cs typeface="+mn-cs"/>
                  <a:sym typeface="MundoSans"/>
                </a:defRPr>
              </a:lvl1pPr>
            </a:lstStyle>
            <a:p>
              <a:pPr defTabSz="457200"/>
              <a:r>
                <a:rPr sz="1072"/>
                <a:t>1,5 million people</a:t>
              </a:r>
            </a:p>
          </p:txBody>
        </p:sp>
        <p:sp>
          <p:nvSpPr>
            <p:cNvPr id="34" name="Shape 1017"/>
            <p:cNvSpPr/>
            <p:nvPr/>
          </p:nvSpPr>
          <p:spPr>
            <a:xfrm>
              <a:off x="5978154" y="3679637"/>
              <a:ext cx="1402380" cy="208949"/>
            </a:xfrm>
            <a:prstGeom prst="rect">
              <a:avLst/>
            </a:prstGeom>
            <a:ln w="12700">
              <a:miter lim="400000"/>
            </a:ln>
            <a:extLst>
              <a:ext uri="{C572A759-6A51-4108-AA02-DFA0A04FC94B}">
                <ma14:wrappingTextBoxFlag xmlns="" xmlns:ma14="http://schemas.microsoft.com/office/mac/drawingml/2011/main" val="1"/>
              </a:ext>
            </a:extLst>
          </p:spPr>
          <p:txBody>
            <a:bodyPr lIns="21771" tIns="21771" rIns="21771" bIns="21771" anchor="ctr">
              <a:spAutoFit/>
            </a:bodyPr>
            <a:lstStyle>
              <a:lvl1pPr algn="ctr">
                <a:defRPr sz="2500">
                  <a:solidFill>
                    <a:srgbClr val="FFFFFF"/>
                  </a:solidFill>
                  <a:latin typeface="+mn-lt"/>
                  <a:ea typeface="+mn-ea"/>
                  <a:cs typeface="+mn-cs"/>
                  <a:sym typeface="MundoSans"/>
                </a:defRPr>
              </a:lvl1pPr>
            </a:lstStyle>
            <a:p>
              <a:pPr defTabSz="457200"/>
              <a:r>
                <a:rPr sz="1072"/>
                <a:t>356 800 people</a:t>
              </a:r>
            </a:p>
          </p:txBody>
        </p:sp>
      </p:grpSp>
      <p:sp>
        <p:nvSpPr>
          <p:cNvPr id="6" name="Curved Right Arrow 5"/>
          <p:cNvSpPr/>
          <p:nvPr/>
        </p:nvSpPr>
        <p:spPr bwMode="auto">
          <a:xfrm rot="20402916">
            <a:off x="2375584" y="2161341"/>
            <a:ext cx="1189474" cy="3365119"/>
          </a:xfrm>
          <a:prstGeom prst="curvedRightArrow">
            <a:avLst/>
          </a:prstGeom>
          <a:solidFill>
            <a:srgbClr val="CD092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ZA" sz="2400">
              <a:solidFill>
                <a:srgbClr val="000000"/>
              </a:solidFill>
              <a:latin typeface="Arial" pitchFamily="-112" charset="0"/>
              <a:ea typeface="ヒラギノ角ゴ Pro W3" pitchFamily="-112" charset="-128"/>
              <a:cs typeface="ヒラギノ角ゴ Pro W3" pitchFamily="-112" charset="-128"/>
            </a:endParaRPr>
          </a:p>
        </p:txBody>
      </p:sp>
      <p:sp>
        <p:nvSpPr>
          <p:cNvPr id="10" name="TextBox 9"/>
          <p:cNvSpPr txBox="1"/>
          <p:nvPr/>
        </p:nvSpPr>
        <p:spPr>
          <a:xfrm>
            <a:off x="5483157" y="1517516"/>
            <a:ext cx="3826120" cy="1200329"/>
          </a:xfrm>
          <a:prstGeom prst="rect">
            <a:avLst/>
          </a:prstGeom>
          <a:noFill/>
        </p:spPr>
        <p:txBody>
          <a:bodyPr wrap="square" rtlCol="0">
            <a:spAutoFit/>
          </a:bodyPr>
          <a:lstStyle/>
          <a:p>
            <a:pPr defTabSz="457200"/>
            <a:r>
              <a:rPr lang="en-ZA" b="1" dirty="0">
                <a:solidFill>
                  <a:srgbClr val="000000"/>
                </a:solidFill>
              </a:rPr>
              <a:t>21.7m of the total population earn an income.</a:t>
            </a:r>
          </a:p>
          <a:p>
            <a:pPr defTabSz="457200"/>
            <a:r>
              <a:rPr lang="en-ZA" b="1" dirty="0">
                <a:solidFill>
                  <a:srgbClr val="000000"/>
                </a:solidFill>
              </a:rPr>
              <a:t>Only 3.6m earn the threshold of R5000 </a:t>
            </a:r>
            <a:r>
              <a:rPr lang="en-ZA" b="1" dirty="0" err="1">
                <a:solidFill>
                  <a:srgbClr val="000000"/>
                </a:solidFill>
              </a:rPr>
              <a:t>p.m</a:t>
            </a:r>
            <a:endParaRPr lang="en-ZA" b="1" dirty="0">
              <a:solidFill>
                <a:srgbClr val="000000"/>
              </a:solidFill>
            </a:endParaRPr>
          </a:p>
        </p:txBody>
      </p:sp>
    </p:spTree>
    <p:extLst>
      <p:ext uri="{BB962C8B-B14F-4D97-AF65-F5344CB8AC3E}">
        <p14:creationId xmlns:p14="http://schemas.microsoft.com/office/powerpoint/2010/main" val="1722463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1905000" y="822527"/>
            <a:ext cx="8624888" cy="533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marL="342900" indent="-342900" algn="l" rtl="0" eaLnBrk="0" fontAlgn="base" hangingPunct="0">
              <a:spcBef>
                <a:spcPct val="20000"/>
              </a:spcBef>
              <a:spcAft>
                <a:spcPct val="0"/>
              </a:spcAft>
              <a:buClr>
                <a:schemeClr val="tx1"/>
              </a:buClr>
              <a:buSzPct val="60000"/>
              <a:buFont typeface="Times" charset="0"/>
              <a:buChar char="•"/>
              <a:defRPr>
                <a:solidFill>
                  <a:schemeClr val="tx1"/>
                </a:solidFill>
                <a:latin typeface="+mn-lt"/>
                <a:ea typeface="ＭＳ Ｐゴシック" pitchFamily="34" charset="-128"/>
                <a:cs typeface="ＭＳ Ｐゴシック" pitchFamily="-112" charset="-128"/>
              </a:defRPr>
            </a:lvl1pPr>
            <a:lvl2pPr marL="742950" indent="-285750" algn="l" rtl="0" eaLnBrk="0" fontAlgn="base" hangingPunct="0">
              <a:spcBef>
                <a:spcPct val="20000"/>
              </a:spcBef>
              <a:spcAft>
                <a:spcPct val="0"/>
              </a:spcAft>
              <a:buClr>
                <a:schemeClr val="tx1"/>
              </a:buClr>
              <a:buSzPct val="55000"/>
              <a:buFont typeface="Times" charset="0"/>
              <a:buChar char="•"/>
              <a:defRPr>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Clr>
                <a:schemeClr val="tx1"/>
              </a:buClr>
              <a:buSzPct val="50000"/>
              <a:buFont typeface="Times" charset="0"/>
              <a:buChar char="•"/>
              <a:defRPr>
                <a:solidFill>
                  <a:schemeClr val="tx1"/>
                </a:solidFill>
                <a:latin typeface="+mn-lt"/>
                <a:ea typeface="ＭＳ Ｐゴシック" pitchFamily="34" charset="-128"/>
              </a:defRPr>
            </a:lvl3pPr>
            <a:lvl4pPr marL="1600200" indent="-228600" algn="l" rtl="0" eaLnBrk="0" fontAlgn="base" hangingPunct="0">
              <a:spcBef>
                <a:spcPct val="20000"/>
              </a:spcBef>
              <a:spcAft>
                <a:spcPct val="0"/>
              </a:spcAft>
              <a:buClr>
                <a:schemeClr val="tx1"/>
              </a:buClr>
              <a:buSzPct val="55000"/>
              <a:buFont typeface="Times" charset="0"/>
              <a:buChar char="•"/>
              <a:defRPr>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Clr>
                <a:schemeClr val="tx1"/>
              </a:buClr>
              <a:buSzPct val="50000"/>
              <a:buFont typeface="Times" charset="0"/>
              <a:buChar char="•"/>
              <a:defRPr>
                <a:solidFill>
                  <a:schemeClr val="tx1"/>
                </a:solidFill>
                <a:latin typeface="+mn-lt"/>
                <a:ea typeface="ＭＳ Ｐゴシック" pitchFamily="34" charset="-128"/>
              </a:defRPr>
            </a:lvl5pPr>
            <a:lvl6pPr marL="2514600" indent="-228600" algn="l" rtl="0" fontAlgn="base">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a:lstStyle>
          <a:p>
            <a:pPr marL="0" indent="0" defTabSz="457200">
              <a:buClr>
                <a:srgbClr val="000000"/>
              </a:buClr>
              <a:buNone/>
            </a:pPr>
            <a:endParaRPr lang="en-ZA" sz="1600" dirty="0">
              <a:solidFill>
                <a:srgbClr val="000000"/>
              </a:solidFill>
            </a:endParaRPr>
          </a:p>
          <a:p>
            <a:pPr marL="0" indent="0" defTabSz="457200">
              <a:buClr>
                <a:srgbClr val="000000"/>
              </a:buClr>
              <a:buNone/>
            </a:pPr>
            <a:endParaRPr lang="en-ZA" sz="1600" dirty="0">
              <a:solidFill>
                <a:srgbClr val="000000"/>
              </a:solidFill>
            </a:endParaRPr>
          </a:p>
        </p:txBody>
      </p:sp>
      <p:sp>
        <p:nvSpPr>
          <p:cNvPr id="20" name="Rectangle 19"/>
          <p:cNvSpPr/>
          <p:nvPr/>
        </p:nvSpPr>
        <p:spPr bwMode="auto">
          <a:xfrm>
            <a:off x="1524010" y="1"/>
            <a:ext cx="7185973" cy="106837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1" name="Rectangle 20"/>
          <p:cNvSpPr/>
          <p:nvPr/>
        </p:nvSpPr>
        <p:spPr bwMode="auto">
          <a:xfrm>
            <a:off x="8709983" y="1804"/>
            <a:ext cx="475762" cy="1068378"/>
          </a:xfrm>
          <a:prstGeom prst="rect">
            <a:avLst/>
          </a:prstGeom>
          <a:solidFill>
            <a:srgbClr val="F9C31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2" name="Rectangle 21"/>
          <p:cNvSpPr/>
          <p:nvPr/>
        </p:nvSpPr>
        <p:spPr bwMode="auto">
          <a:xfrm>
            <a:off x="9185746" y="1804"/>
            <a:ext cx="504165" cy="1068378"/>
          </a:xfrm>
          <a:prstGeom prst="rect">
            <a:avLst/>
          </a:prstGeom>
          <a:solidFill>
            <a:srgbClr val="0E136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3" name="Rectangle 22"/>
          <p:cNvSpPr/>
          <p:nvPr/>
        </p:nvSpPr>
        <p:spPr bwMode="auto">
          <a:xfrm>
            <a:off x="9689910" y="1804"/>
            <a:ext cx="503706" cy="1068378"/>
          </a:xfrm>
          <a:prstGeom prst="rect">
            <a:avLst/>
          </a:prstGeom>
          <a:solidFill>
            <a:srgbClr val="0078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4" name="Rectangle 23"/>
          <p:cNvSpPr/>
          <p:nvPr/>
        </p:nvSpPr>
        <p:spPr bwMode="auto">
          <a:xfrm>
            <a:off x="10193617" y="1804"/>
            <a:ext cx="488815" cy="1068378"/>
          </a:xfrm>
          <a:prstGeom prst="rect">
            <a:avLst/>
          </a:prstGeom>
          <a:solidFill>
            <a:srgbClr val="CD092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5" name="Rectangle 24"/>
          <p:cNvSpPr/>
          <p:nvPr/>
        </p:nvSpPr>
        <p:spPr bwMode="auto">
          <a:xfrm rot="2700000">
            <a:off x="8623058" y="470718"/>
            <a:ext cx="173848" cy="1738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6" name="Rectangle 25"/>
          <p:cNvSpPr/>
          <p:nvPr/>
        </p:nvSpPr>
        <p:spPr bwMode="auto">
          <a:xfrm rot="2700000">
            <a:off x="9099423" y="470718"/>
            <a:ext cx="173848" cy="173848"/>
          </a:xfrm>
          <a:prstGeom prst="rect">
            <a:avLst/>
          </a:prstGeom>
          <a:solidFill>
            <a:srgbClr val="F9C31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7" name="Rectangle 26"/>
          <p:cNvSpPr/>
          <p:nvPr/>
        </p:nvSpPr>
        <p:spPr bwMode="auto">
          <a:xfrm rot="2700000">
            <a:off x="9602986" y="470718"/>
            <a:ext cx="173848" cy="173848"/>
          </a:xfrm>
          <a:prstGeom prst="rect">
            <a:avLst/>
          </a:prstGeom>
          <a:solidFill>
            <a:srgbClr val="0E136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8" name="Rectangle 27"/>
          <p:cNvSpPr/>
          <p:nvPr/>
        </p:nvSpPr>
        <p:spPr bwMode="auto">
          <a:xfrm rot="2700000">
            <a:off x="10106692" y="470718"/>
            <a:ext cx="173848" cy="173848"/>
          </a:xfrm>
          <a:prstGeom prst="rect">
            <a:avLst/>
          </a:prstGeom>
          <a:solidFill>
            <a:srgbClr val="0078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9" name="Title 2"/>
          <p:cNvSpPr>
            <a:spLocks noGrp="1"/>
          </p:cNvSpPr>
          <p:nvPr>
            <p:ph type="title"/>
          </p:nvPr>
        </p:nvSpPr>
        <p:spPr/>
        <p:txBody>
          <a:bodyPr anchor="ctr"/>
          <a:lstStyle/>
          <a:p>
            <a:r>
              <a:rPr lang="en-US" sz="2200" b="1" dirty="0">
                <a:solidFill>
                  <a:srgbClr val="FFFFFF"/>
                </a:solidFill>
                <a:latin typeface="DIN Condensed Bold"/>
                <a:cs typeface="DIN Condensed Bold"/>
              </a:rPr>
              <a:t>PROFILE OF TARGET SEGMENTS</a:t>
            </a:r>
          </a:p>
        </p:txBody>
      </p:sp>
      <p:pic>
        <p:nvPicPr>
          <p:cNvPr id="14" name="Picture 13"/>
          <p:cNvPicPr>
            <a:picLocks noChangeAspect="1"/>
          </p:cNvPicPr>
          <p:nvPr/>
        </p:nvPicPr>
        <p:blipFill>
          <a:blip r:embed="rId2"/>
          <a:stretch>
            <a:fillRect/>
          </a:stretch>
        </p:blipFill>
        <p:spPr>
          <a:xfrm>
            <a:off x="1534383" y="1064996"/>
            <a:ext cx="9046153" cy="4746930"/>
          </a:xfrm>
          <a:prstGeom prst="rect">
            <a:avLst/>
          </a:prstGeom>
        </p:spPr>
      </p:pic>
    </p:spTree>
    <p:extLst>
      <p:ext uri="{BB962C8B-B14F-4D97-AF65-F5344CB8AC3E}">
        <p14:creationId xmlns:p14="http://schemas.microsoft.com/office/powerpoint/2010/main" val="3514268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1905000" y="822527"/>
            <a:ext cx="8624888" cy="533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marL="342900" indent="-342900" algn="l" rtl="0" eaLnBrk="0" fontAlgn="base" hangingPunct="0">
              <a:spcBef>
                <a:spcPct val="20000"/>
              </a:spcBef>
              <a:spcAft>
                <a:spcPct val="0"/>
              </a:spcAft>
              <a:buClr>
                <a:schemeClr val="tx1"/>
              </a:buClr>
              <a:buSzPct val="60000"/>
              <a:buFont typeface="Times" charset="0"/>
              <a:buChar char="•"/>
              <a:defRPr>
                <a:solidFill>
                  <a:schemeClr val="tx1"/>
                </a:solidFill>
                <a:latin typeface="+mn-lt"/>
                <a:ea typeface="ＭＳ Ｐゴシック" pitchFamily="34" charset="-128"/>
                <a:cs typeface="ＭＳ Ｐゴシック" pitchFamily="-112" charset="-128"/>
              </a:defRPr>
            </a:lvl1pPr>
            <a:lvl2pPr marL="742950" indent="-285750" algn="l" rtl="0" eaLnBrk="0" fontAlgn="base" hangingPunct="0">
              <a:spcBef>
                <a:spcPct val="20000"/>
              </a:spcBef>
              <a:spcAft>
                <a:spcPct val="0"/>
              </a:spcAft>
              <a:buClr>
                <a:schemeClr val="tx1"/>
              </a:buClr>
              <a:buSzPct val="55000"/>
              <a:buFont typeface="Times" charset="0"/>
              <a:buChar char="•"/>
              <a:defRPr>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Clr>
                <a:schemeClr val="tx1"/>
              </a:buClr>
              <a:buSzPct val="50000"/>
              <a:buFont typeface="Times" charset="0"/>
              <a:buChar char="•"/>
              <a:defRPr>
                <a:solidFill>
                  <a:schemeClr val="tx1"/>
                </a:solidFill>
                <a:latin typeface="+mn-lt"/>
                <a:ea typeface="ＭＳ Ｐゴシック" pitchFamily="34" charset="-128"/>
              </a:defRPr>
            </a:lvl3pPr>
            <a:lvl4pPr marL="1600200" indent="-228600" algn="l" rtl="0" eaLnBrk="0" fontAlgn="base" hangingPunct="0">
              <a:spcBef>
                <a:spcPct val="20000"/>
              </a:spcBef>
              <a:spcAft>
                <a:spcPct val="0"/>
              </a:spcAft>
              <a:buClr>
                <a:schemeClr val="tx1"/>
              </a:buClr>
              <a:buSzPct val="55000"/>
              <a:buFont typeface="Times" charset="0"/>
              <a:buChar char="•"/>
              <a:defRPr>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Clr>
                <a:schemeClr val="tx1"/>
              </a:buClr>
              <a:buSzPct val="50000"/>
              <a:buFont typeface="Times" charset="0"/>
              <a:buChar char="•"/>
              <a:defRPr>
                <a:solidFill>
                  <a:schemeClr val="tx1"/>
                </a:solidFill>
                <a:latin typeface="+mn-lt"/>
                <a:ea typeface="ＭＳ Ｐゴシック" pitchFamily="34" charset="-128"/>
              </a:defRPr>
            </a:lvl5pPr>
            <a:lvl6pPr marL="2514600" indent="-228600" algn="l" rtl="0" fontAlgn="base">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a:lstStyle>
          <a:p>
            <a:pPr marL="0" indent="0" defTabSz="457200">
              <a:buClr>
                <a:srgbClr val="000000"/>
              </a:buClr>
              <a:buNone/>
            </a:pPr>
            <a:endParaRPr lang="en-ZA" sz="1600" dirty="0">
              <a:solidFill>
                <a:srgbClr val="000000"/>
              </a:solidFill>
            </a:endParaRPr>
          </a:p>
          <a:p>
            <a:pPr marL="0" indent="0" defTabSz="457200">
              <a:buClr>
                <a:srgbClr val="000000"/>
              </a:buClr>
              <a:buNone/>
            </a:pPr>
            <a:endParaRPr lang="en-ZA" sz="1600" dirty="0">
              <a:solidFill>
                <a:srgbClr val="000000"/>
              </a:solidFill>
            </a:endParaRPr>
          </a:p>
        </p:txBody>
      </p:sp>
      <p:sp>
        <p:nvSpPr>
          <p:cNvPr id="20" name="Rectangle 19"/>
          <p:cNvSpPr/>
          <p:nvPr/>
        </p:nvSpPr>
        <p:spPr bwMode="auto">
          <a:xfrm>
            <a:off x="1524010" y="1"/>
            <a:ext cx="7185973" cy="106837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1" name="Rectangle 20"/>
          <p:cNvSpPr/>
          <p:nvPr/>
        </p:nvSpPr>
        <p:spPr bwMode="auto">
          <a:xfrm>
            <a:off x="8709983" y="1804"/>
            <a:ext cx="475762" cy="1068378"/>
          </a:xfrm>
          <a:prstGeom prst="rect">
            <a:avLst/>
          </a:prstGeom>
          <a:solidFill>
            <a:srgbClr val="F9C31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2" name="Rectangle 21"/>
          <p:cNvSpPr/>
          <p:nvPr/>
        </p:nvSpPr>
        <p:spPr bwMode="auto">
          <a:xfrm>
            <a:off x="9185746" y="1804"/>
            <a:ext cx="504165" cy="1068378"/>
          </a:xfrm>
          <a:prstGeom prst="rect">
            <a:avLst/>
          </a:prstGeom>
          <a:solidFill>
            <a:srgbClr val="0E136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3" name="Rectangle 22"/>
          <p:cNvSpPr/>
          <p:nvPr/>
        </p:nvSpPr>
        <p:spPr bwMode="auto">
          <a:xfrm>
            <a:off x="9689910" y="1804"/>
            <a:ext cx="503706" cy="1068378"/>
          </a:xfrm>
          <a:prstGeom prst="rect">
            <a:avLst/>
          </a:prstGeom>
          <a:solidFill>
            <a:srgbClr val="0078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4" name="Rectangle 23"/>
          <p:cNvSpPr/>
          <p:nvPr/>
        </p:nvSpPr>
        <p:spPr bwMode="auto">
          <a:xfrm>
            <a:off x="10193617" y="1804"/>
            <a:ext cx="488815" cy="1068378"/>
          </a:xfrm>
          <a:prstGeom prst="rect">
            <a:avLst/>
          </a:prstGeom>
          <a:solidFill>
            <a:srgbClr val="CD092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5" name="Rectangle 24"/>
          <p:cNvSpPr/>
          <p:nvPr/>
        </p:nvSpPr>
        <p:spPr bwMode="auto">
          <a:xfrm rot="2700000">
            <a:off x="8623058" y="470718"/>
            <a:ext cx="173848" cy="1738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6" name="Rectangle 25"/>
          <p:cNvSpPr/>
          <p:nvPr/>
        </p:nvSpPr>
        <p:spPr bwMode="auto">
          <a:xfrm rot="2700000">
            <a:off x="9099423" y="470718"/>
            <a:ext cx="173848" cy="173848"/>
          </a:xfrm>
          <a:prstGeom prst="rect">
            <a:avLst/>
          </a:prstGeom>
          <a:solidFill>
            <a:srgbClr val="F9C31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7" name="Rectangle 26"/>
          <p:cNvSpPr/>
          <p:nvPr/>
        </p:nvSpPr>
        <p:spPr bwMode="auto">
          <a:xfrm rot="2700000">
            <a:off x="9602986" y="470718"/>
            <a:ext cx="173848" cy="173848"/>
          </a:xfrm>
          <a:prstGeom prst="rect">
            <a:avLst/>
          </a:prstGeom>
          <a:solidFill>
            <a:srgbClr val="0E136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8" name="Rectangle 27"/>
          <p:cNvSpPr/>
          <p:nvPr/>
        </p:nvSpPr>
        <p:spPr bwMode="auto">
          <a:xfrm rot="2700000">
            <a:off x="10106692" y="470718"/>
            <a:ext cx="173848" cy="173848"/>
          </a:xfrm>
          <a:prstGeom prst="rect">
            <a:avLst/>
          </a:prstGeom>
          <a:solidFill>
            <a:srgbClr val="0078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9" name="Title 2"/>
          <p:cNvSpPr>
            <a:spLocks noGrp="1"/>
          </p:cNvSpPr>
          <p:nvPr>
            <p:ph type="title"/>
          </p:nvPr>
        </p:nvSpPr>
        <p:spPr/>
        <p:txBody>
          <a:bodyPr anchor="ctr"/>
          <a:lstStyle/>
          <a:p>
            <a:r>
              <a:rPr lang="en-US" sz="2200" b="1" dirty="0">
                <a:solidFill>
                  <a:srgbClr val="FFFFFF"/>
                </a:solidFill>
                <a:latin typeface="DIN Condensed Bold"/>
                <a:cs typeface="DIN Condensed Bold"/>
              </a:rPr>
              <a:t>CONSUMER INSIGHTS</a:t>
            </a:r>
          </a:p>
        </p:txBody>
      </p:sp>
      <p:pic>
        <p:nvPicPr>
          <p:cNvPr id="8" name="Picture 7" descr="Slide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5449" y="80194"/>
            <a:ext cx="9143991" cy="6857993"/>
          </a:xfrm>
          <a:prstGeom prst="rect">
            <a:avLst/>
          </a:prstGeom>
        </p:spPr>
      </p:pic>
    </p:spTree>
    <p:extLst>
      <p:ext uri="{BB962C8B-B14F-4D97-AF65-F5344CB8AC3E}">
        <p14:creationId xmlns:p14="http://schemas.microsoft.com/office/powerpoint/2010/main" val="3978969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1905000" y="822527"/>
            <a:ext cx="8624888" cy="533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marL="342900" indent="-342900" algn="l" rtl="0" eaLnBrk="0" fontAlgn="base" hangingPunct="0">
              <a:spcBef>
                <a:spcPct val="20000"/>
              </a:spcBef>
              <a:spcAft>
                <a:spcPct val="0"/>
              </a:spcAft>
              <a:buClr>
                <a:schemeClr val="tx1"/>
              </a:buClr>
              <a:buSzPct val="60000"/>
              <a:buFont typeface="Times" charset="0"/>
              <a:buChar char="•"/>
              <a:defRPr>
                <a:solidFill>
                  <a:schemeClr val="tx1"/>
                </a:solidFill>
                <a:latin typeface="+mn-lt"/>
                <a:ea typeface="ＭＳ Ｐゴシック" pitchFamily="34" charset="-128"/>
                <a:cs typeface="ＭＳ Ｐゴシック" pitchFamily="-112" charset="-128"/>
              </a:defRPr>
            </a:lvl1pPr>
            <a:lvl2pPr marL="742950" indent="-285750" algn="l" rtl="0" eaLnBrk="0" fontAlgn="base" hangingPunct="0">
              <a:spcBef>
                <a:spcPct val="20000"/>
              </a:spcBef>
              <a:spcAft>
                <a:spcPct val="0"/>
              </a:spcAft>
              <a:buClr>
                <a:schemeClr val="tx1"/>
              </a:buClr>
              <a:buSzPct val="55000"/>
              <a:buFont typeface="Times" charset="0"/>
              <a:buChar char="•"/>
              <a:defRPr>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Clr>
                <a:schemeClr val="tx1"/>
              </a:buClr>
              <a:buSzPct val="50000"/>
              <a:buFont typeface="Times" charset="0"/>
              <a:buChar char="•"/>
              <a:defRPr>
                <a:solidFill>
                  <a:schemeClr val="tx1"/>
                </a:solidFill>
                <a:latin typeface="+mn-lt"/>
                <a:ea typeface="ＭＳ Ｐゴシック" pitchFamily="34" charset="-128"/>
              </a:defRPr>
            </a:lvl3pPr>
            <a:lvl4pPr marL="1600200" indent="-228600" algn="l" rtl="0" eaLnBrk="0" fontAlgn="base" hangingPunct="0">
              <a:spcBef>
                <a:spcPct val="20000"/>
              </a:spcBef>
              <a:spcAft>
                <a:spcPct val="0"/>
              </a:spcAft>
              <a:buClr>
                <a:schemeClr val="tx1"/>
              </a:buClr>
              <a:buSzPct val="55000"/>
              <a:buFont typeface="Times" charset="0"/>
              <a:buChar char="•"/>
              <a:defRPr>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Clr>
                <a:schemeClr val="tx1"/>
              </a:buClr>
              <a:buSzPct val="50000"/>
              <a:buFont typeface="Times" charset="0"/>
              <a:buChar char="•"/>
              <a:defRPr>
                <a:solidFill>
                  <a:schemeClr val="tx1"/>
                </a:solidFill>
                <a:latin typeface="+mn-lt"/>
                <a:ea typeface="ＭＳ Ｐゴシック" pitchFamily="34" charset="-128"/>
              </a:defRPr>
            </a:lvl5pPr>
            <a:lvl6pPr marL="2514600" indent="-228600" algn="l" rtl="0" fontAlgn="base">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a:lstStyle>
          <a:p>
            <a:pPr marL="0" indent="0" defTabSz="457200">
              <a:buClr>
                <a:srgbClr val="000000"/>
              </a:buClr>
              <a:buNone/>
            </a:pPr>
            <a:endParaRPr lang="en-ZA" sz="1600" dirty="0">
              <a:solidFill>
                <a:srgbClr val="000000"/>
              </a:solidFill>
            </a:endParaRPr>
          </a:p>
          <a:p>
            <a:pPr marL="0" indent="0" defTabSz="457200">
              <a:buClr>
                <a:srgbClr val="000000"/>
              </a:buClr>
              <a:buNone/>
            </a:pPr>
            <a:endParaRPr lang="en-ZA" sz="1600" dirty="0">
              <a:solidFill>
                <a:srgbClr val="000000"/>
              </a:solidFill>
            </a:endParaRPr>
          </a:p>
        </p:txBody>
      </p:sp>
      <p:sp>
        <p:nvSpPr>
          <p:cNvPr id="20" name="Rectangle 19"/>
          <p:cNvSpPr/>
          <p:nvPr/>
        </p:nvSpPr>
        <p:spPr bwMode="auto">
          <a:xfrm>
            <a:off x="1524010" y="1"/>
            <a:ext cx="7185973" cy="106837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1" name="Rectangle 20"/>
          <p:cNvSpPr/>
          <p:nvPr/>
        </p:nvSpPr>
        <p:spPr bwMode="auto">
          <a:xfrm>
            <a:off x="8709983" y="1804"/>
            <a:ext cx="475762" cy="1068378"/>
          </a:xfrm>
          <a:prstGeom prst="rect">
            <a:avLst/>
          </a:prstGeom>
          <a:solidFill>
            <a:srgbClr val="F9C31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2" name="Rectangle 21"/>
          <p:cNvSpPr/>
          <p:nvPr/>
        </p:nvSpPr>
        <p:spPr bwMode="auto">
          <a:xfrm>
            <a:off x="9185746" y="1804"/>
            <a:ext cx="504165" cy="1068378"/>
          </a:xfrm>
          <a:prstGeom prst="rect">
            <a:avLst/>
          </a:prstGeom>
          <a:solidFill>
            <a:srgbClr val="0E136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3" name="Rectangle 22"/>
          <p:cNvSpPr/>
          <p:nvPr/>
        </p:nvSpPr>
        <p:spPr bwMode="auto">
          <a:xfrm>
            <a:off x="9689910" y="1804"/>
            <a:ext cx="503706" cy="1068378"/>
          </a:xfrm>
          <a:prstGeom prst="rect">
            <a:avLst/>
          </a:prstGeom>
          <a:solidFill>
            <a:srgbClr val="0078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4" name="Rectangle 23"/>
          <p:cNvSpPr/>
          <p:nvPr/>
        </p:nvSpPr>
        <p:spPr bwMode="auto">
          <a:xfrm>
            <a:off x="10193617" y="1804"/>
            <a:ext cx="488815" cy="1068378"/>
          </a:xfrm>
          <a:prstGeom prst="rect">
            <a:avLst/>
          </a:prstGeom>
          <a:solidFill>
            <a:srgbClr val="CD092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5" name="Rectangle 24"/>
          <p:cNvSpPr/>
          <p:nvPr/>
        </p:nvSpPr>
        <p:spPr bwMode="auto">
          <a:xfrm rot="2700000">
            <a:off x="8623058" y="470718"/>
            <a:ext cx="173848" cy="1738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6" name="Rectangle 25"/>
          <p:cNvSpPr/>
          <p:nvPr/>
        </p:nvSpPr>
        <p:spPr bwMode="auto">
          <a:xfrm rot="2700000">
            <a:off x="9099423" y="470718"/>
            <a:ext cx="173848" cy="173848"/>
          </a:xfrm>
          <a:prstGeom prst="rect">
            <a:avLst/>
          </a:prstGeom>
          <a:solidFill>
            <a:srgbClr val="F9C31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7" name="Rectangle 26"/>
          <p:cNvSpPr/>
          <p:nvPr/>
        </p:nvSpPr>
        <p:spPr bwMode="auto">
          <a:xfrm rot="2700000">
            <a:off x="9602986" y="470718"/>
            <a:ext cx="173848" cy="173848"/>
          </a:xfrm>
          <a:prstGeom prst="rect">
            <a:avLst/>
          </a:prstGeom>
          <a:solidFill>
            <a:srgbClr val="0E136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8" name="Rectangle 27"/>
          <p:cNvSpPr/>
          <p:nvPr/>
        </p:nvSpPr>
        <p:spPr bwMode="auto">
          <a:xfrm rot="2700000">
            <a:off x="10106692" y="470718"/>
            <a:ext cx="173848" cy="173848"/>
          </a:xfrm>
          <a:prstGeom prst="rect">
            <a:avLst/>
          </a:prstGeom>
          <a:solidFill>
            <a:srgbClr val="0078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9" name="Title 2"/>
          <p:cNvSpPr>
            <a:spLocks noGrp="1"/>
          </p:cNvSpPr>
          <p:nvPr>
            <p:ph type="title"/>
          </p:nvPr>
        </p:nvSpPr>
        <p:spPr/>
        <p:txBody>
          <a:bodyPr anchor="ctr"/>
          <a:lstStyle/>
          <a:p>
            <a:r>
              <a:rPr lang="en-US" sz="2200" b="1" dirty="0">
                <a:solidFill>
                  <a:srgbClr val="FFFFFF"/>
                </a:solidFill>
                <a:latin typeface="DIN Condensed Bold"/>
                <a:cs typeface="DIN Condensed Bold"/>
              </a:rPr>
              <a:t>HOW WE USE EVENTS TO SELL TRAVEL</a:t>
            </a:r>
          </a:p>
        </p:txBody>
      </p:sp>
      <p:pic>
        <p:nvPicPr>
          <p:cNvPr id="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241098"/>
            <a:ext cx="4541784" cy="4311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0665" y="5435738"/>
            <a:ext cx="2771775"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4211" y="1389531"/>
            <a:ext cx="2031545" cy="2007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86025" y="3635667"/>
            <a:ext cx="1939730" cy="2180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6204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8277" y="123086"/>
            <a:ext cx="6263187" cy="575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16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Oval 72"/>
          <p:cNvSpPr>
            <a:spLocks noChangeAspect="1"/>
          </p:cNvSpPr>
          <p:nvPr/>
        </p:nvSpPr>
        <p:spPr>
          <a:xfrm>
            <a:off x="2535401" y="1806460"/>
            <a:ext cx="441873" cy="557547"/>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36180"/>
            <a:endParaRPr lang="en-US" sz="1700" dirty="0">
              <a:solidFill>
                <a:prstClr val="white"/>
              </a:solidFill>
            </a:endParaRPr>
          </a:p>
        </p:txBody>
      </p:sp>
      <p:sp>
        <p:nvSpPr>
          <p:cNvPr id="119" name="TextBox 118"/>
          <p:cNvSpPr txBox="1"/>
          <p:nvPr/>
        </p:nvSpPr>
        <p:spPr>
          <a:xfrm>
            <a:off x="2168065" y="5540108"/>
            <a:ext cx="948568" cy="132887"/>
          </a:xfrm>
          <a:prstGeom prst="rect">
            <a:avLst/>
          </a:prstGeom>
          <a:noFill/>
          <a:ln>
            <a:noFill/>
          </a:ln>
        </p:spPr>
        <p:txBody>
          <a:bodyPr wrap="square" lIns="40162" tIns="20081" rIns="40162" bIns="20081" rtlCol="0">
            <a:spAutoFit/>
          </a:bodyPr>
          <a:lstStyle/>
          <a:p>
            <a:pPr defTabSz="436180"/>
            <a:r>
              <a:rPr lang="en-US" sz="600" dirty="0">
                <a:solidFill>
                  <a:prstClr val="white"/>
                </a:solidFill>
                <a:latin typeface="Helvetica"/>
                <a:ea typeface="ＭＳ Ｐゴシック" pitchFamily="34" charset="-128"/>
                <a:cs typeface="Helvetica"/>
              </a:rPr>
              <a:t>‘female’</a:t>
            </a:r>
          </a:p>
        </p:txBody>
      </p:sp>
      <p:sp>
        <p:nvSpPr>
          <p:cNvPr id="120" name="TextBox 119"/>
          <p:cNvSpPr txBox="1"/>
          <p:nvPr/>
        </p:nvSpPr>
        <p:spPr>
          <a:xfrm>
            <a:off x="3684459" y="4905188"/>
            <a:ext cx="802916" cy="132887"/>
          </a:xfrm>
          <a:prstGeom prst="rect">
            <a:avLst/>
          </a:prstGeom>
          <a:noFill/>
          <a:ln>
            <a:noFill/>
          </a:ln>
        </p:spPr>
        <p:txBody>
          <a:bodyPr wrap="square" lIns="40162" tIns="20081" rIns="40162" bIns="20081" rtlCol="0">
            <a:spAutoFit/>
          </a:bodyPr>
          <a:lstStyle/>
          <a:p>
            <a:pPr algn="r" defTabSz="436180"/>
            <a:r>
              <a:rPr lang="en-US" sz="600" dirty="0">
                <a:solidFill>
                  <a:prstClr val="white"/>
                </a:solidFill>
                <a:latin typeface="Helvetica"/>
                <a:ea typeface="ＭＳ Ｐゴシック" pitchFamily="34" charset="-128"/>
                <a:cs typeface="Helvetica"/>
              </a:rPr>
              <a:t>‘shared’</a:t>
            </a:r>
          </a:p>
        </p:txBody>
      </p:sp>
      <p:cxnSp>
        <p:nvCxnSpPr>
          <p:cNvPr id="121" name="Straight Connector 120"/>
          <p:cNvCxnSpPr/>
          <p:nvPr/>
        </p:nvCxnSpPr>
        <p:spPr>
          <a:xfrm>
            <a:off x="2246550" y="5749809"/>
            <a:ext cx="2199591" cy="0"/>
          </a:xfrm>
          <a:prstGeom prst="line">
            <a:avLst/>
          </a:prstGeom>
          <a:ln w="12700" cap="flat" cmpd="sng" algn="ctr">
            <a:solidFill>
              <a:schemeClr val="bg1"/>
            </a:solidFill>
            <a:prstDash val="solid"/>
            <a:round/>
            <a:headEnd type="triangle" w="med" len="lg"/>
            <a:tailEnd type="triangle" w="med" len="lg"/>
          </a:ln>
          <a:effectLst/>
        </p:spPr>
        <p:style>
          <a:lnRef idx="2">
            <a:schemeClr val="accent1"/>
          </a:lnRef>
          <a:fillRef idx="0">
            <a:schemeClr val="accent1"/>
          </a:fillRef>
          <a:effectRef idx="1">
            <a:schemeClr val="accent1"/>
          </a:effectRef>
          <a:fontRef idx="minor">
            <a:schemeClr val="tx1"/>
          </a:fontRef>
        </p:style>
      </p:cxnSp>
      <p:sp>
        <p:nvSpPr>
          <p:cNvPr id="61" name="Rectangle 60"/>
          <p:cNvSpPr/>
          <p:nvPr/>
        </p:nvSpPr>
        <p:spPr bwMode="auto">
          <a:xfrm>
            <a:off x="1524010" y="1"/>
            <a:ext cx="505085" cy="106837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71" name="Rectangle 70"/>
          <p:cNvSpPr/>
          <p:nvPr/>
        </p:nvSpPr>
        <p:spPr bwMode="auto">
          <a:xfrm>
            <a:off x="2029095" y="1804"/>
            <a:ext cx="506306" cy="1068378"/>
          </a:xfrm>
          <a:prstGeom prst="rect">
            <a:avLst/>
          </a:prstGeom>
          <a:solidFill>
            <a:srgbClr val="F9C31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72" name="Rectangle 71"/>
          <p:cNvSpPr/>
          <p:nvPr/>
        </p:nvSpPr>
        <p:spPr bwMode="auto">
          <a:xfrm>
            <a:off x="2535401" y="1804"/>
            <a:ext cx="7154510" cy="1068378"/>
          </a:xfrm>
          <a:prstGeom prst="rect">
            <a:avLst/>
          </a:prstGeom>
          <a:solidFill>
            <a:srgbClr val="0E136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Arial" pitchFamily="-112" charset="0"/>
              <a:ea typeface="ヒラギノ角ゴ Pro W3" pitchFamily="-112" charset="-128"/>
              <a:cs typeface="ヒラギノ角ゴ Pro W3" pitchFamily="-112" charset="-128"/>
            </a:endParaRPr>
          </a:p>
          <a:p>
            <a:pPr eaLnBrk="0" fontAlgn="base" hangingPunct="0">
              <a:spcBef>
                <a:spcPct val="0"/>
              </a:spcBef>
              <a:spcAft>
                <a:spcPct val="0"/>
              </a:spcAft>
            </a:pPr>
            <a:r>
              <a:rPr lang="en-US" sz="2400" dirty="0">
                <a:solidFill>
                  <a:srgbClr val="FFFFFF"/>
                </a:solidFill>
                <a:latin typeface="DIN Condensed Bold"/>
                <a:ea typeface="ヒラギノ角ゴ Pro W3" pitchFamily="-112" charset="-128"/>
                <a:cs typeface="DIN Condensed Bold"/>
              </a:rPr>
              <a:t>  DEALS DASHBOARD</a:t>
            </a:r>
          </a:p>
        </p:txBody>
      </p:sp>
      <p:sp>
        <p:nvSpPr>
          <p:cNvPr id="74" name="Rectangle 73"/>
          <p:cNvSpPr/>
          <p:nvPr/>
        </p:nvSpPr>
        <p:spPr bwMode="auto">
          <a:xfrm>
            <a:off x="9689910" y="1804"/>
            <a:ext cx="503706" cy="1068378"/>
          </a:xfrm>
          <a:prstGeom prst="rect">
            <a:avLst/>
          </a:prstGeom>
          <a:solidFill>
            <a:srgbClr val="0078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75" name="Rectangle 74"/>
          <p:cNvSpPr/>
          <p:nvPr/>
        </p:nvSpPr>
        <p:spPr bwMode="auto">
          <a:xfrm>
            <a:off x="10193617" y="1804"/>
            <a:ext cx="488815" cy="1068378"/>
          </a:xfrm>
          <a:prstGeom prst="rect">
            <a:avLst/>
          </a:prstGeom>
          <a:solidFill>
            <a:srgbClr val="CD092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76" name="Rectangle 75"/>
          <p:cNvSpPr/>
          <p:nvPr/>
        </p:nvSpPr>
        <p:spPr bwMode="auto">
          <a:xfrm rot="2700000">
            <a:off x="1941004" y="470718"/>
            <a:ext cx="173848" cy="1738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77" name="Rectangle 76"/>
          <p:cNvSpPr/>
          <p:nvPr/>
        </p:nvSpPr>
        <p:spPr bwMode="auto">
          <a:xfrm rot="2700000">
            <a:off x="2451234" y="470719"/>
            <a:ext cx="173848" cy="173848"/>
          </a:xfrm>
          <a:prstGeom prst="rect">
            <a:avLst/>
          </a:prstGeom>
          <a:solidFill>
            <a:srgbClr val="F9C31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78" name="Rectangle 77"/>
          <p:cNvSpPr/>
          <p:nvPr/>
        </p:nvSpPr>
        <p:spPr bwMode="auto">
          <a:xfrm rot="2700000">
            <a:off x="9602986" y="470718"/>
            <a:ext cx="173848" cy="173848"/>
          </a:xfrm>
          <a:prstGeom prst="rect">
            <a:avLst/>
          </a:prstGeom>
          <a:solidFill>
            <a:srgbClr val="0E136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79" name="Rectangle 78"/>
          <p:cNvSpPr/>
          <p:nvPr/>
        </p:nvSpPr>
        <p:spPr bwMode="auto">
          <a:xfrm rot="2700000">
            <a:off x="10106692" y="470718"/>
            <a:ext cx="173848" cy="173848"/>
          </a:xfrm>
          <a:prstGeom prst="rect">
            <a:avLst/>
          </a:prstGeom>
          <a:solidFill>
            <a:srgbClr val="0078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80" name="Title 2"/>
          <p:cNvSpPr txBox="1">
            <a:spLocks/>
          </p:cNvSpPr>
          <p:nvPr/>
        </p:nvSpPr>
        <p:spPr>
          <a:xfrm>
            <a:off x="2793951" y="187594"/>
            <a:ext cx="7521911" cy="691612"/>
          </a:xfrm>
          <a:prstGeom prst="rect">
            <a:avLst/>
          </a:prstGeom>
        </p:spPr>
        <p:txBody>
          <a:bodyPr anchor="ctr"/>
          <a:lstStyle>
            <a:lvl1pPr algn="l" rtl="0" eaLnBrk="0" fontAlgn="base" hangingPunct="0">
              <a:spcBef>
                <a:spcPct val="0"/>
              </a:spcBef>
              <a:spcAft>
                <a:spcPct val="0"/>
              </a:spcAft>
              <a:defRPr sz="2400">
                <a:solidFill>
                  <a:schemeClr val="tx1"/>
                </a:solidFill>
                <a:latin typeface="+mj-lt"/>
                <a:ea typeface="ＭＳ Ｐゴシック" pitchFamily="34" charset="-128"/>
                <a:cs typeface="ＭＳ Ｐゴシック" pitchFamily="-112" charset="-128"/>
              </a:defRPr>
            </a:lvl1pPr>
            <a:lvl2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2pPr>
            <a:lvl3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3pPr>
            <a:lvl4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4pPr>
            <a:lvl5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5pPr>
            <a:lvl6pPr marL="457200" algn="l" rtl="0" fontAlgn="base">
              <a:spcBef>
                <a:spcPct val="0"/>
              </a:spcBef>
              <a:spcAft>
                <a:spcPct val="0"/>
              </a:spcAft>
              <a:defRPr sz="2400">
                <a:solidFill>
                  <a:schemeClr val="tx1"/>
                </a:solidFill>
                <a:latin typeface="Trebuchet MS" pitchFamily="-112" charset="0"/>
              </a:defRPr>
            </a:lvl6pPr>
            <a:lvl7pPr marL="914400" algn="l" rtl="0" fontAlgn="base">
              <a:spcBef>
                <a:spcPct val="0"/>
              </a:spcBef>
              <a:spcAft>
                <a:spcPct val="0"/>
              </a:spcAft>
              <a:defRPr sz="2400">
                <a:solidFill>
                  <a:schemeClr val="tx1"/>
                </a:solidFill>
                <a:latin typeface="Trebuchet MS" pitchFamily="-112" charset="0"/>
              </a:defRPr>
            </a:lvl7pPr>
            <a:lvl8pPr marL="1371600" algn="l" rtl="0" fontAlgn="base">
              <a:spcBef>
                <a:spcPct val="0"/>
              </a:spcBef>
              <a:spcAft>
                <a:spcPct val="0"/>
              </a:spcAft>
              <a:defRPr sz="2400">
                <a:solidFill>
                  <a:schemeClr val="tx1"/>
                </a:solidFill>
                <a:latin typeface="Trebuchet MS" pitchFamily="-112" charset="0"/>
              </a:defRPr>
            </a:lvl8pPr>
            <a:lvl9pPr marL="1828800" algn="l" rtl="0" fontAlgn="base">
              <a:spcBef>
                <a:spcPct val="0"/>
              </a:spcBef>
              <a:spcAft>
                <a:spcPct val="0"/>
              </a:spcAft>
              <a:defRPr sz="2400">
                <a:solidFill>
                  <a:schemeClr val="tx1"/>
                </a:solidFill>
                <a:latin typeface="Trebuchet MS" pitchFamily="-112" charset="0"/>
              </a:defRPr>
            </a:lvl9pPr>
          </a:lstStyle>
          <a:p>
            <a:pPr defTabSz="457200"/>
            <a:endParaRPr lang="en-US" sz="2200" dirty="0">
              <a:solidFill>
                <a:srgbClr val="FFFFFF"/>
              </a:solidFill>
            </a:endParaRPr>
          </a:p>
        </p:txBody>
      </p:sp>
      <p:sp>
        <p:nvSpPr>
          <p:cNvPr id="17" name="Shape 590"/>
          <p:cNvSpPr/>
          <p:nvPr/>
        </p:nvSpPr>
        <p:spPr>
          <a:xfrm>
            <a:off x="2649251" y="2238233"/>
            <a:ext cx="2549372" cy="2101756"/>
          </a:xfrm>
          <a:prstGeom prst="rect">
            <a:avLst/>
          </a:prstGeom>
          <a:solidFill>
            <a:srgbClr val="0E136F">
              <a:alpha val="75000"/>
            </a:srgbClr>
          </a:solidFill>
          <a:ln w="12700">
            <a:miter lim="400000"/>
          </a:ln>
        </p:spPr>
        <p:txBody>
          <a:bodyPr lIns="88900" tIns="88900" rIns="88900" bIns="88900" anchor="ctr"/>
          <a:lstStyle/>
          <a:p>
            <a:pPr algn="ctr">
              <a:lnSpc>
                <a:spcPct val="80000"/>
              </a:lnSpc>
              <a:tabLst>
                <a:tab pos="914400" algn="l"/>
              </a:tabLst>
              <a:defRPr sz="4800">
                <a:solidFill>
                  <a:srgbClr val="FFFFFF"/>
                </a:solidFill>
                <a:latin typeface="+mn-lt"/>
                <a:ea typeface="+mn-ea"/>
                <a:cs typeface="+mn-cs"/>
                <a:sym typeface="Helvetica"/>
              </a:defRPr>
            </a:pPr>
            <a:r>
              <a:rPr lang="en-US" sz="2000" dirty="0">
                <a:solidFill>
                  <a:srgbClr val="FFFFFF"/>
                </a:solidFill>
                <a:sym typeface="Helvetica"/>
              </a:rPr>
              <a:t>Active Users </a:t>
            </a:r>
          </a:p>
          <a:p>
            <a:pPr algn="ctr">
              <a:lnSpc>
                <a:spcPct val="80000"/>
              </a:lnSpc>
              <a:tabLst>
                <a:tab pos="914400" algn="l"/>
              </a:tabLst>
              <a:defRPr sz="4800">
                <a:solidFill>
                  <a:srgbClr val="FFFFFF"/>
                </a:solidFill>
                <a:latin typeface="+mn-lt"/>
                <a:ea typeface="+mn-ea"/>
                <a:cs typeface="+mn-cs"/>
                <a:sym typeface="Helvetica"/>
              </a:defRPr>
            </a:pPr>
            <a:r>
              <a:rPr lang="en-US" sz="2000" b="1" dirty="0">
                <a:solidFill>
                  <a:srgbClr val="FFFFFF"/>
                </a:solidFill>
                <a:sym typeface="Helvetica"/>
              </a:rPr>
              <a:t>3650</a:t>
            </a:r>
            <a:endParaRPr sz="2000" b="1" dirty="0">
              <a:solidFill>
                <a:srgbClr val="FFFFFF"/>
              </a:solidFill>
              <a:sym typeface="Helvetica"/>
            </a:endParaRPr>
          </a:p>
        </p:txBody>
      </p:sp>
      <p:sp>
        <p:nvSpPr>
          <p:cNvPr id="18" name="Shape 590"/>
          <p:cNvSpPr/>
          <p:nvPr/>
        </p:nvSpPr>
        <p:spPr>
          <a:xfrm>
            <a:off x="6951157" y="2238234"/>
            <a:ext cx="2529386" cy="2101755"/>
          </a:xfrm>
          <a:prstGeom prst="rect">
            <a:avLst/>
          </a:prstGeom>
          <a:solidFill>
            <a:srgbClr val="0E136F">
              <a:alpha val="75000"/>
            </a:srgbClr>
          </a:solidFill>
          <a:ln w="12700">
            <a:miter lim="400000"/>
          </a:ln>
        </p:spPr>
        <p:txBody>
          <a:bodyPr lIns="88900" tIns="88900" rIns="88900" bIns="88900" anchor="ctr"/>
          <a:lstStyle/>
          <a:p>
            <a:pPr algn="ctr">
              <a:lnSpc>
                <a:spcPct val="80000"/>
              </a:lnSpc>
              <a:tabLst>
                <a:tab pos="914400" algn="l"/>
              </a:tabLst>
              <a:defRPr sz="4800">
                <a:solidFill>
                  <a:srgbClr val="FFFFFF"/>
                </a:solidFill>
                <a:latin typeface="+mn-lt"/>
                <a:ea typeface="+mn-ea"/>
                <a:cs typeface="+mn-cs"/>
                <a:sym typeface="Helvetica"/>
              </a:defRPr>
            </a:pPr>
            <a:r>
              <a:rPr lang="en-US" sz="2000" dirty="0">
                <a:solidFill>
                  <a:srgbClr val="FFFFFF"/>
                </a:solidFill>
                <a:sym typeface="Helvetica"/>
              </a:rPr>
              <a:t>Active Deals </a:t>
            </a:r>
          </a:p>
          <a:p>
            <a:pPr algn="ctr">
              <a:lnSpc>
                <a:spcPct val="80000"/>
              </a:lnSpc>
              <a:tabLst>
                <a:tab pos="914400" algn="l"/>
              </a:tabLst>
              <a:defRPr sz="4800">
                <a:solidFill>
                  <a:srgbClr val="FFFFFF"/>
                </a:solidFill>
                <a:latin typeface="+mn-lt"/>
                <a:ea typeface="+mn-ea"/>
                <a:cs typeface="+mn-cs"/>
                <a:sym typeface="Helvetica"/>
              </a:defRPr>
            </a:pPr>
            <a:r>
              <a:rPr lang="en-US" sz="2000" b="1" dirty="0">
                <a:solidFill>
                  <a:srgbClr val="FFFFFF"/>
                </a:solidFill>
                <a:sym typeface="Helvetica"/>
              </a:rPr>
              <a:t>476</a:t>
            </a:r>
            <a:endParaRPr sz="2000" b="1" dirty="0">
              <a:solidFill>
                <a:srgbClr val="FFFFFF"/>
              </a:solidFill>
              <a:sym typeface="Helvetica"/>
            </a:endParaRPr>
          </a:p>
        </p:txBody>
      </p:sp>
    </p:spTree>
    <p:extLst>
      <p:ext uri="{BB962C8B-B14F-4D97-AF65-F5344CB8AC3E}">
        <p14:creationId xmlns:p14="http://schemas.microsoft.com/office/powerpoint/2010/main" val="1201561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4443" y="2276821"/>
            <a:ext cx="4873557" cy="3053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19"/>
          <p:cNvSpPr/>
          <p:nvPr/>
        </p:nvSpPr>
        <p:spPr bwMode="auto">
          <a:xfrm>
            <a:off x="1524010" y="1"/>
            <a:ext cx="7185973" cy="106837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1" name="Rectangle 20"/>
          <p:cNvSpPr/>
          <p:nvPr/>
        </p:nvSpPr>
        <p:spPr bwMode="auto">
          <a:xfrm>
            <a:off x="8709983" y="1804"/>
            <a:ext cx="475762" cy="1068378"/>
          </a:xfrm>
          <a:prstGeom prst="rect">
            <a:avLst/>
          </a:prstGeom>
          <a:solidFill>
            <a:srgbClr val="F9C31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2" name="Rectangle 21"/>
          <p:cNvSpPr/>
          <p:nvPr/>
        </p:nvSpPr>
        <p:spPr bwMode="auto">
          <a:xfrm>
            <a:off x="9185746" y="1804"/>
            <a:ext cx="504165" cy="1068378"/>
          </a:xfrm>
          <a:prstGeom prst="rect">
            <a:avLst/>
          </a:prstGeom>
          <a:solidFill>
            <a:srgbClr val="0E136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3" name="Rectangle 22"/>
          <p:cNvSpPr/>
          <p:nvPr/>
        </p:nvSpPr>
        <p:spPr bwMode="auto">
          <a:xfrm>
            <a:off x="9689910" y="1804"/>
            <a:ext cx="503706" cy="1068378"/>
          </a:xfrm>
          <a:prstGeom prst="rect">
            <a:avLst/>
          </a:prstGeom>
          <a:solidFill>
            <a:srgbClr val="0078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4" name="Rectangle 23"/>
          <p:cNvSpPr/>
          <p:nvPr/>
        </p:nvSpPr>
        <p:spPr bwMode="auto">
          <a:xfrm>
            <a:off x="10193617" y="1804"/>
            <a:ext cx="488815" cy="1068378"/>
          </a:xfrm>
          <a:prstGeom prst="rect">
            <a:avLst/>
          </a:prstGeom>
          <a:solidFill>
            <a:srgbClr val="CD092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5" name="Rectangle 24"/>
          <p:cNvSpPr/>
          <p:nvPr/>
        </p:nvSpPr>
        <p:spPr bwMode="auto">
          <a:xfrm rot="2700000">
            <a:off x="8623058" y="470718"/>
            <a:ext cx="173848" cy="1738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6" name="Rectangle 25"/>
          <p:cNvSpPr/>
          <p:nvPr/>
        </p:nvSpPr>
        <p:spPr bwMode="auto">
          <a:xfrm rot="2700000">
            <a:off x="9099423" y="470718"/>
            <a:ext cx="173848" cy="173848"/>
          </a:xfrm>
          <a:prstGeom prst="rect">
            <a:avLst/>
          </a:prstGeom>
          <a:solidFill>
            <a:srgbClr val="F9C31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7" name="Rectangle 26"/>
          <p:cNvSpPr/>
          <p:nvPr/>
        </p:nvSpPr>
        <p:spPr bwMode="auto">
          <a:xfrm rot="2700000">
            <a:off x="9602986" y="470718"/>
            <a:ext cx="173848" cy="173848"/>
          </a:xfrm>
          <a:prstGeom prst="rect">
            <a:avLst/>
          </a:prstGeom>
          <a:solidFill>
            <a:srgbClr val="0E136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8" name="Rectangle 27"/>
          <p:cNvSpPr/>
          <p:nvPr/>
        </p:nvSpPr>
        <p:spPr bwMode="auto">
          <a:xfrm rot="2700000">
            <a:off x="10106692" y="470718"/>
            <a:ext cx="173848" cy="173848"/>
          </a:xfrm>
          <a:prstGeom prst="rect">
            <a:avLst/>
          </a:prstGeom>
          <a:solidFill>
            <a:srgbClr val="0078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9" name="Title 2"/>
          <p:cNvSpPr>
            <a:spLocks noGrp="1"/>
          </p:cNvSpPr>
          <p:nvPr>
            <p:ph type="title"/>
          </p:nvPr>
        </p:nvSpPr>
        <p:spPr/>
        <p:txBody>
          <a:bodyPr anchor="ctr"/>
          <a:lstStyle/>
          <a:p>
            <a:r>
              <a:rPr lang="en-US" sz="2200" b="1" dirty="0">
                <a:solidFill>
                  <a:srgbClr val="FFFFFF"/>
                </a:solidFill>
                <a:latin typeface="DIN Condensed Bold"/>
                <a:cs typeface="DIN Condensed Bold"/>
              </a:rPr>
              <a:t>SHOTLEFT.CO.ZA</a:t>
            </a:r>
          </a:p>
        </p:txBody>
      </p:sp>
      <p:pic>
        <p:nvPicPr>
          <p:cNvPr id="16"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2089" y="2276821"/>
            <a:ext cx="4908112" cy="3053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2325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1524010" y="1"/>
            <a:ext cx="505085" cy="106837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17" name="Rectangle 16"/>
          <p:cNvSpPr/>
          <p:nvPr/>
        </p:nvSpPr>
        <p:spPr bwMode="auto">
          <a:xfrm>
            <a:off x="2029095" y="1804"/>
            <a:ext cx="7156651" cy="1068378"/>
          </a:xfrm>
          <a:prstGeom prst="rect">
            <a:avLst/>
          </a:prstGeom>
          <a:solidFill>
            <a:srgbClr val="F9C31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18" name="Rectangle 17"/>
          <p:cNvSpPr/>
          <p:nvPr/>
        </p:nvSpPr>
        <p:spPr bwMode="auto">
          <a:xfrm>
            <a:off x="9185746" y="1804"/>
            <a:ext cx="504165" cy="1068378"/>
          </a:xfrm>
          <a:prstGeom prst="rect">
            <a:avLst/>
          </a:prstGeom>
          <a:solidFill>
            <a:srgbClr val="0E136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19" name="Rectangle 18"/>
          <p:cNvSpPr/>
          <p:nvPr/>
        </p:nvSpPr>
        <p:spPr bwMode="auto">
          <a:xfrm>
            <a:off x="9689910" y="1804"/>
            <a:ext cx="503706" cy="1068378"/>
          </a:xfrm>
          <a:prstGeom prst="rect">
            <a:avLst/>
          </a:prstGeom>
          <a:solidFill>
            <a:srgbClr val="0078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0" name="Rectangle 19"/>
          <p:cNvSpPr/>
          <p:nvPr/>
        </p:nvSpPr>
        <p:spPr bwMode="auto">
          <a:xfrm>
            <a:off x="10193617" y="1804"/>
            <a:ext cx="488815" cy="1068378"/>
          </a:xfrm>
          <a:prstGeom prst="rect">
            <a:avLst/>
          </a:prstGeom>
          <a:solidFill>
            <a:srgbClr val="CD092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1" name="Rectangle 20"/>
          <p:cNvSpPr/>
          <p:nvPr/>
        </p:nvSpPr>
        <p:spPr bwMode="auto">
          <a:xfrm rot="2700000">
            <a:off x="1941004" y="470718"/>
            <a:ext cx="173848" cy="1738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2" name="Rectangle 21"/>
          <p:cNvSpPr/>
          <p:nvPr/>
        </p:nvSpPr>
        <p:spPr bwMode="auto">
          <a:xfrm rot="2700000">
            <a:off x="9099423" y="470718"/>
            <a:ext cx="173848" cy="173848"/>
          </a:xfrm>
          <a:prstGeom prst="rect">
            <a:avLst/>
          </a:prstGeom>
          <a:solidFill>
            <a:srgbClr val="F9C31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3" name="Rectangle 22"/>
          <p:cNvSpPr/>
          <p:nvPr/>
        </p:nvSpPr>
        <p:spPr bwMode="auto">
          <a:xfrm rot="2700000">
            <a:off x="9602986" y="470718"/>
            <a:ext cx="173848" cy="173848"/>
          </a:xfrm>
          <a:prstGeom prst="rect">
            <a:avLst/>
          </a:prstGeom>
          <a:solidFill>
            <a:srgbClr val="0E136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4" name="Rectangle 23"/>
          <p:cNvSpPr/>
          <p:nvPr/>
        </p:nvSpPr>
        <p:spPr bwMode="auto">
          <a:xfrm rot="2700000">
            <a:off x="10106692" y="470718"/>
            <a:ext cx="173848" cy="173848"/>
          </a:xfrm>
          <a:prstGeom prst="rect">
            <a:avLst/>
          </a:prstGeom>
          <a:solidFill>
            <a:srgbClr val="0078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5" name="Title 2"/>
          <p:cNvSpPr>
            <a:spLocks noGrp="1"/>
          </p:cNvSpPr>
          <p:nvPr>
            <p:ph type="title"/>
          </p:nvPr>
        </p:nvSpPr>
        <p:spPr>
          <a:xfrm>
            <a:off x="2274425" y="304800"/>
            <a:ext cx="8012575" cy="457200"/>
          </a:xfrm>
        </p:spPr>
        <p:txBody>
          <a:bodyPr anchor="ctr"/>
          <a:lstStyle/>
          <a:p>
            <a:r>
              <a:rPr lang="en-US" sz="2200" dirty="0">
                <a:solidFill>
                  <a:srgbClr val="FFFFFF"/>
                </a:solidFill>
                <a:latin typeface="DIN Condensed Bold"/>
                <a:cs typeface="DIN Condensed Bold"/>
              </a:rPr>
              <a:t>SHO’T LEFT WEBSITE</a:t>
            </a:r>
            <a:endParaRPr lang="en-US" sz="2200" dirty="0">
              <a:solidFill>
                <a:srgbClr val="000000"/>
              </a:solidFill>
            </a:endParaRPr>
          </a:p>
        </p:txBody>
      </p:sp>
      <p:sp>
        <p:nvSpPr>
          <p:cNvPr id="2" name="TextBox 1"/>
          <p:cNvSpPr txBox="1"/>
          <p:nvPr/>
        </p:nvSpPr>
        <p:spPr>
          <a:xfrm>
            <a:off x="1776551" y="1337482"/>
            <a:ext cx="3276402" cy="646331"/>
          </a:xfrm>
          <a:prstGeom prst="rect">
            <a:avLst/>
          </a:prstGeom>
          <a:noFill/>
        </p:spPr>
        <p:txBody>
          <a:bodyPr wrap="square" rtlCol="0">
            <a:spAutoFit/>
          </a:bodyPr>
          <a:lstStyle/>
          <a:p>
            <a:pPr algn="ctr" defTabSz="457200"/>
            <a:r>
              <a:rPr lang="en-ZA" b="1" dirty="0">
                <a:solidFill>
                  <a:srgbClr val="000000"/>
                </a:solidFill>
              </a:rPr>
              <a:t>Top 10 Experiences Searched</a:t>
            </a:r>
          </a:p>
        </p:txBody>
      </p:sp>
      <p:sp>
        <p:nvSpPr>
          <p:cNvPr id="3" name="TextBox 2"/>
          <p:cNvSpPr txBox="1"/>
          <p:nvPr/>
        </p:nvSpPr>
        <p:spPr>
          <a:xfrm>
            <a:off x="6799491" y="1522147"/>
            <a:ext cx="3142273" cy="369332"/>
          </a:xfrm>
          <a:prstGeom prst="rect">
            <a:avLst/>
          </a:prstGeom>
          <a:noFill/>
        </p:spPr>
        <p:txBody>
          <a:bodyPr wrap="square" rtlCol="0">
            <a:spAutoFit/>
          </a:bodyPr>
          <a:lstStyle/>
          <a:p>
            <a:pPr algn="ctr" defTabSz="457200"/>
            <a:r>
              <a:rPr lang="en-ZA" b="1" dirty="0">
                <a:solidFill>
                  <a:srgbClr val="000000"/>
                </a:solidFill>
              </a:rPr>
              <a:t>Top 10 Package Searches</a:t>
            </a:r>
          </a:p>
        </p:txBody>
      </p:sp>
      <p:sp>
        <p:nvSpPr>
          <p:cNvPr id="4" name="TextBox 3"/>
          <p:cNvSpPr txBox="1"/>
          <p:nvPr/>
        </p:nvSpPr>
        <p:spPr>
          <a:xfrm>
            <a:off x="1904999" y="2040761"/>
            <a:ext cx="3808865" cy="2862322"/>
          </a:xfrm>
          <a:prstGeom prst="rect">
            <a:avLst/>
          </a:prstGeom>
          <a:noFill/>
        </p:spPr>
        <p:txBody>
          <a:bodyPr wrap="square" rtlCol="0">
            <a:spAutoFit/>
          </a:bodyPr>
          <a:lstStyle/>
          <a:p>
            <a:pPr marL="342900" indent="-342900" defTabSz="457200">
              <a:buFont typeface="+mj-lt"/>
              <a:buAutoNum type="arabicPeriod"/>
            </a:pPr>
            <a:r>
              <a:rPr lang="en-ZA" dirty="0">
                <a:solidFill>
                  <a:srgbClr val="000000"/>
                </a:solidFill>
              </a:rPr>
              <a:t>Spa</a:t>
            </a:r>
          </a:p>
          <a:p>
            <a:pPr marL="342900" indent="-342900" defTabSz="457200">
              <a:buFont typeface="+mj-lt"/>
              <a:buAutoNum type="arabicPeriod"/>
            </a:pPr>
            <a:r>
              <a:rPr lang="en-ZA" dirty="0">
                <a:solidFill>
                  <a:srgbClr val="000000"/>
                </a:solidFill>
              </a:rPr>
              <a:t>Adventure</a:t>
            </a:r>
          </a:p>
          <a:p>
            <a:pPr marL="342900" indent="-342900" defTabSz="457200">
              <a:buFont typeface="+mj-lt"/>
              <a:buAutoNum type="arabicPeriod"/>
            </a:pPr>
            <a:r>
              <a:rPr lang="en-ZA" dirty="0">
                <a:solidFill>
                  <a:srgbClr val="000000"/>
                </a:solidFill>
              </a:rPr>
              <a:t>Mountain</a:t>
            </a:r>
          </a:p>
          <a:p>
            <a:pPr marL="342900" indent="-342900" defTabSz="457200">
              <a:buFont typeface="+mj-lt"/>
              <a:buAutoNum type="arabicPeriod"/>
            </a:pPr>
            <a:r>
              <a:rPr lang="en-ZA" dirty="0">
                <a:solidFill>
                  <a:srgbClr val="000000"/>
                </a:solidFill>
              </a:rPr>
              <a:t>Bush </a:t>
            </a:r>
          </a:p>
          <a:p>
            <a:pPr marL="342900" indent="-342900" defTabSz="457200">
              <a:buFont typeface="+mj-lt"/>
              <a:buAutoNum type="arabicPeriod"/>
            </a:pPr>
            <a:r>
              <a:rPr lang="en-ZA" dirty="0">
                <a:solidFill>
                  <a:srgbClr val="000000"/>
                </a:solidFill>
              </a:rPr>
              <a:t>Other</a:t>
            </a:r>
          </a:p>
          <a:p>
            <a:pPr marL="342900" indent="-342900" defTabSz="457200">
              <a:buFont typeface="+mj-lt"/>
              <a:buAutoNum type="arabicPeriod"/>
            </a:pPr>
            <a:r>
              <a:rPr lang="en-ZA" dirty="0">
                <a:solidFill>
                  <a:srgbClr val="000000"/>
                </a:solidFill>
              </a:rPr>
              <a:t>City</a:t>
            </a:r>
          </a:p>
          <a:p>
            <a:pPr marL="342900" indent="-342900" defTabSz="457200">
              <a:buFont typeface="+mj-lt"/>
              <a:buAutoNum type="arabicPeriod"/>
            </a:pPr>
            <a:r>
              <a:rPr lang="en-ZA" dirty="0">
                <a:solidFill>
                  <a:srgbClr val="000000"/>
                </a:solidFill>
              </a:rPr>
              <a:t>Coastal</a:t>
            </a:r>
          </a:p>
          <a:p>
            <a:pPr marL="342900" indent="-342900" defTabSz="457200">
              <a:buFont typeface="+mj-lt"/>
              <a:buAutoNum type="arabicPeriod"/>
            </a:pPr>
            <a:r>
              <a:rPr lang="en-ZA" dirty="0">
                <a:solidFill>
                  <a:srgbClr val="000000"/>
                </a:solidFill>
              </a:rPr>
              <a:t>Weekend</a:t>
            </a:r>
          </a:p>
          <a:p>
            <a:pPr marL="342900" indent="-342900" defTabSz="457200">
              <a:buFont typeface="+mj-lt"/>
              <a:buAutoNum type="arabicPeriod"/>
            </a:pPr>
            <a:r>
              <a:rPr lang="en-ZA" dirty="0">
                <a:solidFill>
                  <a:srgbClr val="000000"/>
                </a:solidFill>
              </a:rPr>
              <a:t>Cultural </a:t>
            </a:r>
          </a:p>
          <a:p>
            <a:pPr marL="342900" indent="-342900" defTabSz="457200">
              <a:buFont typeface="+mj-lt"/>
              <a:buAutoNum type="arabicPeriod"/>
            </a:pPr>
            <a:r>
              <a:rPr lang="en-ZA" dirty="0">
                <a:solidFill>
                  <a:srgbClr val="000000"/>
                </a:solidFill>
              </a:rPr>
              <a:t> Day Trips </a:t>
            </a:r>
          </a:p>
        </p:txBody>
      </p:sp>
      <p:sp>
        <p:nvSpPr>
          <p:cNvPr id="5" name="TextBox 4"/>
          <p:cNvSpPr txBox="1"/>
          <p:nvPr/>
        </p:nvSpPr>
        <p:spPr>
          <a:xfrm>
            <a:off x="6424708" y="2040761"/>
            <a:ext cx="4192135" cy="2862322"/>
          </a:xfrm>
          <a:prstGeom prst="rect">
            <a:avLst/>
          </a:prstGeom>
          <a:noFill/>
        </p:spPr>
        <p:txBody>
          <a:bodyPr wrap="square" rtlCol="0">
            <a:spAutoFit/>
          </a:bodyPr>
          <a:lstStyle/>
          <a:p>
            <a:pPr marL="342900" indent="-342900" defTabSz="457200">
              <a:buFont typeface="+mj-lt"/>
              <a:buAutoNum type="arabicPeriod"/>
            </a:pPr>
            <a:r>
              <a:rPr lang="en-ZA" dirty="0">
                <a:solidFill>
                  <a:srgbClr val="000000"/>
                </a:solidFill>
              </a:rPr>
              <a:t>Package deals in Kwazulu-Natal</a:t>
            </a:r>
          </a:p>
          <a:p>
            <a:pPr marL="342900" indent="-342900" defTabSz="457200">
              <a:buFont typeface="+mj-lt"/>
              <a:buAutoNum type="arabicPeriod"/>
            </a:pPr>
            <a:r>
              <a:rPr lang="en-ZA" dirty="0">
                <a:solidFill>
                  <a:srgbClr val="000000"/>
                </a:solidFill>
              </a:rPr>
              <a:t>Family Package</a:t>
            </a:r>
          </a:p>
          <a:p>
            <a:pPr marL="342900" indent="-342900" defTabSz="457200">
              <a:buFont typeface="+mj-lt"/>
              <a:buAutoNum type="arabicPeriod"/>
            </a:pPr>
            <a:r>
              <a:rPr lang="en-ZA" dirty="0">
                <a:solidFill>
                  <a:srgbClr val="000000"/>
                </a:solidFill>
              </a:rPr>
              <a:t>Package deals in Gauteng  </a:t>
            </a:r>
          </a:p>
          <a:p>
            <a:pPr marL="342900" indent="-342900" defTabSz="457200">
              <a:buFont typeface="+mj-lt"/>
              <a:buAutoNum type="arabicPeriod"/>
            </a:pPr>
            <a:r>
              <a:rPr lang="en-ZA" dirty="0">
                <a:solidFill>
                  <a:srgbClr val="000000"/>
                </a:solidFill>
              </a:rPr>
              <a:t>Package deals in Mpumalanga</a:t>
            </a:r>
          </a:p>
          <a:p>
            <a:pPr marL="342900" indent="-342900" defTabSz="457200">
              <a:buFont typeface="+mj-lt"/>
              <a:buAutoNum type="arabicPeriod"/>
            </a:pPr>
            <a:r>
              <a:rPr lang="en-ZA" dirty="0">
                <a:solidFill>
                  <a:srgbClr val="000000"/>
                </a:solidFill>
              </a:rPr>
              <a:t>Package deals in all provinces</a:t>
            </a:r>
          </a:p>
          <a:p>
            <a:pPr marL="342900" indent="-342900" defTabSz="457200">
              <a:buFont typeface="+mj-lt"/>
              <a:buAutoNum type="arabicPeriod"/>
            </a:pPr>
            <a:r>
              <a:rPr lang="en-ZA" dirty="0">
                <a:solidFill>
                  <a:srgbClr val="000000"/>
                </a:solidFill>
              </a:rPr>
              <a:t>Package deals in North West</a:t>
            </a:r>
          </a:p>
          <a:p>
            <a:pPr marL="342900" indent="-342900" defTabSz="457200">
              <a:buFont typeface="+mj-lt"/>
              <a:buAutoNum type="arabicPeriod"/>
            </a:pPr>
            <a:r>
              <a:rPr lang="en-ZA" dirty="0">
                <a:solidFill>
                  <a:srgbClr val="000000"/>
                </a:solidFill>
              </a:rPr>
              <a:t>Package deals in Western Cape</a:t>
            </a:r>
          </a:p>
          <a:p>
            <a:pPr marL="342900" indent="-342900" defTabSz="457200">
              <a:buFont typeface="+mj-lt"/>
              <a:buAutoNum type="arabicPeriod"/>
            </a:pPr>
            <a:r>
              <a:rPr lang="en-ZA" dirty="0">
                <a:solidFill>
                  <a:srgbClr val="000000"/>
                </a:solidFill>
              </a:rPr>
              <a:t>Affordable Packages</a:t>
            </a:r>
          </a:p>
          <a:p>
            <a:pPr marL="342900" indent="-342900" defTabSz="457200">
              <a:buFont typeface="+mj-lt"/>
              <a:buAutoNum type="arabicPeriod"/>
            </a:pPr>
            <a:r>
              <a:rPr lang="en-ZA" dirty="0">
                <a:solidFill>
                  <a:srgbClr val="000000"/>
                </a:solidFill>
              </a:rPr>
              <a:t>Package deals under R500</a:t>
            </a:r>
          </a:p>
          <a:p>
            <a:pPr marL="342900" indent="-342900" defTabSz="457200">
              <a:buFont typeface="+mj-lt"/>
              <a:buAutoNum type="arabicPeriod"/>
            </a:pPr>
            <a:r>
              <a:rPr lang="en-ZA" dirty="0">
                <a:solidFill>
                  <a:srgbClr val="000000"/>
                </a:solidFill>
              </a:rPr>
              <a:t> Self-catering Packages</a:t>
            </a:r>
          </a:p>
        </p:txBody>
      </p:sp>
    </p:spTree>
    <p:extLst>
      <p:ext uri="{BB962C8B-B14F-4D97-AF65-F5344CB8AC3E}">
        <p14:creationId xmlns:p14="http://schemas.microsoft.com/office/powerpoint/2010/main" val="2264213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dirty="0" smtClean="0">
                <a:solidFill>
                  <a:srgbClr val="0077B7"/>
                </a:solidFill>
                <a:latin typeface="+mn-lt"/>
              </a:rPr>
              <a:t>Agenda</a:t>
            </a:r>
            <a:endParaRPr lang="en-ZA" b="1" dirty="0">
              <a:solidFill>
                <a:srgbClr val="0077B7"/>
              </a:solidFill>
              <a:latin typeface="+mn-lt"/>
            </a:endParaRPr>
          </a:p>
        </p:txBody>
      </p:sp>
      <p:sp>
        <p:nvSpPr>
          <p:cNvPr id="3" name="Content Placeholder 2"/>
          <p:cNvSpPr>
            <a:spLocks noGrp="1"/>
          </p:cNvSpPr>
          <p:nvPr>
            <p:ph idx="1"/>
          </p:nvPr>
        </p:nvSpPr>
        <p:spPr>
          <a:xfrm>
            <a:off x="838200" y="1499016"/>
            <a:ext cx="10515600" cy="4677947"/>
          </a:xfrm>
        </p:spPr>
        <p:txBody>
          <a:bodyPr>
            <a:normAutofit/>
          </a:bodyPr>
          <a:lstStyle/>
          <a:p>
            <a:pPr marL="0" indent="0">
              <a:buNone/>
            </a:pPr>
            <a:r>
              <a:rPr lang="en-ZA" b="1" dirty="0" smtClean="0">
                <a:solidFill>
                  <a:srgbClr val="0077B7"/>
                </a:solidFill>
                <a:latin typeface="+mj-lt"/>
              </a:rPr>
              <a:t>1. </a:t>
            </a:r>
            <a:r>
              <a:rPr lang="en-ZA" b="1" dirty="0" smtClean="0">
                <a:solidFill>
                  <a:srgbClr val="3F3F3F"/>
                </a:solidFill>
                <a:latin typeface="+mj-lt"/>
              </a:rPr>
              <a:t>Welcome by Rian Bornman</a:t>
            </a:r>
          </a:p>
          <a:p>
            <a:pPr marL="514350" indent="-514350">
              <a:buAutoNum type="arabicPeriod"/>
            </a:pPr>
            <a:endParaRPr lang="en-ZA" b="1" dirty="0">
              <a:solidFill>
                <a:srgbClr val="3F3F3F"/>
              </a:solidFill>
              <a:latin typeface="+mj-lt"/>
            </a:endParaRPr>
          </a:p>
          <a:p>
            <a:pPr marL="0" indent="0">
              <a:buNone/>
            </a:pPr>
            <a:r>
              <a:rPr lang="en-ZA" b="1" dirty="0" smtClean="0">
                <a:solidFill>
                  <a:srgbClr val="0077B7"/>
                </a:solidFill>
                <a:latin typeface="+mj-lt"/>
              </a:rPr>
              <a:t>2. </a:t>
            </a:r>
            <a:r>
              <a:rPr lang="en-ZA" b="1" dirty="0" smtClean="0">
                <a:solidFill>
                  <a:srgbClr val="3F3F3F"/>
                </a:solidFill>
                <a:latin typeface="+mj-lt"/>
              </a:rPr>
              <a:t>SA </a:t>
            </a:r>
            <a:r>
              <a:rPr lang="en-ZA" b="1" dirty="0">
                <a:solidFill>
                  <a:srgbClr val="3F3F3F"/>
                </a:solidFill>
                <a:latin typeface="+mj-lt"/>
              </a:rPr>
              <a:t>Tourism Update by </a:t>
            </a:r>
            <a:r>
              <a:rPr lang="en-ZA" b="1" dirty="0" smtClean="0">
                <a:solidFill>
                  <a:srgbClr val="3F3F3F"/>
                </a:solidFill>
                <a:latin typeface="+mj-lt"/>
              </a:rPr>
              <a:t>Melanie Leloup</a:t>
            </a:r>
          </a:p>
          <a:p>
            <a:pPr marL="0" indent="0">
              <a:buNone/>
            </a:pPr>
            <a:endParaRPr lang="en-ZA" dirty="0" smtClean="0">
              <a:solidFill>
                <a:srgbClr val="3F3F3F"/>
              </a:solidFill>
              <a:latin typeface="+mj-lt"/>
            </a:endParaRPr>
          </a:p>
          <a:p>
            <a:pPr marL="0" indent="0">
              <a:buNone/>
            </a:pPr>
            <a:r>
              <a:rPr lang="en-ZA" b="1" dirty="0" smtClean="0">
                <a:solidFill>
                  <a:srgbClr val="0077B7"/>
                </a:solidFill>
                <a:latin typeface="+mj-lt"/>
              </a:rPr>
              <a:t>3. </a:t>
            </a:r>
            <a:r>
              <a:rPr lang="en-ZA" b="1" dirty="0">
                <a:solidFill>
                  <a:srgbClr val="3F3F3F"/>
                </a:solidFill>
                <a:latin typeface="+mj-lt"/>
              </a:rPr>
              <a:t>T</a:t>
            </a:r>
            <a:r>
              <a:rPr lang="en-ZA" b="1" dirty="0" smtClean="0">
                <a:solidFill>
                  <a:srgbClr val="3F3F3F"/>
                </a:solidFill>
                <a:latin typeface="+mj-lt"/>
              </a:rPr>
              <a:t>he Welcome Campaign by Aneshree Rambally</a:t>
            </a:r>
            <a:endParaRPr lang="en-ZA" b="1" dirty="0" smtClean="0">
              <a:solidFill>
                <a:srgbClr val="3F3F3F"/>
              </a:solidFill>
              <a:latin typeface="+mj-lt"/>
            </a:endParaRPr>
          </a:p>
          <a:p>
            <a:pPr marL="0" indent="0">
              <a:buNone/>
            </a:pPr>
            <a:endParaRPr lang="en-ZA" dirty="0" smtClean="0">
              <a:solidFill>
                <a:srgbClr val="3F3F3F"/>
              </a:solidFill>
              <a:latin typeface="+mj-lt"/>
            </a:endParaRPr>
          </a:p>
          <a:p>
            <a:pPr marL="0" indent="0">
              <a:buNone/>
            </a:pPr>
            <a:r>
              <a:rPr lang="en-ZA" b="1" dirty="0" smtClean="0">
                <a:solidFill>
                  <a:srgbClr val="0077B7"/>
                </a:solidFill>
                <a:latin typeface="+mj-lt"/>
              </a:rPr>
              <a:t>5. </a:t>
            </a:r>
            <a:r>
              <a:rPr lang="en-ZA" b="1" dirty="0" smtClean="0">
                <a:solidFill>
                  <a:srgbClr val="3F3F3F"/>
                </a:solidFill>
                <a:latin typeface="+mj-lt"/>
              </a:rPr>
              <a:t>Facebook Ads by Astrid </a:t>
            </a:r>
            <a:r>
              <a:rPr lang="en-ZA" b="1" dirty="0" smtClean="0">
                <a:solidFill>
                  <a:srgbClr val="3F3F3F"/>
                </a:solidFill>
                <a:latin typeface="+mj-lt"/>
              </a:rPr>
              <a:t>Beyers</a:t>
            </a:r>
          </a:p>
          <a:p>
            <a:pPr marL="0" indent="0">
              <a:buNone/>
            </a:pPr>
            <a:endParaRPr lang="en-ZA" b="1" dirty="0">
              <a:solidFill>
                <a:srgbClr val="3F3F3F"/>
              </a:solidFill>
              <a:latin typeface="+mj-lt"/>
            </a:endParaRPr>
          </a:p>
          <a:p>
            <a:pPr marL="0" indent="0">
              <a:buNone/>
            </a:pPr>
            <a:r>
              <a:rPr lang="en-ZA" b="1" dirty="0" smtClean="0">
                <a:solidFill>
                  <a:srgbClr val="3F3F3F"/>
                </a:solidFill>
                <a:latin typeface="+mj-lt"/>
              </a:rPr>
              <a:t>6. Matooka &amp; Kaashiefa also presented content not on slides</a:t>
            </a:r>
            <a:endParaRPr lang="en-ZA" b="1" dirty="0" smtClean="0">
              <a:solidFill>
                <a:srgbClr val="3F3F3F"/>
              </a:solidFill>
              <a:latin typeface="+mj-lt"/>
            </a:endParaRPr>
          </a:p>
          <a:p>
            <a:pPr marL="0" indent="0">
              <a:buNone/>
            </a:pPr>
            <a:endParaRPr lang="en-ZA" b="1" dirty="0">
              <a:solidFill>
                <a:srgbClr val="3F3F3F"/>
              </a:solidFill>
              <a:latin typeface="+mj-lt"/>
            </a:endParaRPr>
          </a:p>
        </p:txBody>
      </p:sp>
      <p:sp>
        <p:nvSpPr>
          <p:cNvPr id="4" name="Rectangle 3"/>
          <p:cNvSpPr/>
          <p:nvPr/>
        </p:nvSpPr>
        <p:spPr>
          <a:xfrm>
            <a:off x="0" y="0"/>
            <a:ext cx="12192000" cy="6858000"/>
          </a:xfrm>
          <a:prstGeom prst="rect">
            <a:avLst/>
          </a:prstGeom>
          <a:noFill/>
          <a:ln w="76200">
            <a:solidFill>
              <a:srgbClr val="0077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29207065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Oval 72"/>
          <p:cNvSpPr>
            <a:spLocks noChangeAspect="1"/>
          </p:cNvSpPr>
          <p:nvPr/>
        </p:nvSpPr>
        <p:spPr>
          <a:xfrm>
            <a:off x="2535401" y="1806460"/>
            <a:ext cx="441873" cy="557547"/>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36180"/>
            <a:endParaRPr lang="en-US" sz="1700" dirty="0">
              <a:solidFill>
                <a:prstClr val="white"/>
              </a:solidFill>
            </a:endParaRPr>
          </a:p>
        </p:txBody>
      </p:sp>
      <p:sp>
        <p:nvSpPr>
          <p:cNvPr id="119" name="TextBox 118"/>
          <p:cNvSpPr txBox="1"/>
          <p:nvPr/>
        </p:nvSpPr>
        <p:spPr>
          <a:xfrm>
            <a:off x="2168065" y="5540108"/>
            <a:ext cx="948568" cy="132887"/>
          </a:xfrm>
          <a:prstGeom prst="rect">
            <a:avLst/>
          </a:prstGeom>
          <a:noFill/>
          <a:ln>
            <a:noFill/>
          </a:ln>
        </p:spPr>
        <p:txBody>
          <a:bodyPr wrap="square" lIns="40162" tIns="20081" rIns="40162" bIns="20081" rtlCol="0">
            <a:spAutoFit/>
          </a:bodyPr>
          <a:lstStyle/>
          <a:p>
            <a:pPr defTabSz="436180"/>
            <a:r>
              <a:rPr lang="en-US" sz="600" dirty="0">
                <a:solidFill>
                  <a:prstClr val="white"/>
                </a:solidFill>
                <a:latin typeface="Helvetica"/>
                <a:ea typeface="ＭＳ Ｐゴシック" pitchFamily="34" charset="-128"/>
                <a:cs typeface="Helvetica"/>
              </a:rPr>
              <a:t>‘female’</a:t>
            </a:r>
          </a:p>
        </p:txBody>
      </p:sp>
      <p:sp>
        <p:nvSpPr>
          <p:cNvPr id="120" name="TextBox 119"/>
          <p:cNvSpPr txBox="1"/>
          <p:nvPr/>
        </p:nvSpPr>
        <p:spPr>
          <a:xfrm>
            <a:off x="3684459" y="4905188"/>
            <a:ext cx="802916" cy="132887"/>
          </a:xfrm>
          <a:prstGeom prst="rect">
            <a:avLst/>
          </a:prstGeom>
          <a:noFill/>
          <a:ln>
            <a:noFill/>
          </a:ln>
        </p:spPr>
        <p:txBody>
          <a:bodyPr wrap="square" lIns="40162" tIns="20081" rIns="40162" bIns="20081" rtlCol="0">
            <a:spAutoFit/>
          </a:bodyPr>
          <a:lstStyle/>
          <a:p>
            <a:pPr algn="r" defTabSz="436180"/>
            <a:r>
              <a:rPr lang="en-US" sz="600" dirty="0">
                <a:solidFill>
                  <a:prstClr val="white"/>
                </a:solidFill>
                <a:latin typeface="Helvetica"/>
                <a:ea typeface="ＭＳ Ｐゴシック" pitchFamily="34" charset="-128"/>
                <a:cs typeface="Helvetica"/>
              </a:rPr>
              <a:t>‘shared’</a:t>
            </a:r>
          </a:p>
        </p:txBody>
      </p:sp>
      <p:cxnSp>
        <p:nvCxnSpPr>
          <p:cNvPr id="121" name="Straight Connector 120"/>
          <p:cNvCxnSpPr/>
          <p:nvPr/>
        </p:nvCxnSpPr>
        <p:spPr>
          <a:xfrm>
            <a:off x="2246550" y="5749809"/>
            <a:ext cx="2199591" cy="0"/>
          </a:xfrm>
          <a:prstGeom prst="line">
            <a:avLst/>
          </a:prstGeom>
          <a:ln w="12700" cap="flat" cmpd="sng" algn="ctr">
            <a:solidFill>
              <a:schemeClr val="bg1"/>
            </a:solidFill>
            <a:prstDash val="solid"/>
            <a:round/>
            <a:headEnd type="triangle" w="med" len="lg"/>
            <a:tailEnd type="triangle" w="med" len="lg"/>
          </a:ln>
          <a:effectLst/>
        </p:spPr>
        <p:style>
          <a:lnRef idx="2">
            <a:schemeClr val="accent1"/>
          </a:lnRef>
          <a:fillRef idx="0">
            <a:schemeClr val="accent1"/>
          </a:fillRef>
          <a:effectRef idx="1">
            <a:schemeClr val="accent1"/>
          </a:effectRef>
          <a:fontRef idx="minor">
            <a:schemeClr val="tx1"/>
          </a:fontRef>
        </p:style>
      </p:cxnSp>
      <p:sp>
        <p:nvSpPr>
          <p:cNvPr id="61" name="Rectangle 60"/>
          <p:cNvSpPr/>
          <p:nvPr/>
        </p:nvSpPr>
        <p:spPr bwMode="auto">
          <a:xfrm>
            <a:off x="1524010" y="1"/>
            <a:ext cx="505085" cy="106837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71" name="Rectangle 70"/>
          <p:cNvSpPr/>
          <p:nvPr/>
        </p:nvSpPr>
        <p:spPr bwMode="auto">
          <a:xfrm>
            <a:off x="2029095" y="1804"/>
            <a:ext cx="506306" cy="1068378"/>
          </a:xfrm>
          <a:prstGeom prst="rect">
            <a:avLst/>
          </a:prstGeom>
          <a:solidFill>
            <a:srgbClr val="F9C31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72" name="Rectangle 71"/>
          <p:cNvSpPr/>
          <p:nvPr/>
        </p:nvSpPr>
        <p:spPr bwMode="auto">
          <a:xfrm>
            <a:off x="2535401" y="1804"/>
            <a:ext cx="7154510" cy="1068378"/>
          </a:xfrm>
          <a:prstGeom prst="rect">
            <a:avLst/>
          </a:prstGeom>
          <a:solidFill>
            <a:srgbClr val="0E136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Arial" pitchFamily="-112" charset="0"/>
              <a:ea typeface="ヒラギノ角ゴ Pro W3" pitchFamily="-112" charset="-128"/>
              <a:cs typeface="ヒラギノ角ゴ Pro W3" pitchFamily="-112" charset="-128"/>
            </a:endParaRPr>
          </a:p>
          <a:p>
            <a:pPr eaLnBrk="0" fontAlgn="base" hangingPunct="0">
              <a:spcBef>
                <a:spcPct val="0"/>
              </a:spcBef>
              <a:spcAft>
                <a:spcPct val="0"/>
              </a:spcAft>
            </a:pPr>
            <a:r>
              <a:rPr lang="en-US" sz="2400" dirty="0">
                <a:solidFill>
                  <a:srgbClr val="FFFFFF"/>
                </a:solidFill>
                <a:latin typeface="DIN Condensed Bold"/>
                <a:ea typeface="ヒラギノ角ゴ Pro W3" pitchFamily="-112" charset="-128"/>
                <a:cs typeface="DIN Condensed Bold"/>
              </a:rPr>
              <a:t>  DEALS DASHBOARD</a:t>
            </a:r>
            <a:endParaRPr lang="en-US" sz="2400" dirty="0">
              <a:solidFill>
                <a:srgbClr val="000000"/>
              </a:solidFill>
              <a:latin typeface="Arial" pitchFamily="-112" charset="0"/>
              <a:ea typeface="ヒラギノ角ゴ Pro W3" pitchFamily="-112" charset="-128"/>
              <a:cs typeface="ヒラギノ角ゴ Pro W3" pitchFamily="-112" charset="-128"/>
            </a:endParaRPr>
          </a:p>
        </p:txBody>
      </p:sp>
      <p:sp>
        <p:nvSpPr>
          <p:cNvPr id="74" name="Rectangle 73"/>
          <p:cNvSpPr/>
          <p:nvPr/>
        </p:nvSpPr>
        <p:spPr bwMode="auto">
          <a:xfrm>
            <a:off x="9689910" y="1804"/>
            <a:ext cx="503706" cy="1068378"/>
          </a:xfrm>
          <a:prstGeom prst="rect">
            <a:avLst/>
          </a:prstGeom>
          <a:solidFill>
            <a:srgbClr val="0078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75" name="Rectangle 74"/>
          <p:cNvSpPr/>
          <p:nvPr/>
        </p:nvSpPr>
        <p:spPr bwMode="auto">
          <a:xfrm>
            <a:off x="10193617" y="1804"/>
            <a:ext cx="488815" cy="1068378"/>
          </a:xfrm>
          <a:prstGeom prst="rect">
            <a:avLst/>
          </a:prstGeom>
          <a:solidFill>
            <a:srgbClr val="CD092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76" name="Rectangle 75"/>
          <p:cNvSpPr/>
          <p:nvPr/>
        </p:nvSpPr>
        <p:spPr bwMode="auto">
          <a:xfrm rot="2700000">
            <a:off x="1941004" y="470718"/>
            <a:ext cx="173848" cy="1738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77" name="Rectangle 76"/>
          <p:cNvSpPr/>
          <p:nvPr/>
        </p:nvSpPr>
        <p:spPr bwMode="auto">
          <a:xfrm rot="2700000">
            <a:off x="2451234" y="470719"/>
            <a:ext cx="173848" cy="173848"/>
          </a:xfrm>
          <a:prstGeom prst="rect">
            <a:avLst/>
          </a:prstGeom>
          <a:solidFill>
            <a:srgbClr val="F9C31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78" name="Rectangle 77"/>
          <p:cNvSpPr/>
          <p:nvPr/>
        </p:nvSpPr>
        <p:spPr bwMode="auto">
          <a:xfrm rot="2700000">
            <a:off x="9602986" y="470718"/>
            <a:ext cx="173848" cy="173848"/>
          </a:xfrm>
          <a:prstGeom prst="rect">
            <a:avLst/>
          </a:prstGeom>
          <a:solidFill>
            <a:srgbClr val="0E136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79" name="Rectangle 78"/>
          <p:cNvSpPr/>
          <p:nvPr/>
        </p:nvSpPr>
        <p:spPr bwMode="auto">
          <a:xfrm rot="2700000">
            <a:off x="10106692" y="470718"/>
            <a:ext cx="173848" cy="173848"/>
          </a:xfrm>
          <a:prstGeom prst="rect">
            <a:avLst/>
          </a:prstGeom>
          <a:solidFill>
            <a:srgbClr val="0078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80" name="Title 2"/>
          <p:cNvSpPr txBox="1">
            <a:spLocks/>
          </p:cNvSpPr>
          <p:nvPr/>
        </p:nvSpPr>
        <p:spPr>
          <a:xfrm>
            <a:off x="2793951" y="187594"/>
            <a:ext cx="7521911" cy="691612"/>
          </a:xfrm>
          <a:prstGeom prst="rect">
            <a:avLst/>
          </a:prstGeom>
        </p:spPr>
        <p:txBody>
          <a:bodyPr anchor="ctr"/>
          <a:lstStyle>
            <a:lvl1pPr algn="l" rtl="0" eaLnBrk="0" fontAlgn="base" hangingPunct="0">
              <a:spcBef>
                <a:spcPct val="0"/>
              </a:spcBef>
              <a:spcAft>
                <a:spcPct val="0"/>
              </a:spcAft>
              <a:defRPr sz="2400">
                <a:solidFill>
                  <a:schemeClr val="tx1"/>
                </a:solidFill>
                <a:latin typeface="+mj-lt"/>
                <a:ea typeface="ＭＳ Ｐゴシック" pitchFamily="34" charset="-128"/>
                <a:cs typeface="ＭＳ Ｐゴシック" pitchFamily="-112" charset="-128"/>
              </a:defRPr>
            </a:lvl1pPr>
            <a:lvl2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2pPr>
            <a:lvl3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3pPr>
            <a:lvl4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4pPr>
            <a:lvl5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5pPr>
            <a:lvl6pPr marL="457200" algn="l" rtl="0" fontAlgn="base">
              <a:spcBef>
                <a:spcPct val="0"/>
              </a:spcBef>
              <a:spcAft>
                <a:spcPct val="0"/>
              </a:spcAft>
              <a:defRPr sz="2400">
                <a:solidFill>
                  <a:schemeClr val="tx1"/>
                </a:solidFill>
                <a:latin typeface="Trebuchet MS" pitchFamily="-112" charset="0"/>
              </a:defRPr>
            </a:lvl6pPr>
            <a:lvl7pPr marL="914400" algn="l" rtl="0" fontAlgn="base">
              <a:spcBef>
                <a:spcPct val="0"/>
              </a:spcBef>
              <a:spcAft>
                <a:spcPct val="0"/>
              </a:spcAft>
              <a:defRPr sz="2400">
                <a:solidFill>
                  <a:schemeClr val="tx1"/>
                </a:solidFill>
                <a:latin typeface="Trebuchet MS" pitchFamily="-112" charset="0"/>
              </a:defRPr>
            </a:lvl7pPr>
            <a:lvl8pPr marL="1371600" algn="l" rtl="0" fontAlgn="base">
              <a:spcBef>
                <a:spcPct val="0"/>
              </a:spcBef>
              <a:spcAft>
                <a:spcPct val="0"/>
              </a:spcAft>
              <a:defRPr sz="2400">
                <a:solidFill>
                  <a:schemeClr val="tx1"/>
                </a:solidFill>
                <a:latin typeface="Trebuchet MS" pitchFamily="-112" charset="0"/>
              </a:defRPr>
            </a:lvl8pPr>
            <a:lvl9pPr marL="1828800" algn="l" rtl="0" fontAlgn="base">
              <a:spcBef>
                <a:spcPct val="0"/>
              </a:spcBef>
              <a:spcAft>
                <a:spcPct val="0"/>
              </a:spcAft>
              <a:defRPr sz="2400">
                <a:solidFill>
                  <a:schemeClr val="tx1"/>
                </a:solidFill>
                <a:latin typeface="Trebuchet MS" pitchFamily="-112" charset="0"/>
              </a:defRPr>
            </a:lvl9pPr>
          </a:lstStyle>
          <a:p>
            <a:pPr defTabSz="457200"/>
            <a:endParaRPr lang="en-US" sz="2200" dirty="0">
              <a:solidFill>
                <a:srgbClr val="FFFFFF"/>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0270" y="1253413"/>
            <a:ext cx="6946710" cy="4640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7105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Oval 72"/>
          <p:cNvSpPr>
            <a:spLocks noChangeAspect="1"/>
          </p:cNvSpPr>
          <p:nvPr/>
        </p:nvSpPr>
        <p:spPr>
          <a:xfrm>
            <a:off x="2535401" y="1806460"/>
            <a:ext cx="441873" cy="557547"/>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36180"/>
            <a:endParaRPr lang="en-US" sz="1700" dirty="0">
              <a:solidFill>
                <a:prstClr val="white"/>
              </a:solidFill>
            </a:endParaRPr>
          </a:p>
        </p:txBody>
      </p:sp>
      <p:sp>
        <p:nvSpPr>
          <p:cNvPr id="119" name="TextBox 118"/>
          <p:cNvSpPr txBox="1"/>
          <p:nvPr/>
        </p:nvSpPr>
        <p:spPr>
          <a:xfrm>
            <a:off x="2168065" y="5540108"/>
            <a:ext cx="948568" cy="132887"/>
          </a:xfrm>
          <a:prstGeom prst="rect">
            <a:avLst/>
          </a:prstGeom>
          <a:noFill/>
          <a:ln>
            <a:noFill/>
          </a:ln>
        </p:spPr>
        <p:txBody>
          <a:bodyPr wrap="square" lIns="40162" tIns="20081" rIns="40162" bIns="20081" rtlCol="0">
            <a:spAutoFit/>
          </a:bodyPr>
          <a:lstStyle/>
          <a:p>
            <a:pPr defTabSz="436180"/>
            <a:r>
              <a:rPr lang="en-US" sz="600" dirty="0">
                <a:solidFill>
                  <a:prstClr val="white"/>
                </a:solidFill>
                <a:latin typeface="Helvetica"/>
                <a:ea typeface="ＭＳ Ｐゴシック" pitchFamily="34" charset="-128"/>
                <a:cs typeface="Helvetica"/>
              </a:rPr>
              <a:t>‘female’</a:t>
            </a:r>
          </a:p>
        </p:txBody>
      </p:sp>
      <p:sp>
        <p:nvSpPr>
          <p:cNvPr id="120" name="TextBox 119"/>
          <p:cNvSpPr txBox="1"/>
          <p:nvPr/>
        </p:nvSpPr>
        <p:spPr>
          <a:xfrm>
            <a:off x="3684459" y="4905188"/>
            <a:ext cx="802916" cy="132887"/>
          </a:xfrm>
          <a:prstGeom prst="rect">
            <a:avLst/>
          </a:prstGeom>
          <a:noFill/>
          <a:ln>
            <a:noFill/>
          </a:ln>
        </p:spPr>
        <p:txBody>
          <a:bodyPr wrap="square" lIns="40162" tIns="20081" rIns="40162" bIns="20081" rtlCol="0">
            <a:spAutoFit/>
          </a:bodyPr>
          <a:lstStyle/>
          <a:p>
            <a:pPr algn="r" defTabSz="436180"/>
            <a:r>
              <a:rPr lang="en-US" sz="600" dirty="0">
                <a:solidFill>
                  <a:prstClr val="white"/>
                </a:solidFill>
                <a:latin typeface="Helvetica"/>
                <a:ea typeface="ＭＳ Ｐゴシック" pitchFamily="34" charset="-128"/>
                <a:cs typeface="Helvetica"/>
              </a:rPr>
              <a:t>‘shared’</a:t>
            </a:r>
          </a:p>
        </p:txBody>
      </p:sp>
      <p:cxnSp>
        <p:nvCxnSpPr>
          <p:cNvPr id="121" name="Straight Connector 120"/>
          <p:cNvCxnSpPr/>
          <p:nvPr/>
        </p:nvCxnSpPr>
        <p:spPr>
          <a:xfrm>
            <a:off x="2246550" y="5749809"/>
            <a:ext cx="2199591" cy="0"/>
          </a:xfrm>
          <a:prstGeom prst="line">
            <a:avLst/>
          </a:prstGeom>
          <a:ln w="12700" cap="flat" cmpd="sng" algn="ctr">
            <a:solidFill>
              <a:schemeClr val="bg1"/>
            </a:solidFill>
            <a:prstDash val="solid"/>
            <a:round/>
            <a:headEnd type="triangle" w="med" len="lg"/>
            <a:tailEnd type="triangle" w="med" len="lg"/>
          </a:ln>
          <a:effectLst/>
        </p:spPr>
        <p:style>
          <a:lnRef idx="2">
            <a:schemeClr val="accent1"/>
          </a:lnRef>
          <a:fillRef idx="0">
            <a:schemeClr val="accent1"/>
          </a:fillRef>
          <a:effectRef idx="1">
            <a:schemeClr val="accent1"/>
          </a:effectRef>
          <a:fontRef idx="minor">
            <a:schemeClr val="tx1"/>
          </a:fontRef>
        </p:style>
      </p:cxnSp>
      <p:sp>
        <p:nvSpPr>
          <p:cNvPr id="61" name="Rectangle 60"/>
          <p:cNvSpPr/>
          <p:nvPr/>
        </p:nvSpPr>
        <p:spPr bwMode="auto">
          <a:xfrm>
            <a:off x="1524010" y="1"/>
            <a:ext cx="505085" cy="106837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71" name="Rectangle 70"/>
          <p:cNvSpPr/>
          <p:nvPr/>
        </p:nvSpPr>
        <p:spPr bwMode="auto">
          <a:xfrm>
            <a:off x="2029095" y="1804"/>
            <a:ext cx="506306" cy="1068378"/>
          </a:xfrm>
          <a:prstGeom prst="rect">
            <a:avLst/>
          </a:prstGeom>
          <a:solidFill>
            <a:srgbClr val="F9C31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72" name="Rectangle 71"/>
          <p:cNvSpPr/>
          <p:nvPr/>
        </p:nvSpPr>
        <p:spPr bwMode="auto">
          <a:xfrm>
            <a:off x="2535401" y="1804"/>
            <a:ext cx="7154510" cy="1068378"/>
          </a:xfrm>
          <a:prstGeom prst="rect">
            <a:avLst/>
          </a:prstGeom>
          <a:solidFill>
            <a:srgbClr val="0E136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Arial" pitchFamily="-112" charset="0"/>
              <a:ea typeface="ヒラギノ角ゴ Pro W3" pitchFamily="-112" charset="-128"/>
              <a:cs typeface="ヒラギノ角ゴ Pro W3" pitchFamily="-112" charset="-128"/>
            </a:endParaRPr>
          </a:p>
          <a:p>
            <a:pPr eaLnBrk="0" fontAlgn="base" hangingPunct="0">
              <a:spcBef>
                <a:spcPct val="0"/>
              </a:spcBef>
              <a:spcAft>
                <a:spcPct val="0"/>
              </a:spcAft>
            </a:pPr>
            <a:r>
              <a:rPr lang="en-US" sz="2400" dirty="0">
                <a:solidFill>
                  <a:srgbClr val="FFFFFF"/>
                </a:solidFill>
                <a:latin typeface="DIN Condensed Bold"/>
                <a:ea typeface="ヒラギノ角ゴ Pro W3" pitchFamily="-112" charset="-128"/>
                <a:cs typeface="DIN Condensed Bold"/>
              </a:rPr>
              <a:t>  DEALS DASHBOARD</a:t>
            </a:r>
            <a:endParaRPr lang="en-US" sz="2400" dirty="0">
              <a:solidFill>
                <a:srgbClr val="000000"/>
              </a:solidFill>
              <a:latin typeface="Arial" pitchFamily="-112" charset="0"/>
              <a:ea typeface="ヒラギノ角ゴ Pro W3" pitchFamily="-112" charset="-128"/>
              <a:cs typeface="ヒラギノ角ゴ Pro W3" pitchFamily="-112" charset="-128"/>
            </a:endParaRPr>
          </a:p>
        </p:txBody>
      </p:sp>
      <p:sp>
        <p:nvSpPr>
          <p:cNvPr id="74" name="Rectangle 73"/>
          <p:cNvSpPr/>
          <p:nvPr/>
        </p:nvSpPr>
        <p:spPr bwMode="auto">
          <a:xfrm>
            <a:off x="9689910" y="1804"/>
            <a:ext cx="503706" cy="1068378"/>
          </a:xfrm>
          <a:prstGeom prst="rect">
            <a:avLst/>
          </a:prstGeom>
          <a:solidFill>
            <a:srgbClr val="0078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75" name="Rectangle 74"/>
          <p:cNvSpPr/>
          <p:nvPr/>
        </p:nvSpPr>
        <p:spPr bwMode="auto">
          <a:xfrm>
            <a:off x="10193617" y="1804"/>
            <a:ext cx="488815" cy="1068378"/>
          </a:xfrm>
          <a:prstGeom prst="rect">
            <a:avLst/>
          </a:prstGeom>
          <a:solidFill>
            <a:srgbClr val="CD092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76" name="Rectangle 75"/>
          <p:cNvSpPr/>
          <p:nvPr/>
        </p:nvSpPr>
        <p:spPr bwMode="auto">
          <a:xfrm rot="2700000">
            <a:off x="1941004" y="470718"/>
            <a:ext cx="173848" cy="1738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77" name="Rectangle 76"/>
          <p:cNvSpPr/>
          <p:nvPr/>
        </p:nvSpPr>
        <p:spPr bwMode="auto">
          <a:xfrm rot="2700000">
            <a:off x="2451234" y="470719"/>
            <a:ext cx="173848" cy="173848"/>
          </a:xfrm>
          <a:prstGeom prst="rect">
            <a:avLst/>
          </a:prstGeom>
          <a:solidFill>
            <a:srgbClr val="F9C31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78" name="Rectangle 77"/>
          <p:cNvSpPr/>
          <p:nvPr/>
        </p:nvSpPr>
        <p:spPr bwMode="auto">
          <a:xfrm rot="2700000">
            <a:off x="9602986" y="470718"/>
            <a:ext cx="173848" cy="173848"/>
          </a:xfrm>
          <a:prstGeom prst="rect">
            <a:avLst/>
          </a:prstGeom>
          <a:solidFill>
            <a:srgbClr val="0E136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79" name="Rectangle 78"/>
          <p:cNvSpPr/>
          <p:nvPr/>
        </p:nvSpPr>
        <p:spPr bwMode="auto">
          <a:xfrm rot="2700000">
            <a:off x="10106692" y="470718"/>
            <a:ext cx="173848" cy="173848"/>
          </a:xfrm>
          <a:prstGeom prst="rect">
            <a:avLst/>
          </a:prstGeom>
          <a:solidFill>
            <a:srgbClr val="0078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80" name="Title 2"/>
          <p:cNvSpPr txBox="1">
            <a:spLocks/>
          </p:cNvSpPr>
          <p:nvPr/>
        </p:nvSpPr>
        <p:spPr>
          <a:xfrm>
            <a:off x="2793951" y="187594"/>
            <a:ext cx="7521911" cy="691612"/>
          </a:xfrm>
          <a:prstGeom prst="rect">
            <a:avLst/>
          </a:prstGeom>
        </p:spPr>
        <p:txBody>
          <a:bodyPr anchor="ctr"/>
          <a:lstStyle>
            <a:lvl1pPr algn="l" rtl="0" eaLnBrk="0" fontAlgn="base" hangingPunct="0">
              <a:spcBef>
                <a:spcPct val="0"/>
              </a:spcBef>
              <a:spcAft>
                <a:spcPct val="0"/>
              </a:spcAft>
              <a:defRPr sz="2400">
                <a:solidFill>
                  <a:schemeClr val="tx1"/>
                </a:solidFill>
                <a:latin typeface="+mj-lt"/>
                <a:ea typeface="ＭＳ Ｐゴシック" pitchFamily="34" charset="-128"/>
                <a:cs typeface="ＭＳ Ｐゴシック" pitchFamily="-112" charset="-128"/>
              </a:defRPr>
            </a:lvl1pPr>
            <a:lvl2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2pPr>
            <a:lvl3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3pPr>
            <a:lvl4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4pPr>
            <a:lvl5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5pPr>
            <a:lvl6pPr marL="457200" algn="l" rtl="0" fontAlgn="base">
              <a:spcBef>
                <a:spcPct val="0"/>
              </a:spcBef>
              <a:spcAft>
                <a:spcPct val="0"/>
              </a:spcAft>
              <a:defRPr sz="2400">
                <a:solidFill>
                  <a:schemeClr val="tx1"/>
                </a:solidFill>
                <a:latin typeface="Trebuchet MS" pitchFamily="-112" charset="0"/>
              </a:defRPr>
            </a:lvl6pPr>
            <a:lvl7pPr marL="914400" algn="l" rtl="0" fontAlgn="base">
              <a:spcBef>
                <a:spcPct val="0"/>
              </a:spcBef>
              <a:spcAft>
                <a:spcPct val="0"/>
              </a:spcAft>
              <a:defRPr sz="2400">
                <a:solidFill>
                  <a:schemeClr val="tx1"/>
                </a:solidFill>
                <a:latin typeface="Trebuchet MS" pitchFamily="-112" charset="0"/>
              </a:defRPr>
            </a:lvl7pPr>
            <a:lvl8pPr marL="1371600" algn="l" rtl="0" fontAlgn="base">
              <a:spcBef>
                <a:spcPct val="0"/>
              </a:spcBef>
              <a:spcAft>
                <a:spcPct val="0"/>
              </a:spcAft>
              <a:defRPr sz="2400">
                <a:solidFill>
                  <a:schemeClr val="tx1"/>
                </a:solidFill>
                <a:latin typeface="Trebuchet MS" pitchFamily="-112" charset="0"/>
              </a:defRPr>
            </a:lvl8pPr>
            <a:lvl9pPr marL="1828800" algn="l" rtl="0" fontAlgn="base">
              <a:spcBef>
                <a:spcPct val="0"/>
              </a:spcBef>
              <a:spcAft>
                <a:spcPct val="0"/>
              </a:spcAft>
              <a:defRPr sz="2400">
                <a:solidFill>
                  <a:schemeClr val="tx1"/>
                </a:solidFill>
                <a:latin typeface="Trebuchet MS" pitchFamily="-112" charset="0"/>
              </a:defRPr>
            </a:lvl9pPr>
          </a:lstStyle>
          <a:p>
            <a:pPr defTabSz="457200"/>
            <a:endParaRPr lang="en-US" sz="2200" dirty="0">
              <a:solidFill>
                <a:srgbClr val="FFFFFF"/>
              </a:solidFill>
            </a:endParaRPr>
          </a:p>
        </p:txBody>
      </p:sp>
      <p:sp>
        <p:nvSpPr>
          <p:cNvPr id="2" name="TextBox 1"/>
          <p:cNvSpPr txBox="1"/>
          <p:nvPr/>
        </p:nvSpPr>
        <p:spPr>
          <a:xfrm>
            <a:off x="1524001" y="1186907"/>
            <a:ext cx="9158431" cy="923330"/>
          </a:xfrm>
          <a:prstGeom prst="rect">
            <a:avLst/>
          </a:prstGeom>
          <a:noFill/>
        </p:spPr>
        <p:txBody>
          <a:bodyPr wrap="square" rtlCol="0">
            <a:spAutoFit/>
          </a:bodyPr>
          <a:lstStyle/>
          <a:p>
            <a:pPr algn="ctr" defTabSz="457200"/>
            <a:r>
              <a:rPr lang="en-ZA" b="1" dirty="0">
                <a:solidFill>
                  <a:srgbClr val="000000"/>
                </a:solidFill>
                <a:latin typeface="DIN Condensed Bold"/>
              </a:rPr>
              <a:t>Upload all inclusive deals  wherever possible  - include attractions and experiences</a:t>
            </a:r>
          </a:p>
          <a:p>
            <a:pPr marL="285750" indent="-285750" defTabSz="457200">
              <a:buFont typeface="Arial" panose="020B0604020202020204" pitchFamily="34" charset="0"/>
              <a:buChar char="•"/>
            </a:pPr>
            <a:endParaRPr lang="en-ZA" dirty="0">
              <a:solidFill>
                <a:srgbClr val="000000"/>
              </a:solidFill>
            </a:endParaRPr>
          </a:p>
        </p:txBody>
      </p:sp>
      <p:pic>
        <p:nvPicPr>
          <p:cNvPr id="4" name="Picture 3" descr="Slide0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6633" y="2364006"/>
            <a:ext cx="2206409" cy="2206409"/>
          </a:xfrm>
          <a:prstGeom prst="rect">
            <a:avLst/>
          </a:prstGeom>
        </p:spPr>
      </p:pic>
      <p:pic>
        <p:nvPicPr>
          <p:cNvPr id="5" name="Picture 4" descr="Slide0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2656" y="2182815"/>
            <a:ext cx="2336800" cy="2387600"/>
          </a:xfrm>
          <a:prstGeom prst="rect">
            <a:avLst/>
          </a:prstGeom>
        </p:spPr>
      </p:pic>
    </p:spTree>
    <p:extLst>
      <p:ext uri="{BB962C8B-B14F-4D97-AF65-F5344CB8AC3E}">
        <p14:creationId xmlns:p14="http://schemas.microsoft.com/office/powerpoint/2010/main" val="2726505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Oval 72"/>
          <p:cNvSpPr>
            <a:spLocks noChangeAspect="1"/>
          </p:cNvSpPr>
          <p:nvPr/>
        </p:nvSpPr>
        <p:spPr>
          <a:xfrm>
            <a:off x="2535401" y="1806460"/>
            <a:ext cx="441873" cy="557547"/>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36180"/>
            <a:endParaRPr lang="en-US" sz="1700" dirty="0">
              <a:solidFill>
                <a:prstClr val="white"/>
              </a:solidFill>
            </a:endParaRPr>
          </a:p>
        </p:txBody>
      </p:sp>
      <p:sp>
        <p:nvSpPr>
          <p:cNvPr id="119" name="TextBox 118"/>
          <p:cNvSpPr txBox="1"/>
          <p:nvPr/>
        </p:nvSpPr>
        <p:spPr>
          <a:xfrm>
            <a:off x="2168065" y="5540108"/>
            <a:ext cx="948568" cy="132887"/>
          </a:xfrm>
          <a:prstGeom prst="rect">
            <a:avLst/>
          </a:prstGeom>
          <a:noFill/>
          <a:ln>
            <a:noFill/>
          </a:ln>
        </p:spPr>
        <p:txBody>
          <a:bodyPr wrap="square" lIns="40162" tIns="20081" rIns="40162" bIns="20081" rtlCol="0">
            <a:spAutoFit/>
          </a:bodyPr>
          <a:lstStyle/>
          <a:p>
            <a:pPr defTabSz="436180"/>
            <a:r>
              <a:rPr lang="en-US" sz="600" dirty="0">
                <a:solidFill>
                  <a:prstClr val="white"/>
                </a:solidFill>
                <a:latin typeface="Helvetica"/>
                <a:ea typeface="ＭＳ Ｐゴシック" pitchFamily="34" charset="-128"/>
                <a:cs typeface="Helvetica"/>
              </a:rPr>
              <a:t>‘female’</a:t>
            </a:r>
          </a:p>
        </p:txBody>
      </p:sp>
      <p:sp>
        <p:nvSpPr>
          <p:cNvPr id="120" name="TextBox 119"/>
          <p:cNvSpPr txBox="1"/>
          <p:nvPr/>
        </p:nvSpPr>
        <p:spPr>
          <a:xfrm>
            <a:off x="3684459" y="4905188"/>
            <a:ext cx="802916" cy="132887"/>
          </a:xfrm>
          <a:prstGeom prst="rect">
            <a:avLst/>
          </a:prstGeom>
          <a:noFill/>
          <a:ln>
            <a:noFill/>
          </a:ln>
        </p:spPr>
        <p:txBody>
          <a:bodyPr wrap="square" lIns="40162" tIns="20081" rIns="40162" bIns="20081" rtlCol="0">
            <a:spAutoFit/>
          </a:bodyPr>
          <a:lstStyle/>
          <a:p>
            <a:pPr algn="r" defTabSz="436180"/>
            <a:r>
              <a:rPr lang="en-US" sz="600" dirty="0">
                <a:solidFill>
                  <a:prstClr val="white"/>
                </a:solidFill>
                <a:latin typeface="Helvetica"/>
                <a:ea typeface="ＭＳ Ｐゴシック" pitchFamily="34" charset="-128"/>
                <a:cs typeface="Helvetica"/>
              </a:rPr>
              <a:t>‘shared’</a:t>
            </a:r>
          </a:p>
        </p:txBody>
      </p:sp>
      <p:cxnSp>
        <p:nvCxnSpPr>
          <p:cNvPr id="121" name="Straight Connector 120"/>
          <p:cNvCxnSpPr/>
          <p:nvPr/>
        </p:nvCxnSpPr>
        <p:spPr>
          <a:xfrm>
            <a:off x="2246550" y="5749809"/>
            <a:ext cx="2199591" cy="0"/>
          </a:xfrm>
          <a:prstGeom prst="line">
            <a:avLst/>
          </a:prstGeom>
          <a:ln w="12700" cap="flat" cmpd="sng" algn="ctr">
            <a:solidFill>
              <a:schemeClr val="bg1"/>
            </a:solidFill>
            <a:prstDash val="solid"/>
            <a:round/>
            <a:headEnd type="triangle" w="med" len="lg"/>
            <a:tailEnd type="triangle" w="med" len="lg"/>
          </a:ln>
          <a:effectLst/>
        </p:spPr>
        <p:style>
          <a:lnRef idx="2">
            <a:schemeClr val="accent1"/>
          </a:lnRef>
          <a:fillRef idx="0">
            <a:schemeClr val="accent1"/>
          </a:fillRef>
          <a:effectRef idx="1">
            <a:schemeClr val="accent1"/>
          </a:effectRef>
          <a:fontRef idx="minor">
            <a:schemeClr val="tx1"/>
          </a:fontRef>
        </p:style>
      </p:cxnSp>
      <p:sp>
        <p:nvSpPr>
          <p:cNvPr id="61" name="Rectangle 60"/>
          <p:cNvSpPr/>
          <p:nvPr/>
        </p:nvSpPr>
        <p:spPr bwMode="auto">
          <a:xfrm>
            <a:off x="1524010" y="1"/>
            <a:ext cx="505085" cy="106837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71" name="Rectangle 70"/>
          <p:cNvSpPr/>
          <p:nvPr/>
        </p:nvSpPr>
        <p:spPr bwMode="auto">
          <a:xfrm>
            <a:off x="2029095" y="1804"/>
            <a:ext cx="506306" cy="1068378"/>
          </a:xfrm>
          <a:prstGeom prst="rect">
            <a:avLst/>
          </a:prstGeom>
          <a:solidFill>
            <a:srgbClr val="F9C31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72" name="Rectangle 71"/>
          <p:cNvSpPr/>
          <p:nvPr/>
        </p:nvSpPr>
        <p:spPr bwMode="auto">
          <a:xfrm>
            <a:off x="2535401" y="1804"/>
            <a:ext cx="7154510" cy="1068378"/>
          </a:xfrm>
          <a:prstGeom prst="rect">
            <a:avLst/>
          </a:prstGeom>
          <a:solidFill>
            <a:srgbClr val="0E136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Arial" pitchFamily="-112" charset="0"/>
              <a:ea typeface="ヒラギノ角ゴ Pro W3" pitchFamily="-112" charset="-128"/>
              <a:cs typeface="ヒラギノ角ゴ Pro W3" pitchFamily="-112" charset="-128"/>
            </a:endParaRPr>
          </a:p>
          <a:p>
            <a:pPr eaLnBrk="0" fontAlgn="base" hangingPunct="0">
              <a:spcBef>
                <a:spcPct val="0"/>
              </a:spcBef>
              <a:spcAft>
                <a:spcPct val="0"/>
              </a:spcAft>
            </a:pPr>
            <a:r>
              <a:rPr lang="en-US" sz="2400" dirty="0">
                <a:solidFill>
                  <a:srgbClr val="FFFFFF"/>
                </a:solidFill>
                <a:latin typeface="DIN Condensed Bold"/>
                <a:ea typeface="ヒラギノ角ゴ Pro W3" pitchFamily="-112" charset="-128"/>
                <a:cs typeface="DIN Condensed Bold"/>
              </a:rPr>
              <a:t>  DEALS DASHBOARD</a:t>
            </a:r>
            <a:endParaRPr lang="en-US" sz="2400" dirty="0">
              <a:solidFill>
                <a:srgbClr val="000000"/>
              </a:solidFill>
              <a:latin typeface="Arial" pitchFamily="-112" charset="0"/>
              <a:ea typeface="ヒラギノ角ゴ Pro W3" pitchFamily="-112" charset="-128"/>
              <a:cs typeface="ヒラギノ角ゴ Pro W3" pitchFamily="-112" charset="-128"/>
            </a:endParaRPr>
          </a:p>
        </p:txBody>
      </p:sp>
      <p:sp>
        <p:nvSpPr>
          <p:cNvPr id="74" name="Rectangle 73"/>
          <p:cNvSpPr/>
          <p:nvPr/>
        </p:nvSpPr>
        <p:spPr bwMode="auto">
          <a:xfrm>
            <a:off x="9689910" y="1804"/>
            <a:ext cx="503706" cy="1068378"/>
          </a:xfrm>
          <a:prstGeom prst="rect">
            <a:avLst/>
          </a:prstGeom>
          <a:solidFill>
            <a:srgbClr val="0078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75" name="Rectangle 74"/>
          <p:cNvSpPr/>
          <p:nvPr/>
        </p:nvSpPr>
        <p:spPr bwMode="auto">
          <a:xfrm>
            <a:off x="10193617" y="1804"/>
            <a:ext cx="488815" cy="1068378"/>
          </a:xfrm>
          <a:prstGeom prst="rect">
            <a:avLst/>
          </a:prstGeom>
          <a:solidFill>
            <a:srgbClr val="CD092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76" name="Rectangle 75"/>
          <p:cNvSpPr/>
          <p:nvPr/>
        </p:nvSpPr>
        <p:spPr bwMode="auto">
          <a:xfrm rot="2700000">
            <a:off x="1941004" y="470718"/>
            <a:ext cx="173848" cy="1738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77" name="Rectangle 76"/>
          <p:cNvSpPr/>
          <p:nvPr/>
        </p:nvSpPr>
        <p:spPr bwMode="auto">
          <a:xfrm rot="2700000">
            <a:off x="2451234" y="470719"/>
            <a:ext cx="173848" cy="173848"/>
          </a:xfrm>
          <a:prstGeom prst="rect">
            <a:avLst/>
          </a:prstGeom>
          <a:solidFill>
            <a:srgbClr val="F9C31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78" name="Rectangle 77"/>
          <p:cNvSpPr/>
          <p:nvPr/>
        </p:nvSpPr>
        <p:spPr bwMode="auto">
          <a:xfrm rot="2700000">
            <a:off x="9602986" y="470718"/>
            <a:ext cx="173848" cy="173848"/>
          </a:xfrm>
          <a:prstGeom prst="rect">
            <a:avLst/>
          </a:prstGeom>
          <a:solidFill>
            <a:srgbClr val="0E136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79" name="Rectangle 78"/>
          <p:cNvSpPr/>
          <p:nvPr/>
        </p:nvSpPr>
        <p:spPr bwMode="auto">
          <a:xfrm rot="2700000">
            <a:off x="10106692" y="470718"/>
            <a:ext cx="173848" cy="173848"/>
          </a:xfrm>
          <a:prstGeom prst="rect">
            <a:avLst/>
          </a:prstGeom>
          <a:solidFill>
            <a:srgbClr val="0078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80" name="Title 2"/>
          <p:cNvSpPr txBox="1">
            <a:spLocks/>
          </p:cNvSpPr>
          <p:nvPr/>
        </p:nvSpPr>
        <p:spPr>
          <a:xfrm>
            <a:off x="2793951" y="187594"/>
            <a:ext cx="7521911" cy="691612"/>
          </a:xfrm>
          <a:prstGeom prst="rect">
            <a:avLst/>
          </a:prstGeom>
        </p:spPr>
        <p:txBody>
          <a:bodyPr anchor="ctr"/>
          <a:lstStyle>
            <a:lvl1pPr algn="l" rtl="0" eaLnBrk="0" fontAlgn="base" hangingPunct="0">
              <a:spcBef>
                <a:spcPct val="0"/>
              </a:spcBef>
              <a:spcAft>
                <a:spcPct val="0"/>
              </a:spcAft>
              <a:defRPr sz="2400">
                <a:solidFill>
                  <a:schemeClr val="tx1"/>
                </a:solidFill>
                <a:latin typeface="+mj-lt"/>
                <a:ea typeface="ＭＳ Ｐゴシック" pitchFamily="34" charset="-128"/>
                <a:cs typeface="ＭＳ Ｐゴシック" pitchFamily="-112" charset="-128"/>
              </a:defRPr>
            </a:lvl1pPr>
            <a:lvl2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2pPr>
            <a:lvl3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3pPr>
            <a:lvl4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4pPr>
            <a:lvl5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5pPr>
            <a:lvl6pPr marL="457200" algn="l" rtl="0" fontAlgn="base">
              <a:spcBef>
                <a:spcPct val="0"/>
              </a:spcBef>
              <a:spcAft>
                <a:spcPct val="0"/>
              </a:spcAft>
              <a:defRPr sz="2400">
                <a:solidFill>
                  <a:schemeClr val="tx1"/>
                </a:solidFill>
                <a:latin typeface="Trebuchet MS" pitchFamily="-112" charset="0"/>
              </a:defRPr>
            </a:lvl6pPr>
            <a:lvl7pPr marL="914400" algn="l" rtl="0" fontAlgn="base">
              <a:spcBef>
                <a:spcPct val="0"/>
              </a:spcBef>
              <a:spcAft>
                <a:spcPct val="0"/>
              </a:spcAft>
              <a:defRPr sz="2400">
                <a:solidFill>
                  <a:schemeClr val="tx1"/>
                </a:solidFill>
                <a:latin typeface="Trebuchet MS" pitchFamily="-112" charset="0"/>
              </a:defRPr>
            </a:lvl7pPr>
            <a:lvl8pPr marL="1371600" algn="l" rtl="0" fontAlgn="base">
              <a:spcBef>
                <a:spcPct val="0"/>
              </a:spcBef>
              <a:spcAft>
                <a:spcPct val="0"/>
              </a:spcAft>
              <a:defRPr sz="2400">
                <a:solidFill>
                  <a:schemeClr val="tx1"/>
                </a:solidFill>
                <a:latin typeface="Trebuchet MS" pitchFamily="-112" charset="0"/>
              </a:defRPr>
            </a:lvl8pPr>
            <a:lvl9pPr marL="1828800" algn="l" rtl="0" fontAlgn="base">
              <a:spcBef>
                <a:spcPct val="0"/>
              </a:spcBef>
              <a:spcAft>
                <a:spcPct val="0"/>
              </a:spcAft>
              <a:defRPr sz="2400">
                <a:solidFill>
                  <a:schemeClr val="tx1"/>
                </a:solidFill>
                <a:latin typeface="Trebuchet MS" pitchFamily="-112" charset="0"/>
              </a:defRPr>
            </a:lvl9pPr>
          </a:lstStyle>
          <a:p>
            <a:pPr defTabSz="457200"/>
            <a:endParaRPr lang="en-US" sz="2200" dirty="0">
              <a:solidFill>
                <a:srgbClr val="FFFFFF"/>
              </a:solidFill>
            </a:endParaRPr>
          </a:p>
        </p:txBody>
      </p:sp>
      <p:pic>
        <p:nvPicPr>
          <p:cNvPr id="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593" y="1319563"/>
            <a:ext cx="5318652" cy="4679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Content Placeholder 2"/>
          <p:cNvSpPr txBox="1">
            <a:spLocks/>
          </p:cNvSpPr>
          <p:nvPr/>
        </p:nvSpPr>
        <p:spPr>
          <a:xfrm>
            <a:off x="7207703" y="1347273"/>
            <a:ext cx="3363313" cy="2864511"/>
          </a:xfrm>
          <a:prstGeom prst="rect">
            <a:avLst/>
          </a:prstGeom>
        </p:spPr>
        <p:txBody>
          <a:bodyPr/>
          <a:lstStyle>
            <a:lvl1pPr marL="342900" indent="-342900" algn="l" rtl="0" eaLnBrk="0" fontAlgn="base" hangingPunct="0">
              <a:spcBef>
                <a:spcPct val="20000"/>
              </a:spcBef>
              <a:spcAft>
                <a:spcPct val="0"/>
              </a:spcAft>
              <a:buClr>
                <a:schemeClr val="tx1"/>
              </a:buClr>
              <a:buSzPct val="60000"/>
              <a:buFont typeface="Times" charset="0"/>
              <a:buChar char="•"/>
              <a:defRPr>
                <a:solidFill>
                  <a:schemeClr val="tx1"/>
                </a:solidFill>
                <a:latin typeface="+mn-lt"/>
                <a:ea typeface="ＭＳ Ｐゴシック" charset="-128"/>
                <a:cs typeface="ＭＳ Ｐゴシック" charset="0"/>
              </a:defRPr>
            </a:lvl1pPr>
            <a:lvl2pPr marL="742950" indent="-285750" algn="l" rtl="0" eaLnBrk="0" fontAlgn="base" hangingPunct="0">
              <a:spcBef>
                <a:spcPct val="20000"/>
              </a:spcBef>
              <a:spcAft>
                <a:spcPct val="0"/>
              </a:spcAft>
              <a:buClr>
                <a:schemeClr val="tx1"/>
              </a:buClr>
              <a:buSzPct val="55000"/>
              <a:buFont typeface="Times" charset="0"/>
              <a:buChar char="•"/>
              <a:defRPr>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50000"/>
              <a:buFont typeface="Times" charset="0"/>
              <a:buChar char="•"/>
              <a:defRPr>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1"/>
              </a:buClr>
              <a:buSzPct val="55000"/>
              <a:buFont typeface="Times" charset="0"/>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50000"/>
              <a:buFont typeface="Times" charset="0"/>
              <a:buChar char="•"/>
              <a:defRPr>
                <a:solidFill>
                  <a:schemeClr val="tx1"/>
                </a:solidFill>
                <a:latin typeface="+mn-lt"/>
                <a:ea typeface="ＭＳ Ｐゴシック" charset="-128"/>
              </a:defRPr>
            </a:lvl5pPr>
            <a:lvl6pPr marL="2514600" indent="-228600" algn="l" rtl="0" fontAlgn="base">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a:lstStyle>
          <a:p>
            <a:pPr marL="0" indent="0">
              <a:buClr>
                <a:srgbClr val="000000"/>
              </a:buClr>
              <a:buNone/>
            </a:pPr>
            <a:r>
              <a:rPr lang="en-ZA" b="1" kern="0" dirty="0">
                <a:solidFill>
                  <a:srgbClr val="000000"/>
                </a:solidFill>
              </a:rPr>
              <a:t>How to Register </a:t>
            </a:r>
          </a:p>
          <a:p>
            <a:pPr marL="0" indent="0">
              <a:buClr>
                <a:srgbClr val="000000"/>
              </a:buClr>
              <a:buNone/>
            </a:pPr>
            <a:endParaRPr lang="en-US" b="1" kern="0" dirty="0">
              <a:solidFill>
                <a:srgbClr val="000000"/>
              </a:solidFill>
            </a:endParaRPr>
          </a:p>
          <a:p>
            <a:pPr marL="0" indent="0">
              <a:buClr>
                <a:srgbClr val="000000"/>
              </a:buClr>
              <a:buNone/>
            </a:pPr>
            <a:r>
              <a:rPr lang="en-ZA" kern="0" dirty="0">
                <a:solidFill>
                  <a:srgbClr val="000000"/>
                </a:solidFill>
              </a:rPr>
              <a:t>Visit the following web address: </a:t>
            </a:r>
            <a:r>
              <a:rPr lang="en-ZA" b="1" u="sng" kern="0" dirty="0">
                <a:solidFill>
                  <a:srgbClr val="FF0000"/>
                </a:solidFill>
                <a:hlinkClick r:id="rId4"/>
              </a:rPr>
              <a:t>http://deals.southafrica.net/</a:t>
            </a:r>
            <a:r>
              <a:rPr lang="en-ZA" b="1" u="sng" kern="0" dirty="0">
                <a:solidFill>
                  <a:srgbClr val="FF0000"/>
                </a:solidFill>
              </a:rPr>
              <a:t> </a:t>
            </a:r>
          </a:p>
          <a:p>
            <a:pPr marL="0" indent="0">
              <a:buClr>
                <a:srgbClr val="000000"/>
              </a:buClr>
              <a:buNone/>
            </a:pPr>
            <a:endParaRPr lang="en-ZA" b="1" u="sng" kern="0" dirty="0">
              <a:solidFill>
                <a:srgbClr val="FF0000"/>
              </a:solidFill>
            </a:endParaRPr>
          </a:p>
          <a:p>
            <a:pPr marL="0" indent="0">
              <a:buClr>
                <a:srgbClr val="000000"/>
              </a:buClr>
              <a:buNone/>
            </a:pPr>
            <a:r>
              <a:rPr lang="en-ZA" kern="0" dirty="0">
                <a:solidFill>
                  <a:srgbClr val="000000"/>
                </a:solidFill>
              </a:rPr>
              <a:t>and then click on the</a:t>
            </a:r>
            <a:r>
              <a:rPr lang="en-ZA" b="1" kern="0" dirty="0">
                <a:solidFill>
                  <a:srgbClr val="000000"/>
                </a:solidFill>
              </a:rPr>
              <a:t> Register </a:t>
            </a:r>
            <a:r>
              <a:rPr lang="en-ZA" kern="0" dirty="0">
                <a:solidFill>
                  <a:srgbClr val="000000"/>
                </a:solidFill>
              </a:rPr>
              <a:t>button.</a:t>
            </a:r>
            <a:endParaRPr lang="en-US" kern="0" dirty="0">
              <a:solidFill>
                <a:srgbClr val="000000"/>
              </a:solidFill>
            </a:endParaRPr>
          </a:p>
          <a:p>
            <a:pPr>
              <a:buClr>
                <a:srgbClr val="000000"/>
              </a:buClr>
            </a:pPr>
            <a:endParaRPr lang="en-US" kern="0" dirty="0">
              <a:solidFill>
                <a:srgbClr val="000000"/>
              </a:solidFill>
            </a:endParaRPr>
          </a:p>
        </p:txBody>
      </p:sp>
    </p:spTree>
    <p:extLst>
      <p:ext uri="{BB962C8B-B14F-4D97-AF65-F5344CB8AC3E}">
        <p14:creationId xmlns:p14="http://schemas.microsoft.com/office/powerpoint/2010/main" val="467723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Oval 72"/>
          <p:cNvSpPr>
            <a:spLocks noChangeAspect="1"/>
          </p:cNvSpPr>
          <p:nvPr/>
        </p:nvSpPr>
        <p:spPr>
          <a:xfrm>
            <a:off x="2535401" y="1806460"/>
            <a:ext cx="441873" cy="557547"/>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36180"/>
            <a:endParaRPr lang="en-US" sz="1700" dirty="0">
              <a:solidFill>
                <a:prstClr val="white"/>
              </a:solidFill>
            </a:endParaRPr>
          </a:p>
        </p:txBody>
      </p:sp>
      <p:sp>
        <p:nvSpPr>
          <p:cNvPr id="119" name="TextBox 118"/>
          <p:cNvSpPr txBox="1"/>
          <p:nvPr/>
        </p:nvSpPr>
        <p:spPr>
          <a:xfrm>
            <a:off x="2168065" y="5540108"/>
            <a:ext cx="948568" cy="132887"/>
          </a:xfrm>
          <a:prstGeom prst="rect">
            <a:avLst/>
          </a:prstGeom>
          <a:noFill/>
          <a:ln>
            <a:noFill/>
          </a:ln>
        </p:spPr>
        <p:txBody>
          <a:bodyPr wrap="square" lIns="40162" tIns="20081" rIns="40162" bIns="20081" rtlCol="0">
            <a:spAutoFit/>
          </a:bodyPr>
          <a:lstStyle/>
          <a:p>
            <a:pPr defTabSz="436180"/>
            <a:r>
              <a:rPr lang="en-US" sz="600" dirty="0">
                <a:solidFill>
                  <a:prstClr val="white"/>
                </a:solidFill>
                <a:latin typeface="Helvetica"/>
                <a:ea typeface="ＭＳ Ｐゴシック" pitchFamily="34" charset="-128"/>
                <a:cs typeface="Helvetica"/>
              </a:rPr>
              <a:t>‘female’</a:t>
            </a:r>
          </a:p>
        </p:txBody>
      </p:sp>
      <p:sp>
        <p:nvSpPr>
          <p:cNvPr id="120" name="TextBox 119"/>
          <p:cNvSpPr txBox="1"/>
          <p:nvPr/>
        </p:nvSpPr>
        <p:spPr>
          <a:xfrm>
            <a:off x="3684459" y="4905188"/>
            <a:ext cx="802916" cy="132887"/>
          </a:xfrm>
          <a:prstGeom prst="rect">
            <a:avLst/>
          </a:prstGeom>
          <a:noFill/>
          <a:ln>
            <a:noFill/>
          </a:ln>
        </p:spPr>
        <p:txBody>
          <a:bodyPr wrap="square" lIns="40162" tIns="20081" rIns="40162" bIns="20081" rtlCol="0">
            <a:spAutoFit/>
          </a:bodyPr>
          <a:lstStyle/>
          <a:p>
            <a:pPr algn="r" defTabSz="436180"/>
            <a:r>
              <a:rPr lang="en-US" sz="600" dirty="0">
                <a:solidFill>
                  <a:prstClr val="white"/>
                </a:solidFill>
                <a:latin typeface="Helvetica"/>
                <a:ea typeface="ＭＳ Ｐゴシック" pitchFamily="34" charset="-128"/>
                <a:cs typeface="Helvetica"/>
              </a:rPr>
              <a:t>‘shared’</a:t>
            </a:r>
          </a:p>
        </p:txBody>
      </p:sp>
      <p:cxnSp>
        <p:nvCxnSpPr>
          <p:cNvPr id="121" name="Straight Connector 120"/>
          <p:cNvCxnSpPr/>
          <p:nvPr/>
        </p:nvCxnSpPr>
        <p:spPr>
          <a:xfrm>
            <a:off x="2246550" y="5749809"/>
            <a:ext cx="2199591" cy="0"/>
          </a:xfrm>
          <a:prstGeom prst="line">
            <a:avLst/>
          </a:prstGeom>
          <a:ln w="12700" cap="flat" cmpd="sng" algn="ctr">
            <a:solidFill>
              <a:schemeClr val="bg1"/>
            </a:solidFill>
            <a:prstDash val="solid"/>
            <a:round/>
            <a:headEnd type="triangle" w="med" len="lg"/>
            <a:tailEnd type="triangle" w="med" len="lg"/>
          </a:ln>
          <a:effectLst/>
        </p:spPr>
        <p:style>
          <a:lnRef idx="2">
            <a:schemeClr val="accent1"/>
          </a:lnRef>
          <a:fillRef idx="0">
            <a:schemeClr val="accent1"/>
          </a:fillRef>
          <a:effectRef idx="1">
            <a:schemeClr val="accent1"/>
          </a:effectRef>
          <a:fontRef idx="minor">
            <a:schemeClr val="tx1"/>
          </a:fontRef>
        </p:style>
      </p:cxnSp>
      <p:sp>
        <p:nvSpPr>
          <p:cNvPr id="61" name="Rectangle 60"/>
          <p:cNvSpPr/>
          <p:nvPr/>
        </p:nvSpPr>
        <p:spPr bwMode="auto">
          <a:xfrm>
            <a:off x="1524010" y="1"/>
            <a:ext cx="505085" cy="106837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71" name="Rectangle 70"/>
          <p:cNvSpPr/>
          <p:nvPr/>
        </p:nvSpPr>
        <p:spPr bwMode="auto">
          <a:xfrm>
            <a:off x="2029095" y="1804"/>
            <a:ext cx="506306" cy="1068378"/>
          </a:xfrm>
          <a:prstGeom prst="rect">
            <a:avLst/>
          </a:prstGeom>
          <a:solidFill>
            <a:srgbClr val="F9C31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72" name="Rectangle 71"/>
          <p:cNvSpPr/>
          <p:nvPr/>
        </p:nvSpPr>
        <p:spPr bwMode="auto">
          <a:xfrm>
            <a:off x="2535401" y="1804"/>
            <a:ext cx="7154510" cy="1068378"/>
          </a:xfrm>
          <a:prstGeom prst="rect">
            <a:avLst/>
          </a:prstGeom>
          <a:solidFill>
            <a:srgbClr val="0E136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Arial" pitchFamily="-112" charset="0"/>
              <a:ea typeface="ヒラギノ角ゴ Pro W3" pitchFamily="-112" charset="-128"/>
              <a:cs typeface="ヒラギノ角ゴ Pro W3" pitchFamily="-112" charset="-128"/>
            </a:endParaRPr>
          </a:p>
          <a:p>
            <a:pPr eaLnBrk="0" fontAlgn="base" hangingPunct="0">
              <a:spcBef>
                <a:spcPct val="0"/>
              </a:spcBef>
              <a:spcAft>
                <a:spcPct val="0"/>
              </a:spcAft>
            </a:pPr>
            <a:r>
              <a:rPr lang="en-US" sz="2400" dirty="0">
                <a:solidFill>
                  <a:srgbClr val="FFFFFF"/>
                </a:solidFill>
                <a:latin typeface="DIN Condensed Bold"/>
                <a:ea typeface="ヒラギノ角ゴ Pro W3" pitchFamily="-112" charset="-128"/>
                <a:cs typeface="ヒラギノ角ゴ Pro W3" pitchFamily="-112" charset="-128"/>
              </a:rPr>
              <a:t> RENOVATION</a:t>
            </a:r>
            <a:endParaRPr lang="en-US" sz="2400" dirty="0">
              <a:solidFill>
                <a:srgbClr val="000000"/>
              </a:solidFill>
              <a:latin typeface="Arial" pitchFamily="-112" charset="0"/>
              <a:ea typeface="ヒラギノ角ゴ Pro W3" pitchFamily="-112" charset="-128"/>
              <a:cs typeface="ヒラギノ角ゴ Pro W3" pitchFamily="-112" charset="-128"/>
            </a:endParaRPr>
          </a:p>
        </p:txBody>
      </p:sp>
      <p:sp>
        <p:nvSpPr>
          <p:cNvPr id="74" name="Rectangle 73"/>
          <p:cNvSpPr/>
          <p:nvPr/>
        </p:nvSpPr>
        <p:spPr bwMode="auto">
          <a:xfrm>
            <a:off x="9689910" y="1804"/>
            <a:ext cx="503706" cy="1068378"/>
          </a:xfrm>
          <a:prstGeom prst="rect">
            <a:avLst/>
          </a:prstGeom>
          <a:solidFill>
            <a:srgbClr val="0078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75" name="Rectangle 74"/>
          <p:cNvSpPr/>
          <p:nvPr/>
        </p:nvSpPr>
        <p:spPr bwMode="auto">
          <a:xfrm>
            <a:off x="10193617" y="1804"/>
            <a:ext cx="488815" cy="1068378"/>
          </a:xfrm>
          <a:prstGeom prst="rect">
            <a:avLst/>
          </a:prstGeom>
          <a:solidFill>
            <a:srgbClr val="CD092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76" name="Rectangle 75"/>
          <p:cNvSpPr/>
          <p:nvPr/>
        </p:nvSpPr>
        <p:spPr bwMode="auto">
          <a:xfrm rot="2700000">
            <a:off x="1941004" y="470718"/>
            <a:ext cx="173848" cy="1738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77" name="Rectangle 76"/>
          <p:cNvSpPr/>
          <p:nvPr/>
        </p:nvSpPr>
        <p:spPr bwMode="auto">
          <a:xfrm rot="2700000">
            <a:off x="2451234" y="470719"/>
            <a:ext cx="173848" cy="173848"/>
          </a:xfrm>
          <a:prstGeom prst="rect">
            <a:avLst/>
          </a:prstGeom>
          <a:solidFill>
            <a:srgbClr val="F9C31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78" name="Rectangle 77"/>
          <p:cNvSpPr/>
          <p:nvPr/>
        </p:nvSpPr>
        <p:spPr bwMode="auto">
          <a:xfrm rot="2700000">
            <a:off x="9602986" y="470718"/>
            <a:ext cx="173848" cy="173848"/>
          </a:xfrm>
          <a:prstGeom prst="rect">
            <a:avLst/>
          </a:prstGeom>
          <a:solidFill>
            <a:srgbClr val="0E136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79" name="Rectangle 78"/>
          <p:cNvSpPr/>
          <p:nvPr/>
        </p:nvSpPr>
        <p:spPr bwMode="auto">
          <a:xfrm rot="2700000">
            <a:off x="10106692" y="470718"/>
            <a:ext cx="173848" cy="173848"/>
          </a:xfrm>
          <a:prstGeom prst="rect">
            <a:avLst/>
          </a:prstGeom>
          <a:solidFill>
            <a:srgbClr val="0078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80" name="Title 2"/>
          <p:cNvSpPr txBox="1">
            <a:spLocks/>
          </p:cNvSpPr>
          <p:nvPr/>
        </p:nvSpPr>
        <p:spPr>
          <a:xfrm>
            <a:off x="2793951" y="187594"/>
            <a:ext cx="7521911" cy="691612"/>
          </a:xfrm>
          <a:prstGeom prst="rect">
            <a:avLst/>
          </a:prstGeom>
        </p:spPr>
        <p:txBody>
          <a:bodyPr anchor="ctr"/>
          <a:lstStyle>
            <a:lvl1pPr algn="l" rtl="0" eaLnBrk="0" fontAlgn="base" hangingPunct="0">
              <a:spcBef>
                <a:spcPct val="0"/>
              </a:spcBef>
              <a:spcAft>
                <a:spcPct val="0"/>
              </a:spcAft>
              <a:defRPr sz="2400">
                <a:solidFill>
                  <a:schemeClr val="tx1"/>
                </a:solidFill>
                <a:latin typeface="+mj-lt"/>
                <a:ea typeface="ＭＳ Ｐゴシック" pitchFamily="34" charset="-128"/>
                <a:cs typeface="ＭＳ Ｐゴシック" pitchFamily="-112" charset="-128"/>
              </a:defRPr>
            </a:lvl1pPr>
            <a:lvl2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2pPr>
            <a:lvl3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3pPr>
            <a:lvl4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4pPr>
            <a:lvl5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5pPr>
            <a:lvl6pPr marL="457200" algn="l" rtl="0" fontAlgn="base">
              <a:spcBef>
                <a:spcPct val="0"/>
              </a:spcBef>
              <a:spcAft>
                <a:spcPct val="0"/>
              </a:spcAft>
              <a:defRPr sz="2400">
                <a:solidFill>
                  <a:schemeClr val="tx1"/>
                </a:solidFill>
                <a:latin typeface="Trebuchet MS" pitchFamily="-112" charset="0"/>
              </a:defRPr>
            </a:lvl6pPr>
            <a:lvl7pPr marL="914400" algn="l" rtl="0" fontAlgn="base">
              <a:spcBef>
                <a:spcPct val="0"/>
              </a:spcBef>
              <a:spcAft>
                <a:spcPct val="0"/>
              </a:spcAft>
              <a:defRPr sz="2400">
                <a:solidFill>
                  <a:schemeClr val="tx1"/>
                </a:solidFill>
                <a:latin typeface="Trebuchet MS" pitchFamily="-112" charset="0"/>
              </a:defRPr>
            </a:lvl7pPr>
            <a:lvl8pPr marL="1371600" algn="l" rtl="0" fontAlgn="base">
              <a:spcBef>
                <a:spcPct val="0"/>
              </a:spcBef>
              <a:spcAft>
                <a:spcPct val="0"/>
              </a:spcAft>
              <a:defRPr sz="2400">
                <a:solidFill>
                  <a:schemeClr val="tx1"/>
                </a:solidFill>
                <a:latin typeface="Trebuchet MS" pitchFamily="-112" charset="0"/>
              </a:defRPr>
            </a:lvl8pPr>
            <a:lvl9pPr marL="1828800" algn="l" rtl="0" fontAlgn="base">
              <a:spcBef>
                <a:spcPct val="0"/>
              </a:spcBef>
              <a:spcAft>
                <a:spcPct val="0"/>
              </a:spcAft>
              <a:defRPr sz="2400">
                <a:solidFill>
                  <a:schemeClr val="tx1"/>
                </a:solidFill>
                <a:latin typeface="Trebuchet MS" pitchFamily="-112" charset="0"/>
              </a:defRPr>
            </a:lvl9pPr>
          </a:lstStyle>
          <a:p>
            <a:pPr defTabSz="457200"/>
            <a:endParaRPr lang="en-US" sz="2200" dirty="0">
              <a:solidFill>
                <a:srgbClr val="FFFFFF"/>
              </a:solidFill>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8066" y="1198030"/>
            <a:ext cx="7576497" cy="4760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8824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Oval 72"/>
          <p:cNvSpPr>
            <a:spLocks noChangeAspect="1"/>
          </p:cNvSpPr>
          <p:nvPr/>
        </p:nvSpPr>
        <p:spPr>
          <a:xfrm>
            <a:off x="2535401" y="1806460"/>
            <a:ext cx="441873" cy="557547"/>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36180"/>
            <a:endParaRPr lang="en-US" sz="1700" dirty="0">
              <a:solidFill>
                <a:prstClr val="white"/>
              </a:solidFill>
            </a:endParaRPr>
          </a:p>
        </p:txBody>
      </p:sp>
      <p:sp>
        <p:nvSpPr>
          <p:cNvPr id="119" name="TextBox 118"/>
          <p:cNvSpPr txBox="1"/>
          <p:nvPr/>
        </p:nvSpPr>
        <p:spPr>
          <a:xfrm>
            <a:off x="2168065" y="5540108"/>
            <a:ext cx="948568" cy="132887"/>
          </a:xfrm>
          <a:prstGeom prst="rect">
            <a:avLst/>
          </a:prstGeom>
          <a:noFill/>
          <a:ln>
            <a:noFill/>
          </a:ln>
        </p:spPr>
        <p:txBody>
          <a:bodyPr wrap="square" lIns="40162" tIns="20081" rIns="40162" bIns="20081" rtlCol="0">
            <a:spAutoFit/>
          </a:bodyPr>
          <a:lstStyle/>
          <a:p>
            <a:pPr defTabSz="436180"/>
            <a:r>
              <a:rPr lang="en-US" sz="600" dirty="0">
                <a:solidFill>
                  <a:prstClr val="white"/>
                </a:solidFill>
                <a:latin typeface="Helvetica"/>
                <a:ea typeface="ＭＳ Ｐゴシック" pitchFamily="34" charset="-128"/>
                <a:cs typeface="Helvetica"/>
              </a:rPr>
              <a:t>‘female’</a:t>
            </a:r>
          </a:p>
        </p:txBody>
      </p:sp>
      <p:sp>
        <p:nvSpPr>
          <p:cNvPr id="120" name="TextBox 119"/>
          <p:cNvSpPr txBox="1"/>
          <p:nvPr/>
        </p:nvSpPr>
        <p:spPr>
          <a:xfrm>
            <a:off x="3684459" y="4905188"/>
            <a:ext cx="802916" cy="132887"/>
          </a:xfrm>
          <a:prstGeom prst="rect">
            <a:avLst/>
          </a:prstGeom>
          <a:noFill/>
          <a:ln>
            <a:noFill/>
          </a:ln>
        </p:spPr>
        <p:txBody>
          <a:bodyPr wrap="square" lIns="40162" tIns="20081" rIns="40162" bIns="20081" rtlCol="0">
            <a:spAutoFit/>
          </a:bodyPr>
          <a:lstStyle/>
          <a:p>
            <a:pPr algn="r" defTabSz="436180"/>
            <a:r>
              <a:rPr lang="en-US" sz="600" dirty="0">
                <a:solidFill>
                  <a:prstClr val="white"/>
                </a:solidFill>
                <a:latin typeface="Helvetica"/>
                <a:ea typeface="ＭＳ Ｐゴシック" pitchFamily="34" charset="-128"/>
                <a:cs typeface="Helvetica"/>
              </a:rPr>
              <a:t>‘shared’</a:t>
            </a:r>
          </a:p>
        </p:txBody>
      </p:sp>
      <p:cxnSp>
        <p:nvCxnSpPr>
          <p:cNvPr id="121" name="Straight Connector 120"/>
          <p:cNvCxnSpPr/>
          <p:nvPr/>
        </p:nvCxnSpPr>
        <p:spPr>
          <a:xfrm>
            <a:off x="2246550" y="5749809"/>
            <a:ext cx="2199591" cy="0"/>
          </a:xfrm>
          <a:prstGeom prst="line">
            <a:avLst/>
          </a:prstGeom>
          <a:ln w="12700" cap="flat" cmpd="sng" algn="ctr">
            <a:solidFill>
              <a:schemeClr val="bg1"/>
            </a:solidFill>
            <a:prstDash val="solid"/>
            <a:round/>
            <a:headEnd type="triangle" w="med" len="lg"/>
            <a:tailEnd type="triangle" w="med" len="lg"/>
          </a:ln>
          <a:effectLst/>
        </p:spPr>
        <p:style>
          <a:lnRef idx="2">
            <a:schemeClr val="accent1"/>
          </a:lnRef>
          <a:fillRef idx="0">
            <a:schemeClr val="accent1"/>
          </a:fillRef>
          <a:effectRef idx="1">
            <a:schemeClr val="accent1"/>
          </a:effectRef>
          <a:fontRef idx="minor">
            <a:schemeClr val="tx1"/>
          </a:fontRef>
        </p:style>
      </p:cxnSp>
      <p:sp>
        <p:nvSpPr>
          <p:cNvPr id="61" name="Rectangle 60"/>
          <p:cNvSpPr/>
          <p:nvPr/>
        </p:nvSpPr>
        <p:spPr bwMode="auto">
          <a:xfrm>
            <a:off x="1524010" y="1"/>
            <a:ext cx="505085" cy="106837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71" name="Rectangle 70"/>
          <p:cNvSpPr/>
          <p:nvPr/>
        </p:nvSpPr>
        <p:spPr bwMode="auto">
          <a:xfrm>
            <a:off x="2029095" y="1804"/>
            <a:ext cx="506306" cy="1068378"/>
          </a:xfrm>
          <a:prstGeom prst="rect">
            <a:avLst/>
          </a:prstGeom>
          <a:solidFill>
            <a:srgbClr val="F9C31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72" name="Rectangle 71"/>
          <p:cNvSpPr/>
          <p:nvPr/>
        </p:nvSpPr>
        <p:spPr bwMode="auto">
          <a:xfrm>
            <a:off x="2535401" y="1804"/>
            <a:ext cx="7154510" cy="1068378"/>
          </a:xfrm>
          <a:prstGeom prst="rect">
            <a:avLst/>
          </a:prstGeom>
          <a:solidFill>
            <a:srgbClr val="0E136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Arial" pitchFamily="-112" charset="0"/>
              <a:ea typeface="ヒラギノ角ゴ Pro W3" pitchFamily="-112" charset="-128"/>
              <a:cs typeface="ヒラギノ角ゴ Pro W3" pitchFamily="-112" charset="-128"/>
            </a:endParaRPr>
          </a:p>
          <a:p>
            <a:pPr eaLnBrk="0" fontAlgn="base" hangingPunct="0">
              <a:spcBef>
                <a:spcPct val="0"/>
              </a:spcBef>
              <a:spcAft>
                <a:spcPct val="0"/>
              </a:spcAft>
            </a:pPr>
            <a:r>
              <a:rPr lang="en-US" sz="2400" dirty="0">
                <a:solidFill>
                  <a:srgbClr val="FFFFFF"/>
                </a:solidFill>
                <a:latin typeface="DIN Condensed Bold"/>
                <a:ea typeface="ヒラギノ角ゴ Pro W3" pitchFamily="-112" charset="-128"/>
                <a:cs typeface="ヒラギノ角ゴ Pro W3" pitchFamily="-112" charset="-128"/>
              </a:rPr>
              <a:t> RENOVATION</a:t>
            </a:r>
            <a:endParaRPr lang="en-US" sz="2400" dirty="0">
              <a:solidFill>
                <a:srgbClr val="000000"/>
              </a:solidFill>
              <a:latin typeface="Arial" pitchFamily="-112" charset="0"/>
              <a:ea typeface="ヒラギノ角ゴ Pro W3" pitchFamily="-112" charset="-128"/>
              <a:cs typeface="ヒラギノ角ゴ Pro W3" pitchFamily="-112" charset="-128"/>
            </a:endParaRPr>
          </a:p>
        </p:txBody>
      </p:sp>
      <p:sp>
        <p:nvSpPr>
          <p:cNvPr id="74" name="Rectangle 73"/>
          <p:cNvSpPr/>
          <p:nvPr/>
        </p:nvSpPr>
        <p:spPr bwMode="auto">
          <a:xfrm>
            <a:off x="9689910" y="1804"/>
            <a:ext cx="503706" cy="1068378"/>
          </a:xfrm>
          <a:prstGeom prst="rect">
            <a:avLst/>
          </a:prstGeom>
          <a:solidFill>
            <a:srgbClr val="0078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75" name="Rectangle 74"/>
          <p:cNvSpPr/>
          <p:nvPr/>
        </p:nvSpPr>
        <p:spPr bwMode="auto">
          <a:xfrm>
            <a:off x="10193617" y="1804"/>
            <a:ext cx="488815" cy="1068378"/>
          </a:xfrm>
          <a:prstGeom prst="rect">
            <a:avLst/>
          </a:prstGeom>
          <a:solidFill>
            <a:srgbClr val="CD092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76" name="Rectangle 75"/>
          <p:cNvSpPr/>
          <p:nvPr/>
        </p:nvSpPr>
        <p:spPr bwMode="auto">
          <a:xfrm rot="2700000">
            <a:off x="1941004" y="470718"/>
            <a:ext cx="173848" cy="1738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77" name="Rectangle 76"/>
          <p:cNvSpPr/>
          <p:nvPr/>
        </p:nvSpPr>
        <p:spPr bwMode="auto">
          <a:xfrm rot="2700000">
            <a:off x="2451234" y="470719"/>
            <a:ext cx="173848" cy="173848"/>
          </a:xfrm>
          <a:prstGeom prst="rect">
            <a:avLst/>
          </a:prstGeom>
          <a:solidFill>
            <a:srgbClr val="F9C31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78" name="Rectangle 77"/>
          <p:cNvSpPr/>
          <p:nvPr/>
        </p:nvSpPr>
        <p:spPr bwMode="auto">
          <a:xfrm rot="2700000">
            <a:off x="9602986" y="470718"/>
            <a:ext cx="173848" cy="173848"/>
          </a:xfrm>
          <a:prstGeom prst="rect">
            <a:avLst/>
          </a:prstGeom>
          <a:solidFill>
            <a:srgbClr val="0E136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79" name="Rectangle 78"/>
          <p:cNvSpPr/>
          <p:nvPr/>
        </p:nvSpPr>
        <p:spPr bwMode="auto">
          <a:xfrm rot="2700000">
            <a:off x="10106692" y="470718"/>
            <a:ext cx="173848" cy="173848"/>
          </a:xfrm>
          <a:prstGeom prst="rect">
            <a:avLst/>
          </a:prstGeom>
          <a:solidFill>
            <a:srgbClr val="0078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80" name="Title 2"/>
          <p:cNvSpPr txBox="1">
            <a:spLocks/>
          </p:cNvSpPr>
          <p:nvPr/>
        </p:nvSpPr>
        <p:spPr>
          <a:xfrm>
            <a:off x="2793951" y="187594"/>
            <a:ext cx="7521911" cy="691612"/>
          </a:xfrm>
          <a:prstGeom prst="rect">
            <a:avLst/>
          </a:prstGeom>
        </p:spPr>
        <p:txBody>
          <a:bodyPr anchor="ctr"/>
          <a:lstStyle>
            <a:lvl1pPr algn="l" rtl="0" eaLnBrk="0" fontAlgn="base" hangingPunct="0">
              <a:spcBef>
                <a:spcPct val="0"/>
              </a:spcBef>
              <a:spcAft>
                <a:spcPct val="0"/>
              </a:spcAft>
              <a:defRPr sz="2400">
                <a:solidFill>
                  <a:schemeClr val="tx1"/>
                </a:solidFill>
                <a:latin typeface="+mj-lt"/>
                <a:ea typeface="ＭＳ Ｐゴシック" pitchFamily="34" charset="-128"/>
                <a:cs typeface="ＭＳ Ｐゴシック" pitchFamily="-112" charset="-128"/>
              </a:defRPr>
            </a:lvl1pPr>
            <a:lvl2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2pPr>
            <a:lvl3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3pPr>
            <a:lvl4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4pPr>
            <a:lvl5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5pPr>
            <a:lvl6pPr marL="457200" algn="l" rtl="0" fontAlgn="base">
              <a:spcBef>
                <a:spcPct val="0"/>
              </a:spcBef>
              <a:spcAft>
                <a:spcPct val="0"/>
              </a:spcAft>
              <a:defRPr sz="2400">
                <a:solidFill>
                  <a:schemeClr val="tx1"/>
                </a:solidFill>
                <a:latin typeface="Trebuchet MS" pitchFamily="-112" charset="0"/>
              </a:defRPr>
            </a:lvl6pPr>
            <a:lvl7pPr marL="914400" algn="l" rtl="0" fontAlgn="base">
              <a:spcBef>
                <a:spcPct val="0"/>
              </a:spcBef>
              <a:spcAft>
                <a:spcPct val="0"/>
              </a:spcAft>
              <a:defRPr sz="2400">
                <a:solidFill>
                  <a:schemeClr val="tx1"/>
                </a:solidFill>
                <a:latin typeface="Trebuchet MS" pitchFamily="-112" charset="0"/>
              </a:defRPr>
            </a:lvl7pPr>
            <a:lvl8pPr marL="1371600" algn="l" rtl="0" fontAlgn="base">
              <a:spcBef>
                <a:spcPct val="0"/>
              </a:spcBef>
              <a:spcAft>
                <a:spcPct val="0"/>
              </a:spcAft>
              <a:defRPr sz="2400">
                <a:solidFill>
                  <a:schemeClr val="tx1"/>
                </a:solidFill>
                <a:latin typeface="Trebuchet MS" pitchFamily="-112" charset="0"/>
              </a:defRPr>
            </a:lvl8pPr>
            <a:lvl9pPr marL="1828800" algn="l" rtl="0" fontAlgn="base">
              <a:spcBef>
                <a:spcPct val="0"/>
              </a:spcBef>
              <a:spcAft>
                <a:spcPct val="0"/>
              </a:spcAft>
              <a:defRPr sz="2400">
                <a:solidFill>
                  <a:schemeClr val="tx1"/>
                </a:solidFill>
                <a:latin typeface="Trebuchet MS" pitchFamily="-112" charset="0"/>
              </a:defRPr>
            </a:lvl9pPr>
          </a:lstStyle>
          <a:p>
            <a:pPr defTabSz="457200"/>
            <a:endParaRPr lang="en-US" sz="2200" dirty="0">
              <a:solidFill>
                <a:srgbClr val="FFFFFF"/>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9096" y="1329229"/>
            <a:ext cx="7938447" cy="4528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3111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endParaRPr lang="en-US"/>
          </a:p>
        </p:txBody>
      </p:sp>
      <p:sp>
        <p:nvSpPr>
          <p:cNvPr id="6" name="Rectangle 5"/>
          <p:cNvSpPr/>
          <p:nvPr/>
        </p:nvSpPr>
        <p:spPr bwMode="auto">
          <a:xfrm>
            <a:off x="1524010" y="1"/>
            <a:ext cx="505085" cy="106837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7" name="Rectangle 6"/>
          <p:cNvSpPr/>
          <p:nvPr/>
        </p:nvSpPr>
        <p:spPr bwMode="auto">
          <a:xfrm>
            <a:off x="2029095" y="1804"/>
            <a:ext cx="506306" cy="1068378"/>
          </a:xfrm>
          <a:prstGeom prst="rect">
            <a:avLst/>
          </a:prstGeom>
          <a:solidFill>
            <a:srgbClr val="F9C31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8" name="Rectangle 7"/>
          <p:cNvSpPr/>
          <p:nvPr/>
        </p:nvSpPr>
        <p:spPr bwMode="auto">
          <a:xfrm>
            <a:off x="2535402" y="1804"/>
            <a:ext cx="489449" cy="1068378"/>
          </a:xfrm>
          <a:prstGeom prst="rect">
            <a:avLst/>
          </a:prstGeom>
          <a:solidFill>
            <a:srgbClr val="0E136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9" name="Rectangle 8"/>
          <p:cNvSpPr/>
          <p:nvPr/>
        </p:nvSpPr>
        <p:spPr bwMode="auto">
          <a:xfrm>
            <a:off x="3024850" y="1804"/>
            <a:ext cx="7168766" cy="1068378"/>
          </a:xfrm>
          <a:prstGeom prst="rect">
            <a:avLst/>
          </a:prstGeom>
          <a:solidFill>
            <a:srgbClr val="0078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10" name="Rectangle 9"/>
          <p:cNvSpPr/>
          <p:nvPr/>
        </p:nvSpPr>
        <p:spPr bwMode="auto">
          <a:xfrm>
            <a:off x="10193617" y="1804"/>
            <a:ext cx="488815" cy="1068378"/>
          </a:xfrm>
          <a:prstGeom prst="rect">
            <a:avLst/>
          </a:prstGeom>
          <a:solidFill>
            <a:srgbClr val="CD092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11" name="Rectangle 10"/>
          <p:cNvSpPr/>
          <p:nvPr/>
        </p:nvSpPr>
        <p:spPr bwMode="auto">
          <a:xfrm rot="2700000">
            <a:off x="1941004" y="470718"/>
            <a:ext cx="173848" cy="1738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12" name="Rectangle 11"/>
          <p:cNvSpPr/>
          <p:nvPr/>
        </p:nvSpPr>
        <p:spPr bwMode="auto">
          <a:xfrm rot="2700000">
            <a:off x="2451234" y="470719"/>
            <a:ext cx="173848" cy="173848"/>
          </a:xfrm>
          <a:prstGeom prst="rect">
            <a:avLst/>
          </a:prstGeom>
          <a:solidFill>
            <a:srgbClr val="F9C31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13" name="Rectangle 12"/>
          <p:cNvSpPr/>
          <p:nvPr/>
        </p:nvSpPr>
        <p:spPr bwMode="auto">
          <a:xfrm rot="2700000">
            <a:off x="2937926" y="470718"/>
            <a:ext cx="173848" cy="173848"/>
          </a:xfrm>
          <a:prstGeom prst="rect">
            <a:avLst/>
          </a:prstGeom>
          <a:solidFill>
            <a:srgbClr val="0E136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14" name="Rectangle 13"/>
          <p:cNvSpPr/>
          <p:nvPr/>
        </p:nvSpPr>
        <p:spPr bwMode="auto">
          <a:xfrm rot="2700000">
            <a:off x="10106692" y="470718"/>
            <a:ext cx="173848" cy="173848"/>
          </a:xfrm>
          <a:prstGeom prst="rect">
            <a:avLst/>
          </a:prstGeom>
          <a:solidFill>
            <a:srgbClr val="0078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15" name="Title 2"/>
          <p:cNvSpPr txBox="1">
            <a:spLocks/>
          </p:cNvSpPr>
          <p:nvPr/>
        </p:nvSpPr>
        <p:spPr>
          <a:xfrm>
            <a:off x="3313475" y="187594"/>
            <a:ext cx="7002386" cy="691612"/>
          </a:xfrm>
          <a:prstGeom prst="rect">
            <a:avLst/>
          </a:prstGeom>
        </p:spPr>
        <p:txBody>
          <a:bodyPr anchor="ctr"/>
          <a:lstStyle>
            <a:lvl1pPr algn="l" rtl="0" eaLnBrk="0" fontAlgn="base" hangingPunct="0">
              <a:spcBef>
                <a:spcPct val="0"/>
              </a:spcBef>
              <a:spcAft>
                <a:spcPct val="0"/>
              </a:spcAft>
              <a:defRPr sz="2400">
                <a:solidFill>
                  <a:schemeClr val="tx1"/>
                </a:solidFill>
                <a:latin typeface="+mj-lt"/>
                <a:ea typeface="ＭＳ Ｐゴシック" pitchFamily="34" charset="-128"/>
                <a:cs typeface="ＭＳ Ｐゴシック" pitchFamily="-112" charset="-128"/>
              </a:defRPr>
            </a:lvl1pPr>
            <a:lvl2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2pPr>
            <a:lvl3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3pPr>
            <a:lvl4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4pPr>
            <a:lvl5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5pPr>
            <a:lvl6pPr marL="457200" algn="l" rtl="0" fontAlgn="base">
              <a:spcBef>
                <a:spcPct val="0"/>
              </a:spcBef>
              <a:spcAft>
                <a:spcPct val="0"/>
              </a:spcAft>
              <a:defRPr sz="2400">
                <a:solidFill>
                  <a:schemeClr val="tx1"/>
                </a:solidFill>
                <a:latin typeface="Trebuchet MS" pitchFamily="-112" charset="0"/>
              </a:defRPr>
            </a:lvl6pPr>
            <a:lvl7pPr marL="914400" algn="l" rtl="0" fontAlgn="base">
              <a:spcBef>
                <a:spcPct val="0"/>
              </a:spcBef>
              <a:spcAft>
                <a:spcPct val="0"/>
              </a:spcAft>
              <a:defRPr sz="2400">
                <a:solidFill>
                  <a:schemeClr val="tx1"/>
                </a:solidFill>
                <a:latin typeface="Trebuchet MS" pitchFamily="-112" charset="0"/>
              </a:defRPr>
            </a:lvl7pPr>
            <a:lvl8pPr marL="1371600" algn="l" rtl="0" fontAlgn="base">
              <a:spcBef>
                <a:spcPct val="0"/>
              </a:spcBef>
              <a:spcAft>
                <a:spcPct val="0"/>
              </a:spcAft>
              <a:defRPr sz="2400">
                <a:solidFill>
                  <a:schemeClr val="tx1"/>
                </a:solidFill>
                <a:latin typeface="Trebuchet MS" pitchFamily="-112" charset="0"/>
              </a:defRPr>
            </a:lvl8pPr>
            <a:lvl9pPr marL="1828800" algn="l" rtl="0" fontAlgn="base">
              <a:spcBef>
                <a:spcPct val="0"/>
              </a:spcBef>
              <a:spcAft>
                <a:spcPct val="0"/>
              </a:spcAft>
              <a:defRPr sz="2400">
                <a:solidFill>
                  <a:schemeClr val="tx1"/>
                </a:solidFill>
                <a:latin typeface="Trebuchet MS" pitchFamily="-112" charset="0"/>
              </a:defRPr>
            </a:lvl9pPr>
          </a:lstStyle>
          <a:p>
            <a:pPr defTabSz="457200"/>
            <a:r>
              <a:rPr lang="en-US" sz="2200" dirty="0">
                <a:solidFill>
                  <a:srgbClr val="FFFFFF"/>
                </a:solidFill>
                <a:latin typeface="DIN Condensed Bold"/>
                <a:cs typeface="DIN Condensed Bold"/>
              </a:rPr>
              <a:t>SHO’T LEFT SOCIAL MEDIA</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6552" y="1214651"/>
            <a:ext cx="4551461" cy="4847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609233" y="1269243"/>
            <a:ext cx="3828790" cy="4247317"/>
          </a:xfrm>
          <a:prstGeom prst="rect">
            <a:avLst/>
          </a:prstGeom>
          <a:noFill/>
        </p:spPr>
        <p:txBody>
          <a:bodyPr wrap="square" rtlCol="0">
            <a:spAutoFit/>
          </a:bodyPr>
          <a:lstStyle/>
          <a:p>
            <a:pPr defTabSz="457200"/>
            <a:r>
              <a:rPr lang="en-ZA" b="1" dirty="0">
                <a:solidFill>
                  <a:srgbClr val="000000"/>
                </a:solidFill>
                <a:latin typeface="DIN Condensed Bold"/>
              </a:rPr>
              <a:t>With an active fan base of over </a:t>
            </a:r>
          </a:p>
          <a:p>
            <a:pPr defTabSz="457200"/>
            <a:r>
              <a:rPr lang="en-ZA" b="1" dirty="0">
                <a:solidFill>
                  <a:srgbClr val="000000"/>
                </a:solidFill>
                <a:latin typeface="DIN Condensed Bold"/>
              </a:rPr>
              <a:t>400 000 users and constantly growing month on month, the Sho’t Left Facebook page is key to growing your business  and will help you gain exposure to a bigger audience. </a:t>
            </a:r>
          </a:p>
          <a:p>
            <a:pPr defTabSz="457200"/>
            <a:endParaRPr lang="en-ZA" b="1" dirty="0">
              <a:solidFill>
                <a:srgbClr val="000000"/>
              </a:solidFill>
              <a:latin typeface="DIN Condensed Bold"/>
            </a:endParaRPr>
          </a:p>
          <a:p>
            <a:pPr defTabSz="457200"/>
            <a:r>
              <a:rPr lang="en-ZA" b="1" dirty="0">
                <a:solidFill>
                  <a:srgbClr val="000000"/>
                </a:solidFill>
                <a:latin typeface="DIN Condensed Bold"/>
              </a:rPr>
              <a:t>This platform is used to inspire, educate and drive incredible travel packages. Our users are extremely active with over 100 queries a day and this platform has driven 138,801 users to our website in the past four months. </a:t>
            </a:r>
          </a:p>
        </p:txBody>
      </p:sp>
    </p:spTree>
    <p:extLst>
      <p:ext uri="{BB962C8B-B14F-4D97-AF65-F5344CB8AC3E}">
        <p14:creationId xmlns:p14="http://schemas.microsoft.com/office/powerpoint/2010/main" val="789745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endParaRPr lang="en-US"/>
          </a:p>
        </p:txBody>
      </p:sp>
      <p:sp>
        <p:nvSpPr>
          <p:cNvPr id="6" name="Rectangle 5"/>
          <p:cNvSpPr/>
          <p:nvPr/>
        </p:nvSpPr>
        <p:spPr bwMode="auto">
          <a:xfrm>
            <a:off x="1524010" y="1"/>
            <a:ext cx="505085" cy="106837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7" name="Rectangle 6"/>
          <p:cNvSpPr/>
          <p:nvPr/>
        </p:nvSpPr>
        <p:spPr bwMode="auto">
          <a:xfrm>
            <a:off x="2029095" y="1804"/>
            <a:ext cx="506306" cy="1068378"/>
          </a:xfrm>
          <a:prstGeom prst="rect">
            <a:avLst/>
          </a:prstGeom>
          <a:solidFill>
            <a:srgbClr val="F9C31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8" name="Rectangle 7"/>
          <p:cNvSpPr/>
          <p:nvPr/>
        </p:nvSpPr>
        <p:spPr bwMode="auto">
          <a:xfrm>
            <a:off x="2535402" y="1804"/>
            <a:ext cx="489449" cy="1068378"/>
          </a:xfrm>
          <a:prstGeom prst="rect">
            <a:avLst/>
          </a:prstGeom>
          <a:solidFill>
            <a:srgbClr val="0E136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9" name="Rectangle 8"/>
          <p:cNvSpPr/>
          <p:nvPr/>
        </p:nvSpPr>
        <p:spPr bwMode="auto">
          <a:xfrm>
            <a:off x="3024850" y="1804"/>
            <a:ext cx="7168766" cy="1068378"/>
          </a:xfrm>
          <a:prstGeom prst="rect">
            <a:avLst/>
          </a:prstGeom>
          <a:solidFill>
            <a:srgbClr val="0078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10" name="Rectangle 9"/>
          <p:cNvSpPr/>
          <p:nvPr/>
        </p:nvSpPr>
        <p:spPr bwMode="auto">
          <a:xfrm>
            <a:off x="10193617" y="1804"/>
            <a:ext cx="488815" cy="1068378"/>
          </a:xfrm>
          <a:prstGeom prst="rect">
            <a:avLst/>
          </a:prstGeom>
          <a:solidFill>
            <a:srgbClr val="CD092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11" name="Rectangle 10"/>
          <p:cNvSpPr/>
          <p:nvPr/>
        </p:nvSpPr>
        <p:spPr bwMode="auto">
          <a:xfrm rot="2700000">
            <a:off x="1941004" y="470718"/>
            <a:ext cx="173848" cy="1738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12" name="Rectangle 11"/>
          <p:cNvSpPr/>
          <p:nvPr/>
        </p:nvSpPr>
        <p:spPr bwMode="auto">
          <a:xfrm rot="2700000">
            <a:off x="2451234" y="470719"/>
            <a:ext cx="173848" cy="173848"/>
          </a:xfrm>
          <a:prstGeom prst="rect">
            <a:avLst/>
          </a:prstGeom>
          <a:solidFill>
            <a:srgbClr val="F9C31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13" name="Rectangle 12"/>
          <p:cNvSpPr/>
          <p:nvPr/>
        </p:nvSpPr>
        <p:spPr bwMode="auto">
          <a:xfrm rot="2700000">
            <a:off x="2937926" y="470718"/>
            <a:ext cx="173848" cy="173848"/>
          </a:xfrm>
          <a:prstGeom prst="rect">
            <a:avLst/>
          </a:prstGeom>
          <a:solidFill>
            <a:srgbClr val="0E136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14" name="Rectangle 13"/>
          <p:cNvSpPr/>
          <p:nvPr/>
        </p:nvSpPr>
        <p:spPr bwMode="auto">
          <a:xfrm rot="2700000">
            <a:off x="10106692" y="470718"/>
            <a:ext cx="173848" cy="173848"/>
          </a:xfrm>
          <a:prstGeom prst="rect">
            <a:avLst/>
          </a:prstGeom>
          <a:solidFill>
            <a:srgbClr val="0078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15" name="Title 2"/>
          <p:cNvSpPr txBox="1">
            <a:spLocks/>
          </p:cNvSpPr>
          <p:nvPr/>
        </p:nvSpPr>
        <p:spPr>
          <a:xfrm>
            <a:off x="3313475" y="187594"/>
            <a:ext cx="7002386" cy="691612"/>
          </a:xfrm>
          <a:prstGeom prst="rect">
            <a:avLst/>
          </a:prstGeom>
        </p:spPr>
        <p:txBody>
          <a:bodyPr anchor="ctr"/>
          <a:lstStyle>
            <a:lvl1pPr algn="l" rtl="0" eaLnBrk="0" fontAlgn="base" hangingPunct="0">
              <a:spcBef>
                <a:spcPct val="0"/>
              </a:spcBef>
              <a:spcAft>
                <a:spcPct val="0"/>
              </a:spcAft>
              <a:defRPr sz="2400">
                <a:solidFill>
                  <a:schemeClr val="tx1"/>
                </a:solidFill>
                <a:latin typeface="+mj-lt"/>
                <a:ea typeface="ＭＳ Ｐゴシック" pitchFamily="34" charset="-128"/>
                <a:cs typeface="ＭＳ Ｐゴシック" pitchFamily="-112" charset="-128"/>
              </a:defRPr>
            </a:lvl1pPr>
            <a:lvl2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2pPr>
            <a:lvl3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3pPr>
            <a:lvl4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4pPr>
            <a:lvl5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5pPr>
            <a:lvl6pPr marL="457200" algn="l" rtl="0" fontAlgn="base">
              <a:spcBef>
                <a:spcPct val="0"/>
              </a:spcBef>
              <a:spcAft>
                <a:spcPct val="0"/>
              </a:spcAft>
              <a:defRPr sz="2400">
                <a:solidFill>
                  <a:schemeClr val="tx1"/>
                </a:solidFill>
                <a:latin typeface="Trebuchet MS" pitchFamily="-112" charset="0"/>
              </a:defRPr>
            </a:lvl6pPr>
            <a:lvl7pPr marL="914400" algn="l" rtl="0" fontAlgn="base">
              <a:spcBef>
                <a:spcPct val="0"/>
              </a:spcBef>
              <a:spcAft>
                <a:spcPct val="0"/>
              </a:spcAft>
              <a:defRPr sz="2400">
                <a:solidFill>
                  <a:schemeClr val="tx1"/>
                </a:solidFill>
                <a:latin typeface="Trebuchet MS" pitchFamily="-112" charset="0"/>
              </a:defRPr>
            </a:lvl7pPr>
            <a:lvl8pPr marL="1371600" algn="l" rtl="0" fontAlgn="base">
              <a:spcBef>
                <a:spcPct val="0"/>
              </a:spcBef>
              <a:spcAft>
                <a:spcPct val="0"/>
              </a:spcAft>
              <a:defRPr sz="2400">
                <a:solidFill>
                  <a:schemeClr val="tx1"/>
                </a:solidFill>
                <a:latin typeface="Trebuchet MS" pitchFamily="-112" charset="0"/>
              </a:defRPr>
            </a:lvl8pPr>
            <a:lvl9pPr marL="1828800" algn="l" rtl="0" fontAlgn="base">
              <a:spcBef>
                <a:spcPct val="0"/>
              </a:spcBef>
              <a:spcAft>
                <a:spcPct val="0"/>
              </a:spcAft>
              <a:defRPr sz="2400">
                <a:solidFill>
                  <a:schemeClr val="tx1"/>
                </a:solidFill>
                <a:latin typeface="Trebuchet MS" pitchFamily="-112" charset="0"/>
              </a:defRPr>
            </a:lvl9pPr>
          </a:lstStyle>
          <a:p>
            <a:pPr defTabSz="457200"/>
            <a:r>
              <a:rPr lang="en-US" sz="2200" dirty="0">
                <a:solidFill>
                  <a:srgbClr val="FFFFFF"/>
                </a:solidFill>
                <a:latin typeface="DIN Condensed Bold"/>
                <a:cs typeface="DIN Condensed Bold"/>
              </a:rPr>
              <a:t>SHO’T LEFT SOCIAL MEDIA</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0478" y="1070183"/>
            <a:ext cx="4037338" cy="3939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4491" y="1068380"/>
            <a:ext cx="3973533" cy="3893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660479" y="5505146"/>
            <a:ext cx="8777545" cy="646331"/>
          </a:xfrm>
          <a:prstGeom prst="rect">
            <a:avLst/>
          </a:prstGeom>
          <a:noFill/>
        </p:spPr>
        <p:txBody>
          <a:bodyPr wrap="square" rtlCol="0">
            <a:spAutoFit/>
          </a:bodyPr>
          <a:lstStyle/>
          <a:p>
            <a:pPr algn="ctr" defTabSz="457200"/>
            <a:r>
              <a:rPr lang="en-ZA" b="1" dirty="0">
                <a:solidFill>
                  <a:srgbClr val="000000"/>
                </a:solidFill>
                <a:latin typeface="DIN Condensed Bold"/>
              </a:rPr>
              <a:t>The content produced on this platform reaches an average of 4 million users each month.</a:t>
            </a:r>
          </a:p>
        </p:txBody>
      </p:sp>
      <p:pic>
        <p:nvPicPr>
          <p:cNvPr id="4110"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6486" y="4848114"/>
            <a:ext cx="312420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11"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3544" y="4906117"/>
            <a:ext cx="3048000"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483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endParaRPr lang="en-US"/>
          </a:p>
        </p:txBody>
      </p:sp>
      <p:sp>
        <p:nvSpPr>
          <p:cNvPr id="6" name="Rectangle 5"/>
          <p:cNvSpPr/>
          <p:nvPr/>
        </p:nvSpPr>
        <p:spPr bwMode="auto">
          <a:xfrm>
            <a:off x="1524010" y="1"/>
            <a:ext cx="505085" cy="106837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7" name="Rectangle 6"/>
          <p:cNvSpPr/>
          <p:nvPr/>
        </p:nvSpPr>
        <p:spPr bwMode="auto">
          <a:xfrm>
            <a:off x="2029095" y="1804"/>
            <a:ext cx="506306" cy="1068378"/>
          </a:xfrm>
          <a:prstGeom prst="rect">
            <a:avLst/>
          </a:prstGeom>
          <a:solidFill>
            <a:srgbClr val="F9C31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8" name="Rectangle 7"/>
          <p:cNvSpPr/>
          <p:nvPr/>
        </p:nvSpPr>
        <p:spPr bwMode="auto">
          <a:xfrm>
            <a:off x="2535402" y="1804"/>
            <a:ext cx="489449" cy="1068378"/>
          </a:xfrm>
          <a:prstGeom prst="rect">
            <a:avLst/>
          </a:prstGeom>
          <a:solidFill>
            <a:srgbClr val="0E136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9" name="Rectangle 8"/>
          <p:cNvSpPr/>
          <p:nvPr/>
        </p:nvSpPr>
        <p:spPr bwMode="auto">
          <a:xfrm>
            <a:off x="3024850" y="1804"/>
            <a:ext cx="7168766" cy="1068378"/>
          </a:xfrm>
          <a:prstGeom prst="rect">
            <a:avLst/>
          </a:prstGeom>
          <a:solidFill>
            <a:srgbClr val="0078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10" name="Rectangle 9"/>
          <p:cNvSpPr/>
          <p:nvPr/>
        </p:nvSpPr>
        <p:spPr bwMode="auto">
          <a:xfrm>
            <a:off x="10193617" y="1804"/>
            <a:ext cx="488815" cy="1068378"/>
          </a:xfrm>
          <a:prstGeom prst="rect">
            <a:avLst/>
          </a:prstGeom>
          <a:solidFill>
            <a:srgbClr val="CD092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11" name="Rectangle 10"/>
          <p:cNvSpPr/>
          <p:nvPr/>
        </p:nvSpPr>
        <p:spPr bwMode="auto">
          <a:xfrm rot="2700000">
            <a:off x="1941004" y="470718"/>
            <a:ext cx="173848" cy="1738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12" name="Rectangle 11"/>
          <p:cNvSpPr/>
          <p:nvPr/>
        </p:nvSpPr>
        <p:spPr bwMode="auto">
          <a:xfrm rot="2700000">
            <a:off x="2451234" y="470719"/>
            <a:ext cx="173848" cy="173848"/>
          </a:xfrm>
          <a:prstGeom prst="rect">
            <a:avLst/>
          </a:prstGeom>
          <a:solidFill>
            <a:srgbClr val="F9C31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13" name="Rectangle 12"/>
          <p:cNvSpPr/>
          <p:nvPr/>
        </p:nvSpPr>
        <p:spPr bwMode="auto">
          <a:xfrm rot="2700000">
            <a:off x="2937926" y="470718"/>
            <a:ext cx="173848" cy="173848"/>
          </a:xfrm>
          <a:prstGeom prst="rect">
            <a:avLst/>
          </a:prstGeom>
          <a:solidFill>
            <a:srgbClr val="0E136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14" name="Rectangle 13"/>
          <p:cNvSpPr/>
          <p:nvPr/>
        </p:nvSpPr>
        <p:spPr bwMode="auto">
          <a:xfrm rot="2700000">
            <a:off x="10106692" y="470718"/>
            <a:ext cx="173848" cy="173848"/>
          </a:xfrm>
          <a:prstGeom prst="rect">
            <a:avLst/>
          </a:prstGeom>
          <a:solidFill>
            <a:srgbClr val="0078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15" name="Title 2"/>
          <p:cNvSpPr txBox="1">
            <a:spLocks/>
          </p:cNvSpPr>
          <p:nvPr/>
        </p:nvSpPr>
        <p:spPr>
          <a:xfrm>
            <a:off x="3313475" y="187594"/>
            <a:ext cx="7002386" cy="691612"/>
          </a:xfrm>
          <a:prstGeom prst="rect">
            <a:avLst/>
          </a:prstGeom>
        </p:spPr>
        <p:txBody>
          <a:bodyPr anchor="ctr"/>
          <a:lstStyle>
            <a:lvl1pPr algn="l" rtl="0" eaLnBrk="0" fontAlgn="base" hangingPunct="0">
              <a:spcBef>
                <a:spcPct val="0"/>
              </a:spcBef>
              <a:spcAft>
                <a:spcPct val="0"/>
              </a:spcAft>
              <a:defRPr sz="2400">
                <a:solidFill>
                  <a:schemeClr val="tx1"/>
                </a:solidFill>
                <a:latin typeface="+mj-lt"/>
                <a:ea typeface="ＭＳ Ｐゴシック" pitchFamily="34" charset="-128"/>
                <a:cs typeface="ＭＳ Ｐゴシック" pitchFamily="-112" charset="-128"/>
              </a:defRPr>
            </a:lvl1pPr>
            <a:lvl2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2pPr>
            <a:lvl3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3pPr>
            <a:lvl4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4pPr>
            <a:lvl5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5pPr>
            <a:lvl6pPr marL="457200" algn="l" rtl="0" fontAlgn="base">
              <a:spcBef>
                <a:spcPct val="0"/>
              </a:spcBef>
              <a:spcAft>
                <a:spcPct val="0"/>
              </a:spcAft>
              <a:defRPr sz="2400">
                <a:solidFill>
                  <a:schemeClr val="tx1"/>
                </a:solidFill>
                <a:latin typeface="Trebuchet MS" pitchFamily="-112" charset="0"/>
              </a:defRPr>
            </a:lvl6pPr>
            <a:lvl7pPr marL="914400" algn="l" rtl="0" fontAlgn="base">
              <a:spcBef>
                <a:spcPct val="0"/>
              </a:spcBef>
              <a:spcAft>
                <a:spcPct val="0"/>
              </a:spcAft>
              <a:defRPr sz="2400">
                <a:solidFill>
                  <a:schemeClr val="tx1"/>
                </a:solidFill>
                <a:latin typeface="Trebuchet MS" pitchFamily="-112" charset="0"/>
              </a:defRPr>
            </a:lvl7pPr>
            <a:lvl8pPr marL="1371600" algn="l" rtl="0" fontAlgn="base">
              <a:spcBef>
                <a:spcPct val="0"/>
              </a:spcBef>
              <a:spcAft>
                <a:spcPct val="0"/>
              </a:spcAft>
              <a:defRPr sz="2400">
                <a:solidFill>
                  <a:schemeClr val="tx1"/>
                </a:solidFill>
                <a:latin typeface="Trebuchet MS" pitchFamily="-112" charset="0"/>
              </a:defRPr>
            </a:lvl8pPr>
            <a:lvl9pPr marL="1828800" algn="l" rtl="0" fontAlgn="base">
              <a:spcBef>
                <a:spcPct val="0"/>
              </a:spcBef>
              <a:spcAft>
                <a:spcPct val="0"/>
              </a:spcAft>
              <a:defRPr sz="2400">
                <a:solidFill>
                  <a:schemeClr val="tx1"/>
                </a:solidFill>
                <a:latin typeface="Trebuchet MS" pitchFamily="-112" charset="0"/>
              </a:defRPr>
            </a:lvl9pPr>
          </a:lstStyle>
          <a:p>
            <a:pPr defTabSz="457200"/>
            <a:r>
              <a:rPr lang="en-US" sz="2200" dirty="0">
                <a:solidFill>
                  <a:srgbClr val="FFFFFF"/>
                </a:solidFill>
                <a:latin typeface="DIN Condensed Bold"/>
                <a:cs typeface="DIN Condensed Bold"/>
              </a:rPr>
              <a:t>SHO’T LEFT SOCIAL MEDIA</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9877" y="1228300"/>
            <a:ext cx="5571593" cy="472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365242" y="1228300"/>
            <a:ext cx="2705444" cy="5324535"/>
          </a:xfrm>
          <a:prstGeom prst="rect">
            <a:avLst/>
          </a:prstGeom>
          <a:noFill/>
        </p:spPr>
        <p:txBody>
          <a:bodyPr wrap="square" rtlCol="0">
            <a:spAutoFit/>
          </a:bodyPr>
          <a:lstStyle/>
          <a:p>
            <a:pPr defTabSz="457200"/>
            <a:r>
              <a:rPr lang="en-ZA" sz="2000" b="1" dirty="0">
                <a:solidFill>
                  <a:srgbClr val="000000"/>
                </a:solidFill>
                <a:latin typeface="DIN Condensed Bold"/>
              </a:rPr>
              <a:t>The Sho’t Left Twitter page currently has over 80 000 fans and is growing at a phenomenal rate – a 63% increase in the past four months alone. This account earns over 20 million potential impressions each month and is known for inspiring content and an active community of travellers. </a:t>
            </a:r>
          </a:p>
        </p:txBody>
      </p:sp>
    </p:spTree>
    <p:extLst>
      <p:ext uri="{BB962C8B-B14F-4D97-AF65-F5344CB8AC3E}">
        <p14:creationId xmlns:p14="http://schemas.microsoft.com/office/powerpoint/2010/main" val="2106584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endParaRPr lang="en-US"/>
          </a:p>
        </p:txBody>
      </p:sp>
      <p:sp>
        <p:nvSpPr>
          <p:cNvPr id="6" name="Rectangle 5"/>
          <p:cNvSpPr/>
          <p:nvPr/>
        </p:nvSpPr>
        <p:spPr bwMode="auto">
          <a:xfrm>
            <a:off x="1524010" y="1"/>
            <a:ext cx="505085" cy="106837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7" name="Rectangle 6"/>
          <p:cNvSpPr/>
          <p:nvPr/>
        </p:nvSpPr>
        <p:spPr bwMode="auto">
          <a:xfrm>
            <a:off x="2029095" y="1804"/>
            <a:ext cx="506306" cy="1068378"/>
          </a:xfrm>
          <a:prstGeom prst="rect">
            <a:avLst/>
          </a:prstGeom>
          <a:solidFill>
            <a:srgbClr val="F9C31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8" name="Rectangle 7"/>
          <p:cNvSpPr/>
          <p:nvPr/>
        </p:nvSpPr>
        <p:spPr bwMode="auto">
          <a:xfrm>
            <a:off x="2535402" y="1804"/>
            <a:ext cx="489449" cy="1068378"/>
          </a:xfrm>
          <a:prstGeom prst="rect">
            <a:avLst/>
          </a:prstGeom>
          <a:solidFill>
            <a:srgbClr val="0E136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9" name="Rectangle 8"/>
          <p:cNvSpPr/>
          <p:nvPr/>
        </p:nvSpPr>
        <p:spPr bwMode="auto">
          <a:xfrm>
            <a:off x="3024850" y="1804"/>
            <a:ext cx="7168766" cy="1068378"/>
          </a:xfrm>
          <a:prstGeom prst="rect">
            <a:avLst/>
          </a:prstGeom>
          <a:solidFill>
            <a:srgbClr val="0078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10" name="Rectangle 9"/>
          <p:cNvSpPr/>
          <p:nvPr/>
        </p:nvSpPr>
        <p:spPr bwMode="auto">
          <a:xfrm>
            <a:off x="10193617" y="1804"/>
            <a:ext cx="488815" cy="1068378"/>
          </a:xfrm>
          <a:prstGeom prst="rect">
            <a:avLst/>
          </a:prstGeom>
          <a:solidFill>
            <a:srgbClr val="CD092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11" name="Rectangle 10"/>
          <p:cNvSpPr/>
          <p:nvPr/>
        </p:nvSpPr>
        <p:spPr bwMode="auto">
          <a:xfrm rot="2700000">
            <a:off x="1941004" y="470718"/>
            <a:ext cx="173848" cy="1738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12" name="Rectangle 11"/>
          <p:cNvSpPr/>
          <p:nvPr/>
        </p:nvSpPr>
        <p:spPr bwMode="auto">
          <a:xfrm rot="2700000">
            <a:off x="2451234" y="470719"/>
            <a:ext cx="173848" cy="173848"/>
          </a:xfrm>
          <a:prstGeom prst="rect">
            <a:avLst/>
          </a:prstGeom>
          <a:solidFill>
            <a:srgbClr val="F9C31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13" name="Rectangle 12"/>
          <p:cNvSpPr/>
          <p:nvPr/>
        </p:nvSpPr>
        <p:spPr bwMode="auto">
          <a:xfrm rot="2700000">
            <a:off x="2937926" y="470718"/>
            <a:ext cx="173848" cy="173848"/>
          </a:xfrm>
          <a:prstGeom prst="rect">
            <a:avLst/>
          </a:prstGeom>
          <a:solidFill>
            <a:srgbClr val="0E136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14" name="Rectangle 13"/>
          <p:cNvSpPr/>
          <p:nvPr/>
        </p:nvSpPr>
        <p:spPr bwMode="auto">
          <a:xfrm rot="2700000">
            <a:off x="10106692" y="470718"/>
            <a:ext cx="173848" cy="173848"/>
          </a:xfrm>
          <a:prstGeom prst="rect">
            <a:avLst/>
          </a:prstGeom>
          <a:solidFill>
            <a:srgbClr val="0078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15" name="Title 2"/>
          <p:cNvSpPr txBox="1">
            <a:spLocks/>
          </p:cNvSpPr>
          <p:nvPr/>
        </p:nvSpPr>
        <p:spPr>
          <a:xfrm>
            <a:off x="3313475" y="187594"/>
            <a:ext cx="7002386" cy="691612"/>
          </a:xfrm>
          <a:prstGeom prst="rect">
            <a:avLst/>
          </a:prstGeom>
        </p:spPr>
        <p:txBody>
          <a:bodyPr anchor="ctr"/>
          <a:lstStyle>
            <a:lvl1pPr algn="l" rtl="0" eaLnBrk="0" fontAlgn="base" hangingPunct="0">
              <a:spcBef>
                <a:spcPct val="0"/>
              </a:spcBef>
              <a:spcAft>
                <a:spcPct val="0"/>
              </a:spcAft>
              <a:defRPr sz="2400">
                <a:solidFill>
                  <a:schemeClr val="tx1"/>
                </a:solidFill>
                <a:latin typeface="+mj-lt"/>
                <a:ea typeface="ＭＳ Ｐゴシック" pitchFamily="34" charset="-128"/>
                <a:cs typeface="ＭＳ Ｐゴシック" pitchFamily="-112" charset="-128"/>
              </a:defRPr>
            </a:lvl1pPr>
            <a:lvl2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2pPr>
            <a:lvl3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3pPr>
            <a:lvl4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4pPr>
            <a:lvl5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5pPr>
            <a:lvl6pPr marL="457200" algn="l" rtl="0" fontAlgn="base">
              <a:spcBef>
                <a:spcPct val="0"/>
              </a:spcBef>
              <a:spcAft>
                <a:spcPct val="0"/>
              </a:spcAft>
              <a:defRPr sz="2400">
                <a:solidFill>
                  <a:schemeClr val="tx1"/>
                </a:solidFill>
                <a:latin typeface="Trebuchet MS" pitchFamily="-112" charset="0"/>
              </a:defRPr>
            </a:lvl6pPr>
            <a:lvl7pPr marL="914400" algn="l" rtl="0" fontAlgn="base">
              <a:spcBef>
                <a:spcPct val="0"/>
              </a:spcBef>
              <a:spcAft>
                <a:spcPct val="0"/>
              </a:spcAft>
              <a:defRPr sz="2400">
                <a:solidFill>
                  <a:schemeClr val="tx1"/>
                </a:solidFill>
                <a:latin typeface="Trebuchet MS" pitchFamily="-112" charset="0"/>
              </a:defRPr>
            </a:lvl7pPr>
            <a:lvl8pPr marL="1371600" algn="l" rtl="0" fontAlgn="base">
              <a:spcBef>
                <a:spcPct val="0"/>
              </a:spcBef>
              <a:spcAft>
                <a:spcPct val="0"/>
              </a:spcAft>
              <a:defRPr sz="2400">
                <a:solidFill>
                  <a:schemeClr val="tx1"/>
                </a:solidFill>
                <a:latin typeface="Trebuchet MS" pitchFamily="-112" charset="0"/>
              </a:defRPr>
            </a:lvl8pPr>
            <a:lvl9pPr marL="1828800" algn="l" rtl="0" fontAlgn="base">
              <a:spcBef>
                <a:spcPct val="0"/>
              </a:spcBef>
              <a:spcAft>
                <a:spcPct val="0"/>
              </a:spcAft>
              <a:defRPr sz="2400">
                <a:solidFill>
                  <a:schemeClr val="tx1"/>
                </a:solidFill>
                <a:latin typeface="Trebuchet MS" pitchFamily="-112" charset="0"/>
              </a:defRPr>
            </a:lvl9pPr>
          </a:lstStyle>
          <a:p>
            <a:pPr defTabSz="457200"/>
            <a:r>
              <a:rPr lang="en-US" sz="2200" dirty="0">
                <a:solidFill>
                  <a:srgbClr val="FFFFFF"/>
                </a:solidFill>
                <a:latin typeface="DIN Condensed Bold"/>
                <a:cs typeface="DIN Condensed Bold"/>
              </a:rPr>
              <a:t>SHO’T LEFT SOCIAL MEDIA</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02321"/>
            <a:ext cx="3124418" cy="3423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418" y="1502321"/>
            <a:ext cx="2419586" cy="3343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8004" y="1546533"/>
            <a:ext cx="3599996" cy="3139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9438" y="4997426"/>
            <a:ext cx="2790825" cy="81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5661" y="4997426"/>
            <a:ext cx="270510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7959" y="4997426"/>
            <a:ext cx="3200064" cy="621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5192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endParaRPr lang="en-US"/>
          </a:p>
        </p:txBody>
      </p:sp>
      <p:sp>
        <p:nvSpPr>
          <p:cNvPr id="6" name="Rectangle 5"/>
          <p:cNvSpPr/>
          <p:nvPr/>
        </p:nvSpPr>
        <p:spPr bwMode="auto">
          <a:xfrm>
            <a:off x="1524010" y="1"/>
            <a:ext cx="505085" cy="106837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7" name="Rectangle 6"/>
          <p:cNvSpPr/>
          <p:nvPr/>
        </p:nvSpPr>
        <p:spPr bwMode="auto">
          <a:xfrm>
            <a:off x="2029095" y="1804"/>
            <a:ext cx="506306" cy="1068378"/>
          </a:xfrm>
          <a:prstGeom prst="rect">
            <a:avLst/>
          </a:prstGeom>
          <a:solidFill>
            <a:srgbClr val="F9C31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8" name="Rectangle 7"/>
          <p:cNvSpPr/>
          <p:nvPr/>
        </p:nvSpPr>
        <p:spPr bwMode="auto">
          <a:xfrm>
            <a:off x="2535402" y="1804"/>
            <a:ext cx="489449" cy="1068378"/>
          </a:xfrm>
          <a:prstGeom prst="rect">
            <a:avLst/>
          </a:prstGeom>
          <a:solidFill>
            <a:srgbClr val="0E136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9" name="Rectangle 8"/>
          <p:cNvSpPr/>
          <p:nvPr/>
        </p:nvSpPr>
        <p:spPr bwMode="auto">
          <a:xfrm>
            <a:off x="3024850" y="1804"/>
            <a:ext cx="7168766" cy="1068378"/>
          </a:xfrm>
          <a:prstGeom prst="rect">
            <a:avLst/>
          </a:prstGeom>
          <a:solidFill>
            <a:srgbClr val="0078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10" name="Rectangle 9"/>
          <p:cNvSpPr/>
          <p:nvPr/>
        </p:nvSpPr>
        <p:spPr bwMode="auto">
          <a:xfrm>
            <a:off x="10193617" y="1804"/>
            <a:ext cx="488815" cy="1068378"/>
          </a:xfrm>
          <a:prstGeom prst="rect">
            <a:avLst/>
          </a:prstGeom>
          <a:solidFill>
            <a:srgbClr val="CD092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11" name="Rectangle 10"/>
          <p:cNvSpPr/>
          <p:nvPr/>
        </p:nvSpPr>
        <p:spPr bwMode="auto">
          <a:xfrm rot="2700000">
            <a:off x="1941004" y="470718"/>
            <a:ext cx="173848" cy="1738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12" name="Rectangle 11"/>
          <p:cNvSpPr/>
          <p:nvPr/>
        </p:nvSpPr>
        <p:spPr bwMode="auto">
          <a:xfrm rot="2700000">
            <a:off x="2451234" y="470719"/>
            <a:ext cx="173848" cy="173848"/>
          </a:xfrm>
          <a:prstGeom prst="rect">
            <a:avLst/>
          </a:prstGeom>
          <a:solidFill>
            <a:srgbClr val="F9C31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13" name="Rectangle 12"/>
          <p:cNvSpPr/>
          <p:nvPr/>
        </p:nvSpPr>
        <p:spPr bwMode="auto">
          <a:xfrm rot="2700000">
            <a:off x="2937926" y="470718"/>
            <a:ext cx="173848" cy="173848"/>
          </a:xfrm>
          <a:prstGeom prst="rect">
            <a:avLst/>
          </a:prstGeom>
          <a:solidFill>
            <a:srgbClr val="0E136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14" name="Rectangle 13"/>
          <p:cNvSpPr/>
          <p:nvPr/>
        </p:nvSpPr>
        <p:spPr bwMode="auto">
          <a:xfrm rot="2700000">
            <a:off x="10106692" y="470718"/>
            <a:ext cx="173848" cy="173848"/>
          </a:xfrm>
          <a:prstGeom prst="rect">
            <a:avLst/>
          </a:prstGeom>
          <a:solidFill>
            <a:srgbClr val="0078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15" name="Title 2"/>
          <p:cNvSpPr txBox="1">
            <a:spLocks/>
          </p:cNvSpPr>
          <p:nvPr/>
        </p:nvSpPr>
        <p:spPr>
          <a:xfrm>
            <a:off x="3313475" y="187594"/>
            <a:ext cx="7002386" cy="691612"/>
          </a:xfrm>
          <a:prstGeom prst="rect">
            <a:avLst/>
          </a:prstGeom>
        </p:spPr>
        <p:txBody>
          <a:bodyPr anchor="ctr"/>
          <a:lstStyle>
            <a:lvl1pPr algn="l" rtl="0" eaLnBrk="0" fontAlgn="base" hangingPunct="0">
              <a:spcBef>
                <a:spcPct val="0"/>
              </a:spcBef>
              <a:spcAft>
                <a:spcPct val="0"/>
              </a:spcAft>
              <a:defRPr sz="2400">
                <a:solidFill>
                  <a:schemeClr val="tx1"/>
                </a:solidFill>
                <a:latin typeface="+mj-lt"/>
                <a:ea typeface="ＭＳ Ｐゴシック" pitchFamily="34" charset="-128"/>
                <a:cs typeface="ＭＳ Ｐゴシック" pitchFamily="-112" charset="-128"/>
              </a:defRPr>
            </a:lvl1pPr>
            <a:lvl2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2pPr>
            <a:lvl3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3pPr>
            <a:lvl4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4pPr>
            <a:lvl5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5pPr>
            <a:lvl6pPr marL="457200" algn="l" rtl="0" fontAlgn="base">
              <a:spcBef>
                <a:spcPct val="0"/>
              </a:spcBef>
              <a:spcAft>
                <a:spcPct val="0"/>
              </a:spcAft>
              <a:defRPr sz="2400">
                <a:solidFill>
                  <a:schemeClr val="tx1"/>
                </a:solidFill>
                <a:latin typeface="Trebuchet MS" pitchFamily="-112" charset="0"/>
              </a:defRPr>
            </a:lvl6pPr>
            <a:lvl7pPr marL="914400" algn="l" rtl="0" fontAlgn="base">
              <a:spcBef>
                <a:spcPct val="0"/>
              </a:spcBef>
              <a:spcAft>
                <a:spcPct val="0"/>
              </a:spcAft>
              <a:defRPr sz="2400">
                <a:solidFill>
                  <a:schemeClr val="tx1"/>
                </a:solidFill>
                <a:latin typeface="Trebuchet MS" pitchFamily="-112" charset="0"/>
              </a:defRPr>
            </a:lvl7pPr>
            <a:lvl8pPr marL="1371600" algn="l" rtl="0" fontAlgn="base">
              <a:spcBef>
                <a:spcPct val="0"/>
              </a:spcBef>
              <a:spcAft>
                <a:spcPct val="0"/>
              </a:spcAft>
              <a:defRPr sz="2400">
                <a:solidFill>
                  <a:schemeClr val="tx1"/>
                </a:solidFill>
                <a:latin typeface="Trebuchet MS" pitchFamily="-112" charset="0"/>
              </a:defRPr>
            </a:lvl8pPr>
            <a:lvl9pPr marL="1828800" algn="l" rtl="0" fontAlgn="base">
              <a:spcBef>
                <a:spcPct val="0"/>
              </a:spcBef>
              <a:spcAft>
                <a:spcPct val="0"/>
              </a:spcAft>
              <a:defRPr sz="2400">
                <a:solidFill>
                  <a:schemeClr val="tx1"/>
                </a:solidFill>
                <a:latin typeface="Trebuchet MS" pitchFamily="-112" charset="0"/>
              </a:defRPr>
            </a:lvl9pPr>
          </a:lstStyle>
          <a:p>
            <a:pPr defTabSz="457200"/>
            <a:r>
              <a:rPr lang="en-US" sz="2200" dirty="0">
                <a:solidFill>
                  <a:srgbClr val="FFFFFF"/>
                </a:solidFill>
                <a:latin typeface="DIN Condensed Bold"/>
                <a:cs typeface="DIN Condensed Bold"/>
              </a:rPr>
              <a:t>SHO’T LEFT SOCIAL MEDIA</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6426" y="1349567"/>
            <a:ext cx="5370327" cy="441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231852" y="1349567"/>
            <a:ext cx="2961764" cy="2862322"/>
          </a:xfrm>
          <a:prstGeom prst="rect">
            <a:avLst/>
          </a:prstGeom>
          <a:noFill/>
        </p:spPr>
        <p:txBody>
          <a:bodyPr wrap="square" rtlCol="0">
            <a:spAutoFit/>
          </a:bodyPr>
          <a:lstStyle/>
          <a:p>
            <a:pPr defTabSz="457200"/>
            <a:r>
              <a:rPr lang="en-ZA" b="1" dirty="0">
                <a:solidFill>
                  <a:srgbClr val="000000"/>
                </a:solidFill>
                <a:latin typeface="DIN Condensed Bold"/>
              </a:rPr>
              <a:t>Our Sho’t Left Instagram account has over 20 000 followers with top content achieving over 600 engagements. This platform is used to share user-generated content acts as an inspirational and educational platform. </a:t>
            </a:r>
          </a:p>
        </p:txBody>
      </p:sp>
    </p:spTree>
    <p:extLst>
      <p:ext uri="{BB962C8B-B14F-4D97-AF65-F5344CB8AC3E}">
        <p14:creationId xmlns:p14="http://schemas.microsoft.com/office/powerpoint/2010/main" val="141400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8935" y="1049380"/>
            <a:ext cx="4894129" cy="1961145"/>
          </a:xfrm>
        </p:spPr>
        <p:txBody>
          <a:bodyPr>
            <a:normAutofit/>
          </a:bodyPr>
          <a:lstStyle/>
          <a:p>
            <a:pPr algn="ctr"/>
            <a:r>
              <a:rPr lang="en-ZA" sz="8800" b="1" dirty="0" smtClean="0">
                <a:solidFill>
                  <a:srgbClr val="0077B7"/>
                </a:solidFill>
              </a:rPr>
              <a:t>WELCOME </a:t>
            </a:r>
            <a:endParaRPr lang="en-ZA" sz="8800" b="1" dirty="0">
              <a:solidFill>
                <a:srgbClr val="0077B7"/>
              </a:solidFill>
            </a:endParaRPr>
          </a:p>
        </p:txBody>
      </p:sp>
      <p:sp>
        <p:nvSpPr>
          <p:cNvPr id="3" name="TextBox 2"/>
          <p:cNvSpPr txBox="1"/>
          <p:nvPr/>
        </p:nvSpPr>
        <p:spPr>
          <a:xfrm>
            <a:off x="3162598" y="3689113"/>
            <a:ext cx="5866802" cy="523220"/>
          </a:xfrm>
          <a:prstGeom prst="rect">
            <a:avLst/>
          </a:prstGeom>
          <a:noFill/>
        </p:spPr>
        <p:txBody>
          <a:bodyPr wrap="square" rtlCol="0">
            <a:spAutoFit/>
          </a:bodyPr>
          <a:lstStyle/>
          <a:p>
            <a:pPr algn="ctr"/>
            <a:r>
              <a:rPr lang="en-ZA" sz="2800" dirty="0" smtClean="0">
                <a:solidFill>
                  <a:srgbClr val="3F3F3F"/>
                </a:solidFill>
                <a:latin typeface="+mj-lt"/>
              </a:rPr>
              <a:t>Rian Bornman – Managing Director</a:t>
            </a:r>
            <a:endParaRPr lang="en-ZA" sz="2800" dirty="0">
              <a:solidFill>
                <a:srgbClr val="3F3F3F"/>
              </a:solidFill>
              <a:latin typeface="+mj-lt"/>
            </a:endParaRPr>
          </a:p>
        </p:txBody>
      </p:sp>
      <p:sp>
        <p:nvSpPr>
          <p:cNvPr id="4" name="Rectangle 3"/>
          <p:cNvSpPr/>
          <p:nvPr/>
        </p:nvSpPr>
        <p:spPr>
          <a:xfrm>
            <a:off x="0" y="0"/>
            <a:ext cx="12192000" cy="6858000"/>
          </a:xfrm>
          <a:prstGeom prst="rect">
            <a:avLst/>
          </a:prstGeom>
          <a:noFill/>
          <a:ln w="76200">
            <a:solidFill>
              <a:srgbClr val="0077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extBox 4"/>
          <p:cNvSpPr txBox="1"/>
          <p:nvPr/>
        </p:nvSpPr>
        <p:spPr>
          <a:xfrm>
            <a:off x="1007490" y="2721114"/>
            <a:ext cx="10177017" cy="707886"/>
          </a:xfrm>
          <a:prstGeom prst="rect">
            <a:avLst/>
          </a:prstGeom>
          <a:noFill/>
        </p:spPr>
        <p:txBody>
          <a:bodyPr wrap="none" rtlCol="0">
            <a:spAutoFit/>
          </a:bodyPr>
          <a:lstStyle/>
          <a:p>
            <a:r>
              <a:rPr lang="en-US" sz="4000" dirty="0">
                <a:solidFill>
                  <a:srgbClr val="0077B7"/>
                </a:solidFill>
                <a:latin typeface="+mj-lt"/>
              </a:rPr>
              <a:t>Start a </a:t>
            </a:r>
            <a:r>
              <a:rPr lang="en-US" sz="4000" b="1" dirty="0">
                <a:solidFill>
                  <a:srgbClr val="0077B7"/>
                </a:solidFill>
                <a:latin typeface="+mj-lt"/>
              </a:rPr>
              <a:t>Travel Business</a:t>
            </a:r>
            <a:r>
              <a:rPr lang="en-US" sz="4000" dirty="0">
                <a:solidFill>
                  <a:srgbClr val="0077B7"/>
                </a:solidFill>
                <a:latin typeface="+mj-lt"/>
              </a:rPr>
              <a:t> today with </a:t>
            </a:r>
            <a:r>
              <a:rPr lang="en-US" sz="4000" dirty="0" err="1">
                <a:solidFill>
                  <a:srgbClr val="0077B7"/>
                </a:solidFill>
                <a:latin typeface="+mj-lt"/>
              </a:rPr>
              <a:t>FlightSiteAgent</a:t>
            </a:r>
            <a:endParaRPr lang="en-ZA" sz="4000" dirty="0">
              <a:solidFill>
                <a:srgbClr val="0077B7"/>
              </a:solidFill>
              <a:latin typeface="+mj-lt"/>
            </a:endParaRPr>
          </a:p>
        </p:txBody>
      </p:sp>
    </p:spTree>
    <p:extLst>
      <p:ext uri="{BB962C8B-B14F-4D97-AF65-F5344CB8AC3E}">
        <p14:creationId xmlns:p14="http://schemas.microsoft.com/office/powerpoint/2010/main" val="17561323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a:off x="1524010" y="1"/>
            <a:ext cx="7185973" cy="106837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1" name="Rectangle 20"/>
          <p:cNvSpPr/>
          <p:nvPr/>
        </p:nvSpPr>
        <p:spPr bwMode="auto">
          <a:xfrm>
            <a:off x="8709983" y="1804"/>
            <a:ext cx="475762" cy="1068378"/>
          </a:xfrm>
          <a:prstGeom prst="rect">
            <a:avLst/>
          </a:prstGeom>
          <a:solidFill>
            <a:srgbClr val="F9C31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2" name="Rectangle 21"/>
          <p:cNvSpPr/>
          <p:nvPr/>
        </p:nvSpPr>
        <p:spPr bwMode="auto">
          <a:xfrm>
            <a:off x="9185746" y="1804"/>
            <a:ext cx="504165" cy="1068378"/>
          </a:xfrm>
          <a:prstGeom prst="rect">
            <a:avLst/>
          </a:prstGeom>
          <a:solidFill>
            <a:srgbClr val="0E136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3" name="Rectangle 22"/>
          <p:cNvSpPr/>
          <p:nvPr/>
        </p:nvSpPr>
        <p:spPr bwMode="auto">
          <a:xfrm>
            <a:off x="9689910" y="1804"/>
            <a:ext cx="503706" cy="1068378"/>
          </a:xfrm>
          <a:prstGeom prst="rect">
            <a:avLst/>
          </a:prstGeom>
          <a:solidFill>
            <a:srgbClr val="0078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4" name="Rectangle 23"/>
          <p:cNvSpPr/>
          <p:nvPr/>
        </p:nvSpPr>
        <p:spPr bwMode="auto">
          <a:xfrm>
            <a:off x="10193617" y="1804"/>
            <a:ext cx="488815" cy="1068378"/>
          </a:xfrm>
          <a:prstGeom prst="rect">
            <a:avLst/>
          </a:prstGeom>
          <a:solidFill>
            <a:srgbClr val="CD092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5" name="Rectangle 24"/>
          <p:cNvSpPr/>
          <p:nvPr/>
        </p:nvSpPr>
        <p:spPr bwMode="auto">
          <a:xfrm rot="2700000">
            <a:off x="8623058" y="470718"/>
            <a:ext cx="173848" cy="1738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6" name="Rectangle 25"/>
          <p:cNvSpPr/>
          <p:nvPr/>
        </p:nvSpPr>
        <p:spPr bwMode="auto">
          <a:xfrm rot="2700000">
            <a:off x="9099423" y="470718"/>
            <a:ext cx="173848" cy="173848"/>
          </a:xfrm>
          <a:prstGeom prst="rect">
            <a:avLst/>
          </a:prstGeom>
          <a:solidFill>
            <a:srgbClr val="F9C31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7" name="Rectangle 26"/>
          <p:cNvSpPr/>
          <p:nvPr/>
        </p:nvSpPr>
        <p:spPr bwMode="auto">
          <a:xfrm rot="2700000">
            <a:off x="9602986" y="470718"/>
            <a:ext cx="173848" cy="173848"/>
          </a:xfrm>
          <a:prstGeom prst="rect">
            <a:avLst/>
          </a:prstGeom>
          <a:solidFill>
            <a:srgbClr val="0E136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8" name="Rectangle 27"/>
          <p:cNvSpPr/>
          <p:nvPr/>
        </p:nvSpPr>
        <p:spPr bwMode="auto">
          <a:xfrm rot="2700000">
            <a:off x="10106692" y="470718"/>
            <a:ext cx="173848" cy="173848"/>
          </a:xfrm>
          <a:prstGeom prst="rect">
            <a:avLst/>
          </a:prstGeom>
          <a:solidFill>
            <a:srgbClr val="0078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9" name="Title 2"/>
          <p:cNvSpPr>
            <a:spLocks noGrp="1"/>
          </p:cNvSpPr>
          <p:nvPr>
            <p:ph type="title"/>
          </p:nvPr>
        </p:nvSpPr>
        <p:spPr/>
        <p:txBody>
          <a:bodyPr anchor="ctr"/>
          <a:lstStyle/>
          <a:p>
            <a:r>
              <a:rPr lang="en-US" sz="2200" dirty="0">
                <a:solidFill>
                  <a:srgbClr val="FFFFFF"/>
                </a:solidFill>
                <a:latin typeface="DIN Condensed Bold"/>
                <a:cs typeface="DIN Condensed Bold"/>
              </a:rPr>
              <a:t>SA SPECIALIST</a:t>
            </a:r>
            <a:endParaRPr lang="en-US" sz="2200" dirty="0">
              <a:solidFill>
                <a:srgbClr val="FFFFFF"/>
              </a:solidFill>
            </a:endParaRPr>
          </a:p>
        </p:txBody>
      </p:sp>
      <p:pic>
        <p:nvPicPr>
          <p:cNvPr id="4" name="Picture 3" descr="SA-Speciali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113931"/>
            <a:ext cx="9144000" cy="5715001"/>
          </a:xfrm>
          <a:prstGeom prst="rect">
            <a:avLst/>
          </a:prstGeom>
        </p:spPr>
      </p:pic>
    </p:spTree>
    <p:extLst>
      <p:ext uri="{BB962C8B-B14F-4D97-AF65-F5344CB8AC3E}">
        <p14:creationId xmlns:p14="http://schemas.microsoft.com/office/powerpoint/2010/main" val="1984239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1905000" y="822527"/>
            <a:ext cx="8624888" cy="533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marL="342900" indent="-342900" algn="l" rtl="0" eaLnBrk="0" fontAlgn="base" hangingPunct="0">
              <a:spcBef>
                <a:spcPct val="20000"/>
              </a:spcBef>
              <a:spcAft>
                <a:spcPct val="0"/>
              </a:spcAft>
              <a:buClr>
                <a:schemeClr val="tx1"/>
              </a:buClr>
              <a:buSzPct val="60000"/>
              <a:buFont typeface="Times" charset="0"/>
              <a:buChar char="•"/>
              <a:defRPr>
                <a:solidFill>
                  <a:schemeClr val="tx1"/>
                </a:solidFill>
                <a:latin typeface="+mn-lt"/>
                <a:ea typeface="ＭＳ Ｐゴシック" pitchFamily="34" charset="-128"/>
                <a:cs typeface="ＭＳ Ｐゴシック" pitchFamily="-112" charset="-128"/>
              </a:defRPr>
            </a:lvl1pPr>
            <a:lvl2pPr marL="742950" indent="-285750" algn="l" rtl="0" eaLnBrk="0" fontAlgn="base" hangingPunct="0">
              <a:spcBef>
                <a:spcPct val="20000"/>
              </a:spcBef>
              <a:spcAft>
                <a:spcPct val="0"/>
              </a:spcAft>
              <a:buClr>
                <a:schemeClr val="tx1"/>
              </a:buClr>
              <a:buSzPct val="55000"/>
              <a:buFont typeface="Times" charset="0"/>
              <a:buChar char="•"/>
              <a:defRPr>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Clr>
                <a:schemeClr val="tx1"/>
              </a:buClr>
              <a:buSzPct val="50000"/>
              <a:buFont typeface="Times" charset="0"/>
              <a:buChar char="•"/>
              <a:defRPr>
                <a:solidFill>
                  <a:schemeClr val="tx1"/>
                </a:solidFill>
                <a:latin typeface="+mn-lt"/>
                <a:ea typeface="ＭＳ Ｐゴシック" pitchFamily="34" charset="-128"/>
              </a:defRPr>
            </a:lvl3pPr>
            <a:lvl4pPr marL="1600200" indent="-228600" algn="l" rtl="0" eaLnBrk="0" fontAlgn="base" hangingPunct="0">
              <a:spcBef>
                <a:spcPct val="20000"/>
              </a:spcBef>
              <a:spcAft>
                <a:spcPct val="0"/>
              </a:spcAft>
              <a:buClr>
                <a:schemeClr val="tx1"/>
              </a:buClr>
              <a:buSzPct val="55000"/>
              <a:buFont typeface="Times" charset="0"/>
              <a:buChar char="•"/>
              <a:defRPr>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Clr>
                <a:schemeClr val="tx1"/>
              </a:buClr>
              <a:buSzPct val="50000"/>
              <a:buFont typeface="Times" charset="0"/>
              <a:buChar char="•"/>
              <a:defRPr>
                <a:solidFill>
                  <a:schemeClr val="tx1"/>
                </a:solidFill>
                <a:latin typeface="+mn-lt"/>
                <a:ea typeface="ＭＳ Ｐゴシック" pitchFamily="34" charset="-128"/>
              </a:defRPr>
            </a:lvl5pPr>
            <a:lvl6pPr marL="2514600" indent="-228600" algn="l" rtl="0" fontAlgn="base">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1"/>
              </a:buClr>
              <a:buSzPct val="50000"/>
              <a:buFont typeface="Times" pitchFamily="-112" charset="0"/>
              <a:buChar char="•"/>
              <a:defRPr>
                <a:solidFill>
                  <a:schemeClr val="tx1"/>
                </a:solidFill>
                <a:latin typeface="+mn-lt"/>
                <a:ea typeface="ＭＳ Ｐゴシック" pitchFamily="-112" charset="-128"/>
              </a:defRPr>
            </a:lvl9pPr>
          </a:lstStyle>
          <a:p>
            <a:pPr marL="0" indent="0" defTabSz="457200">
              <a:buClr>
                <a:srgbClr val="000000"/>
              </a:buClr>
              <a:buNone/>
            </a:pPr>
            <a:endParaRPr lang="en-ZA" sz="1600" dirty="0">
              <a:solidFill>
                <a:srgbClr val="000000"/>
              </a:solidFill>
            </a:endParaRPr>
          </a:p>
        </p:txBody>
      </p:sp>
      <p:sp>
        <p:nvSpPr>
          <p:cNvPr id="20" name="Rectangle 19"/>
          <p:cNvSpPr/>
          <p:nvPr/>
        </p:nvSpPr>
        <p:spPr bwMode="auto">
          <a:xfrm>
            <a:off x="1524010" y="1"/>
            <a:ext cx="7185973" cy="106837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1" name="Rectangle 20"/>
          <p:cNvSpPr/>
          <p:nvPr/>
        </p:nvSpPr>
        <p:spPr bwMode="auto">
          <a:xfrm>
            <a:off x="8709983" y="1804"/>
            <a:ext cx="475762" cy="1068378"/>
          </a:xfrm>
          <a:prstGeom prst="rect">
            <a:avLst/>
          </a:prstGeom>
          <a:solidFill>
            <a:srgbClr val="F9C31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2" name="Rectangle 21"/>
          <p:cNvSpPr/>
          <p:nvPr/>
        </p:nvSpPr>
        <p:spPr bwMode="auto">
          <a:xfrm>
            <a:off x="9185746" y="1804"/>
            <a:ext cx="504165" cy="1068378"/>
          </a:xfrm>
          <a:prstGeom prst="rect">
            <a:avLst/>
          </a:prstGeom>
          <a:solidFill>
            <a:srgbClr val="0E136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3" name="Rectangle 22"/>
          <p:cNvSpPr/>
          <p:nvPr/>
        </p:nvSpPr>
        <p:spPr bwMode="auto">
          <a:xfrm>
            <a:off x="9689910" y="1804"/>
            <a:ext cx="503706" cy="1068378"/>
          </a:xfrm>
          <a:prstGeom prst="rect">
            <a:avLst/>
          </a:prstGeom>
          <a:solidFill>
            <a:srgbClr val="0078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4" name="Rectangle 23"/>
          <p:cNvSpPr/>
          <p:nvPr/>
        </p:nvSpPr>
        <p:spPr bwMode="auto">
          <a:xfrm>
            <a:off x="10193617" y="1804"/>
            <a:ext cx="488815" cy="1068378"/>
          </a:xfrm>
          <a:prstGeom prst="rect">
            <a:avLst/>
          </a:prstGeom>
          <a:solidFill>
            <a:srgbClr val="CD092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5" name="Rectangle 24"/>
          <p:cNvSpPr/>
          <p:nvPr/>
        </p:nvSpPr>
        <p:spPr bwMode="auto">
          <a:xfrm rot="2700000">
            <a:off x="8623058" y="470718"/>
            <a:ext cx="173848" cy="1738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6" name="Rectangle 25"/>
          <p:cNvSpPr/>
          <p:nvPr/>
        </p:nvSpPr>
        <p:spPr bwMode="auto">
          <a:xfrm rot="2700000">
            <a:off x="9099423" y="470718"/>
            <a:ext cx="173848" cy="173848"/>
          </a:xfrm>
          <a:prstGeom prst="rect">
            <a:avLst/>
          </a:prstGeom>
          <a:solidFill>
            <a:srgbClr val="F9C31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7" name="Rectangle 26"/>
          <p:cNvSpPr/>
          <p:nvPr/>
        </p:nvSpPr>
        <p:spPr bwMode="auto">
          <a:xfrm rot="2700000">
            <a:off x="9602986" y="470718"/>
            <a:ext cx="173848" cy="173848"/>
          </a:xfrm>
          <a:prstGeom prst="rect">
            <a:avLst/>
          </a:prstGeom>
          <a:solidFill>
            <a:srgbClr val="0E136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8" name="Rectangle 27"/>
          <p:cNvSpPr/>
          <p:nvPr/>
        </p:nvSpPr>
        <p:spPr bwMode="auto">
          <a:xfrm rot="2700000">
            <a:off x="10106692" y="470718"/>
            <a:ext cx="173848" cy="173848"/>
          </a:xfrm>
          <a:prstGeom prst="rect">
            <a:avLst/>
          </a:prstGeom>
          <a:solidFill>
            <a:srgbClr val="0078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9" name="Title 2"/>
          <p:cNvSpPr>
            <a:spLocks noGrp="1"/>
          </p:cNvSpPr>
          <p:nvPr>
            <p:ph type="title"/>
          </p:nvPr>
        </p:nvSpPr>
        <p:spPr/>
        <p:txBody>
          <a:bodyPr anchor="ctr"/>
          <a:lstStyle/>
          <a:p>
            <a:r>
              <a:rPr lang="en-US" sz="2200" dirty="0">
                <a:solidFill>
                  <a:srgbClr val="FFFFFF"/>
                </a:solidFill>
                <a:latin typeface="DIN Condensed Bold"/>
                <a:cs typeface="DIN Condensed Bold"/>
              </a:rPr>
              <a:t>SA SPECIALIST</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5951" y="1293558"/>
            <a:ext cx="8649870" cy="4740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5417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a:off x="1524010" y="1"/>
            <a:ext cx="7185973" cy="106837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1" name="Rectangle 20"/>
          <p:cNvSpPr/>
          <p:nvPr/>
        </p:nvSpPr>
        <p:spPr bwMode="auto">
          <a:xfrm>
            <a:off x="8709983" y="1804"/>
            <a:ext cx="475762" cy="1068378"/>
          </a:xfrm>
          <a:prstGeom prst="rect">
            <a:avLst/>
          </a:prstGeom>
          <a:solidFill>
            <a:srgbClr val="F9C31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2" name="Rectangle 21"/>
          <p:cNvSpPr/>
          <p:nvPr/>
        </p:nvSpPr>
        <p:spPr bwMode="auto">
          <a:xfrm>
            <a:off x="9185746" y="1804"/>
            <a:ext cx="504165" cy="1068378"/>
          </a:xfrm>
          <a:prstGeom prst="rect">
            <a:avLst/>
          </a:prstGeom>
          <a:solidFill>
            <a:srgbClr val="0E136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3" name="Rectangle 22"/>
          <p:cNvSpPr/>
          <p:nvPr/>
        </p:nvSpPr>
        <p:spPr bwMode="auto">
          <a:xfrm>
            <a:off x="9689910" y="1804"/>
            <a:ext cx="503706" cy="1068378"/>
          </a:xfrm>
          <a:prstGeom prst="rect">
            <a:avLst/>
          </a:prstGeom>
          <a:solidFill>
            <a:srgbClr val="0078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4" name="Rectangle 23"/>
          <p:cNvSpPr/>
          <p:nvPr/>
        </p:nvSpPr>
        <p:spPr bwMode="auto">
          <a:xfrm>
            <a:off x="10193617" y="1804"/>
            <a:ext cx="488815" cy="1068378"/>
          </a:xfrm>
          <a:prstGeom prst="rect">
            <a:avLst/>
          </a:prstGeom>
          <a:solidFill>
            <a:srgbClr val="CD092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5" name="Rectangle 24"/>
          <p:cNvSpPr/>
          <p:nvPr/>
        </p:nvSpPr>
        <p:spPr bwMode="auto">
          <a:xfrm rot="2700000">
            <a:off x="8623058" y="470718"/>
            <a:ext cx="173848" cy="1738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6" name="Rectangle 25"/>
          <p:cNvSpPr/>
          <p:nvPr/>
        </p:nvSpPr>
        <p:spPr bwMode="auto">
          <a:xfrm rot="2700000">
            <a:off x="9099423" y="470718"/>
            <a:ext cx="173848" cy="173848"/>
          </a:xfrm>
          <a:prstGeom prst="rect">
            <a:avLst/>
          </a:prstGeom>
          <a:solidFill>
            <a:srgbClr val="F9C31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7" name="Rectangle 26"/>
          <p:cNvSpPr/>
          <p:nvPr/>
        </p:nvSpPr>
        <p:spPr bwMode="auto">
          <a:xfrm rot="2700000">
            <a:off x="9602986" y="470718"/>
            <a:ext cx="173848" cy="173848"/>
          </a:xfrm>
          <a:prstGeom prst="rect">
            <a:avLst/>
          </a:prstGeom>
          <a:solidFill>
            <a:srgbClr val="0E136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8" name="Rectangle 27"/>
          <p:cNvSpPr/>
          <p:nvPr/>
        </p:nvSpPr>
        <p:spPr bwMode="auto">
          <a:xfrm rot="2700000">
            <a:off x="10106692" y="470718"/>
            <a:ext cx="173848" cy="173848"/>
          </a:xfrm>
          <a:prstGeom prst="rect">
            <a:avLst/>
          </a:prstGeom>
          <a:solidFill>
            <a:srgbClr val="0078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9" name="Title 2"/>
          <p:cNvSpPr>
            <a:spLocks noGrp="1"/>
          </p:cNvSpPr>
          <p:nvPr>
            <p:ph type="title"/>
          </p:nvPr>
        </p:nvSpPr>
        <p:spPr/>
        <p:txBody>
          <a:bodyPr anchor="ctr"/>
          <a:lstStyle/>
          <a:p>
            <a:r>
              <a:rPr lang="en-US" sz="2200" dirty="0">
                <a:solidFill>
                  <a:srgbClr val="FFFFFF"/>
                </a:solidFill>
                <a:latin typeface="DIN Condensed Bold"/>
                <a:cs typeface="DIN Condensed Bold"/>
              </a:rPr>
              <a:t>SA SPECIALIST</a:t>
            </a:r>
            <a:endParaRPr lang="en-US" sz="2200" dirty="0">
              <a:solidFill>
                <a:srgbClr val="FFFFFF"/>
              </a:solidFill>
            </a:endParaRPr>
          </a:p>
        </p:txBody>
      </p:sp>
      <p:pic>
        <p:nvPicPr>
          <p:cNvPr id="3" name="Picture 2" descr="Slide01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6363" y="3523099"/>
            <a:ext cx="3901261" cy="2925946"/>
          </a:xfrm>
          <a:prstGeom prst="rect">
            <a:avLst/>
          </a:prstGeom>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364" y="1070182"/>
            <a:ext cx="6885260" cy="1881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Shape 591"/>
          <p:cNvSpPr/>
          <p:nvPr/>
        </p:nvSpPr>
        <p:spPr>
          <a:xfrm>
            <a:off x="2772411" y="2951869"/>
            <a:ext cx="2301696" cy="1415416"/>
          </a:xfrm>
          <a:prstGeom prst="rect">
            <a:avLst/>
          </a:prstGeom>
          <a:solidFill>
            <a:srgbClr val="CD0920">
              <a:alpha val="75000"/>
            </a:srgbClr>
          </a:solidFill>
          <a:ln w="12700">
            <a:miter lim="400000"/>
          </a:ln>
        </p:spPr>
        <p:txBody>
          <a:bodyPr lIns="88900" tIns="88900" rIns="88900" bIns="88900" anchor="ctr"/>
          <a:lstStyle/>
          <a:p>
            <a:pPr algn="ctr" defTabSz="1778000"/>
            <a:r>
              <a:rPr lang="en-US" sz="5400" dirty="0">
                <a:solidFill>
                  <a:srgbClr val="FFFFFF"/>
                </a:solidFill>
                <a:ea typeface="Arial"/>
                <a:cs typeface="Arial"/>
              </a:rPr>
              <a:t>52 770</a:t>
            </a:r>
            <a:endParaRPr sz="5400" dirty="0">
              <a:solidFill>
                <a:srgbClr val="FFFFFF"/>
              </a:solidFill>
              <a:ea typeface="Arial"/>
              <a:cs typeface="Arial"/>
            </a:endParaRPr>
          </a:p>
        </p:txBody>
      </p:sp>
      <p:sp>
        <p:nvSpPr>
          <p:cNvPr id="16" name="Shape 591"/>
          <p:cNvSpPr/>
          <p:nvPr/>
        </p:nvSpPr>
        <p:spPr>
          <a:xfrm>
            <a:off x="5726950" y="2951869"/>
            <a:ext cx="2381097" cy="1415418"/>
          </a:xfrm>
          <a:prstGeom prst="rect">
            <a:avLst/>
          </a:prstGeom>
          <a:solidFill>
            <a:srgbClr val="CD0920">
              <a:alpha val="75000"/>
            </a:srgbClr>
          </a:solidFill>
          <a:ln w="12700">
            <a:miter lim="400000"/>
          </a:ln>
        </p:spPr>
        <p:txBody>
          <a:bodyPr lIns="88900" tIns="88900" rIns="88900" bIns="88900" anchor="ctr"/>
          <a:lstStyle/>
          <a:p>
            <a:pPr algn="ctr" defTabSz="1778000"/>
            <a:r>
              <a:rPr lang="en-US" sz="5400" dirty="0">
                <a:solidFill>
                  <a:srgbClr val="FFFFFF"/>
                </a:solidFill>
                <a:ea typeface="Arial"/>
                <a:cs typeface="Arial"/>
              </a:rPr>
              <a:t>13 794</a:t>
            </a:r>
            <a:endParaRPr sz="5400" dirty="0">
              <a:solidFill>
                <a:srgbClr val="FFFFFF"/>
              </a:solidFill>
              <a:ea typeface="Arial"/>
              <a:cs typeface="Arial"/>
            </a:endParaRPr>
          </a:p>
        </p:txBody>
      </p:sp>
    </p:spTree>
    <p:extLst>
      <p:ext uri="{BB962C8B-B14F-4D97-AF65-F5344CB8AC3E}">
        <p14:creationId xmlns:p14="http://schemas.microsoft.com/office/powerpoint/2010/main" val="79233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a:off x="1524010" y="1"/>
            <a:ext cx="7185973" cy="106837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1" name="Rectangle 20"/>
          <p:cNvSpPr/>
          <p:nvPr/>
        </p:nvSpPr>
        <p:spPr bwMode="auto">
          <a:xfrm>
            <a:off x="8709983" y="1804"/>
            <a:ext cx="475762" cy="1068378"/>
          </a:xfrm>
          <a:prstGeom prst="rect">
            <a:avLst/>
          </a:prstGeom>
          <a:solidFill>
            <a:srgbClr val="F9C31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2" name="Rectangle 21"/>
          <p:cNvSpPr/>
          <p:nvPr/>
        </p:nvSpPr>
        <p:spPr bwMode="auto">
          <a:xfrm>
            <a:off x="9185746" y="1804"/>
            <a:ext cx="504165" cy="1068378"/>
          </a:xfrm>
          <a:prstGeom prst="rect">
            <a:avLst/>
          </a:prstGeom>
          <a:solidFill>
            <a:srgbClr val="0E136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3" name="Rectangle 22"/>
          <p:cNvSpPr/>
          <p:nvPr/>
        </p:nvSpPr>
        <p:spPr bwMode="auto">
          <a:xfrm>
            <a:off x="9689910" y="1804"/>
            <a:ext cx="503706" cy="1068378"/>
          </a:xfrm>
          <a:prstGeom prst="rect">
            <a:avLst/>
          </a:prstGeom>
          <a:solidFill>
            <a:srgbClr val="0078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4" name="Rectangle 23"/>
          <p:cNvSpPr/>
          <p:nvPr/>
        </p:nvSpPr>
        <p:spPr bwMode="auto">
          <a:xfrm>
            <a:off x="10193617" y="1804"/>
            <a:ext cx="488815" cy="1068378"/>
          </a:xfrm>
          <a:prstGeom prst="rect">
            <a:avLst/>
          </a:prstGeom>
          <a:solidFill>
            <a:srgbClr val="CD092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5" name="Rectangle 24"/>
          <p:cNvSpPr/>
          <p:nvPr/>
        </p:nvSpPr>
        <p:spPr bwMode="auto">
          <a:xfrm rot="2700000">
            <a:off x="8623058" y="470718"/>
            <a:ext cx="173848" cy="1738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6" name="Rectangle 25"/>
          <p:cNvSpPr/>
          <p:nvPr/>
        </p:nvSpPr>
        <p:spPr bwMode="auto">
          <a:xfrm rot="2700000">
            <a:off x="9099423" y="470718"/>
            <a:ext cx="173848" cy="173848"/>
          </a:xfrm>
          <a:prstGeom prst="rect">
            <a:avLst/>
          </a:prstGeom>
          <a:solidFill>
            <a:srgbClr val="F9C31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7" name="Rectangle 26"/>
          <p:cNvSpPr/>
          <p:nvPr/>
        </p:nvSpPr>
        <p:spPr bwMode="auto">
          <a:xfrm rot="2700000">
            <a:off x="9602986" y="470718"/>
            <a:ext cx="173848" cy="173848"/>
          </a:xfrm>
          <a:prstGeom prst="rect">
            <a:avLst/>
          </a:prstGeom>
          <a:solidFill>
            <a:srgbClr val="0E136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8" name="Rectangle 27"/>
          <p:cNvSpPr/>
          <p:nvPr/>
        </p:nvSpPr>
        <p:spPr bwMode="auto">
          <a:xfrm rot="2700000">
            <a:off x="10106692" y="470718"/>
            <a:ext cx="173848" cy="173848"/>
          </a:xfrm>
          <a:prstGeom prst="rect">
            <a:avLst/>
          </a:prstGeom>
          <a:solidFill>
            <a:srgbClr val="0078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itchFamily="-112" charset="0"/>
              <a:ea typeface="ヒラギノ角ゴ Pro W3" pitchFamily="-112" charset="-128"/>
              <a:cs typeface="ヒラギノ角ゴ Pro W3" pitchFamily="-112" charset="-128"/>
            </a:endParaRPr>
          </a:p>
        </p:txBody>
      </p:sp>
      <p:sp>
        <p:nvSpPr>
          <p:cNvPr id="29" name="Title 2"/>
          <p:cNvSpPr>
            <a:spLocks noGrp="1"/>
          </p:cNvSpPr>
          <p:nvPr>
            <p:ph type="title"/>
          </p:nvPr>
        </p:nvSpPr>
        <p:spPr/>
        <p:txBody>
          <a:bodyPr anchor="ctr"/>
          <a:lstStyle/>
          <a:p>
            <a:r>
              <a:rPr lang="en-US" sz="2200" dirty="0">
                <a:solidFill>
                  <a:srgbClr val="FFFFFF"/>
                </a:solidFill>
                <a:latin typeface="DIN Condensed Bold"/>
                <a:cs typeface="DIN Condensed Bold"/>
              </a:rPr>
              <a:t>SA SPECIALIST</a:t>
            </a:r>
            <a:endParaRPr lang="en-US" sz="2200" dirty="0">
              <a:solidFill>
                <a:srgbClr val="FFFFFF"/>
              </a:solidFill>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262577" y="1232188"/>
            <a:ext cx="3378886" cy="478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Slide02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6460"/>
            <a:ext cx="9144000" cy="6858000"/>
          </a:xfrm>
          <a:prstGeom prst="rect">
            <a:avLst/>
          </a:prstGeom>
        </p:spPr>
      </p:pic>
    </p:spTree>
    <p:extLst>
      <p:ext uri="{BB962C8B-B14F-4D97-AF65-F5344CB8AC3E}">
        <p14:creationId xmlns:p14="http://schemas.microsoft.com/office/powerpoint/2010/main" val="2582339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Oval 72"/>
          <p:cNvSpPr>
            <a:spLocks noChangeAspect="1"/>
          </p:cNvSpPr>
          <p:nvPr/>
        </p:nvSpPr>
        <p:spPr>
          <a:xfrm>
            <a:off x="2535401" y="1806460"/>
            <a:ext cx="441873" cy="557547"/>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36180"/>
            <a:endParaRPr lang="en-US" sz="1700" dirty="0">
              <a:solidFill>
                <a:prstClr val="white"/>
              </a:solidFill>
            </a:endParaRPr>
          </a:p>
        </p:txBody>
      </p:sp>
      <p:sp>
        <p:nvSpPr>
          <p:cNvPr id="119" name="TextBox 118"/>
          <p:cNvSpPr txBox="1"/>
          <p:nvPr/>
        </p:nvSpPr>
        <p:spPr>
          <a:xfrm>
            <a:off x="2168065" y="5540108"/>
            <a:ext cx="948568" cy="132887"/>
          </a:xfrm>
          <a:prstGeom prst="rect">
            <a:avLst/>
          </a:prstGeom>
          <a:noFill/>
          <a:ln>
            <a:noFill/>
          </a:ln>
        </p:spPr>
        <p:txBody>
          <a:bodyPr wrap="square" lIns="40162" tIns="20081" rIns="40162" bIns="20081" rtlCol="0">
            <a:spAutoFit/>
          </a:bodyPr>
          <a:lstStyle/>
          <a:p>
            <a:pPr defTabSz="436180"/>
            <a:r>
              <a:rPr lang="en-US" sz="600" dirty="0">
                <a:solidFill>
                  <a:prstClr val="white"/>
                </a:solidFill>
                <a:latin typeface="Helvetica"/>
                <a:ea typeface="ＭＳ Ｐゴシック" pitchFamily="34" charset="-128"/>
                <a:cs typeface="Helvetica"/>
              </a:rPr>
              <a:t>‘female’</a:t>
            </a:r>
          </a:p>
        </p:txBody>
      </p:sp>
      <p:sp>
        <p:nvSpPr>
          <p:cNvPr id="120" name="TextBox 119"/>
          <p:cNvSpPr txBox="1"/>
          <p:nvPr/>
        </p:nvSpPr>
        <p:spPr>
          <a:xfrm>
            <a:off x="3684459" y="4905188"/>
            <a:ext cx="802916" cy="132887"/>
          </a:xfrm>
          <a:prstGeom prst="rect">
            <a:avLst/>
          </a:prstGeom>
          <a:noFill/>
          <a:ln>
            <a:noFill/>
          </a:ln>
        </p:spPr>
        <p:txBody>
          <a:bodyPr wrap="square" lIns="40162" tIns="20081" rIns="40162" bIns="20081" rtlCol="0">
            <a:spAutoFit/>
          </a:bodyPr>
          <a:lstStyle/>
          <a:p>
            <a:pPr algn="r" defTabSz="436180"/>
            <a:r>
              <a:rPr lang="en-US" sz="600" dirty="0">
                <a:solidFill>
                  <a:prstClr val="white"/>
                </a:solidFill>
                <a:latin typeface="Helvetica"/>
                <a:ea typeface="ＭＳ Ｐゴシック" pitchFamily="34" charset="-128"/>
                <a:cs typeface="Helvetica"/>
              </a:rPr>
              <a:t>‘shared’</a:t>
            </a:r>
          </a:p>
        </p:txBody>
      </p:sp>
      <p:cxnSp>
        <p:nvCxnSpPr>
          <p:cNvPr id="121" name="Straight Connector 120"/>
          <p:cNvCxnSpPr/>
          <p:nvPr/>
        </p:nvCxnSpPr>
        <p:spPr>
          <a:xfrm>
            <a:off x="2246550" y="5749809"/>
            <a:ext cx="2199591" cy="0"/>
          </a:xfrm>
          <a:prstGeom prst="line">
            <a:avLst/>
          </a:prstGeom>
          <a:ln w="12700" cap="flat" cmpd="sng" algn="ctr">
            <a:solidFill>
              <a:schemeClr val="bg1"/>
            </a:solidFill>
            <a:prstDash val="solid"/>
            <a:round/>
            <a:headEnd type="triangle" w="med" len="lg"/>
            <a:tailEnd type="triangle" w="med" len="lg"/>
          </a:ln>
          <a:effectLst/>
        </p:spPr>
        <p:style>
          <a:lnRef idx="2">
            <a:schemeClr val="accent1"/>
          </a:lnRef>
          <a:fillRef idx="0">
            <a:schemeClr val="accent1"/>
          </a:fillRef>
          <a:effectRef idx="1">
            <a:schemeClr val="accent1"/>
          </a:effectRef>
          <a:fontRef idx="minor">
            <a:schemeClr val="tx1"/>
          </a:fontRef>
        </p:style>
      </p:cxnSp>
      <p:sp>
        <p:nvSpPr>
          <p:cNvPr id="61" name="Rectangle 60"/>
          <p:cNvSpPr/>
          <p:nvPr/>
        </p:nvSpPr>
        <p:spPr bwMode="auto">
          <a:xfrm>
            <a:off x="1524010" y="1"/>
            <a:ext cx="505085" cy="106837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Arial" pitchFamily="-112" charset="0"/>
              <a:ea typeface="ヒラギノ角ゴ Pro W3" pitchFamily="-112" charset="-128"/>
              <a:cs typeface="ヒラギノ角ゴ Pro W3" pitchFamily="-112" charset="-128"/>
            </a:endParaRPr>
          </a:p>
        </p:txBody>
      </p:sp>
      <p:sp>
        <p:nvSpPr>
          <p:cNvPr id="71" name="Rectangle 70"/>
          <p:cNvSpPr/>
          <p:nvPr/>
        </p:nvSpPr>
        <p:spPr bwMode="auto">
          <a:xfrm>
            <a:off x="2029095" y="1804"/>
            <a:ext cx="506306" cy="1068378"/>
          </a:xfrm>
          <a:prstGeom prst="rect">
            <a:avLst/>
          </a:prstGeom>
          <a:solidFill>
            <a:srgbClr val="F9C31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Arial" pitchFamily="-112" charset="0"/>
              <a:ea typeface="ヒラギノ角ゴ Pro W3" pitchFamily="-112" charset="-128"/>
              <a:cs typeface="ヒラギノ角ゴ Pro W3" pitchFamily="-112" charset="-128"/>
            </a:endParaRPr>
          </a:p>
        </p:txBody>
      </p:sp>
      <p:sp>
        <p:nvSpPr>
          <p:cNvPr id="72" name="Rectangle 71"/>
          <p:cNvSpPr/>
          <p:nvPr/>
        </p:nvSpPr>
        <p:spPr bwMode="auto">
          <a:xfrm>
            <a:off x="2535401" y="1804"/>
            <a:ext cx="7154510" cy="1068378"/>
          </a:xfrm>
          <a:prstGeom prst="rect">
            <a:avLst/>
          </a:prstGeom>
          <a:solidFill>
            <a:srgbClr val="0E136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Arial" pitchFamily="-112" charset="0"/>
              <a:ea typeface="ヒラギノ角ゴ Pro W3" pitchFamily="-112" charset="-128"/>
              <a:cs typeface="ヒラギノ角ゴ Pro W3" pitchFamily="-112" charset="-128"/>
            </a:endParaRPr>
          </a:p>
          <a:p>
            <a:pPr eaLnBrk="0" fontAlgn="base" hangingPunct="0">
              <a:spcBef>
                <a:spcPct val="0"/>
              </a:spcBef>
              <a:spcAft>
                <a:spcPct val="0"/>
              </a:spcAft>
            </a:pPr>
            <a:r>
              <a:rPr lang="en-US" sz="2400" dirty="0">
                <a:solidFill>
                  <a:srgbClr val="FFFFFF"/>
                </a:solidFill>
                <a:latin typeface="DIN Condensed Bold"/>
                <a:ea typeface="ヒラギノ角ゴ Pro W3" pitchFamily="-112" charset="-128"/>
                <a:cs typeface="DIN Condensed Bold"/>
              </a:rPr>
              <a:t> DOMESTIC TRADE HOSTING</a:t>
            </a:r>
          </a:p>
        </p:txBody>
      </p:sp>
      <p:sp>
        <p:nvSpPr>
          <p:cNvPr id="74" name="Rectangle 73"/>
          <p:cNvSpPr/>
          <p:nvPr/>
        </p:nvSpPr>
        <p:spPr bwMode="auto">
          <a:xfrm>
            <a:off x="9689910" y="1804"/>
            <a:ext cx="503706" cy="1068378"/>
          </a:xfrm>
          <a:prstGeom prst="rect">
            <a:avLst/>
          </a:prstGeom>
          <a:solidFill>
            <a:srgbClr val="0078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Arial" pitchFamily="-112" charset="0"/>
              <a:ea typeface="ヒラギノ角ゴ Pro W3" pitchFamily="-112" charset="-128"/>
              <a:cs typeface="ヒラギノ角ゴ Pro W3" pitchFamily="-112" charset="-128"/>
            </a:endParaRPr>
          </a:p>
        </p:txBody>
      </p:sp>
      <p:sp>
        <p:nvSpPr>
          <p:cNvPr id="75" name="Rectangle 74"/>
          <p:cNvSpPr/>
          <p:nvPr/>
        </p:nvSpPr>
        <p:spPr bwMode="auto">
          <a:xfrm>
            <a:off x="10193617" y="1804"/>
            <a:ext cx="488815" cy="1068378"/>
          </a:xfrm>
          <a:prstGeom prst="rect">
            <a:avLst/>
          </a:prstGeom>
          <a:solidFill>
            <a:srgbClr val="CD092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Arial" pitchFamily="-112" charset="0"/>
              <a:ea typeface="ヒラギノ角ゴ Pro W3" pitchFamily="-112" charset="-128"/>
              <a:cs typeface="ヒラギノ角ゴ Pro W3" pitchFamily="-112" charset="-128"/>
            </a:endParaRPr>
          </a:p>
        </p:txBody>
      </p:sp>
      <p:sp>
        <p:nvSpPr>
          <p:cNvPr id="76" name="Rectangle 75"/>
          <p:cNvSpPr/>
          <p:nvPr/>
        </p:nvSpPr>
        <p:spPr bwMode="auto">
          <a:xfrm rot="2700000">
            <a:off x="1941004" y="470718"/>
            <a:ext cx="173848" cy="1738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Arial" pitchFamily="-112" charset="0"/>
              <a:ea typeface="ヒラギノ角ゴ Pro W3" pitchFamily="-112" charset="-128"/>
              <a:cs typeface="ヒラギノ角ゴ Pro W3" pitchFamily="-112" charset="-128"/>
            </a:endParaRPr>
          </a:p>
        </p:txBody>
      </p:sp>
      <p:sp>
        <p:nvSpPr>
          <p:cNvPr id="77" name="Rectangle 76"/>
          <p:cNvSpPr/>
          <p:nvPr/>
        </p:nvSpPr>
        <p:spPr bwMode="auto">
          <a:xfrm rot="2700000">
            <a:off x="2451234" y="470719"/>
            <a:ext cx="173848" cy="173848"/>
          </a:xfrm>
          <a:prstGeom prst="rect">
            <a:avLst/>
          </a:prstGeom>
          <a:solidFill>
            <a:srgbClr val="F9C31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Arial" pitchFamily="-112" charset="0"/>
              <a:ea typeface="ヒラギノ角ゴ Pro W3" pitchFamily="-112" charset="-128"/>
              <a:cs typeface="ヒラギノ角ゴ Pro W3" pitchFamily="-112" charset="-128"/>
            </a:endParaRPr>
          </a:p>
        </p:txBody>
      </p:sp>
      <p:sp>
        <p:nvSpPr>
          <p:cNvPr id="78" name="Rectangle 77"/>
          <p:cNvSpPr/>
          <p:nvPr/>
        </p:nvSpPr>
        <p:spPr bwMode="auto">
          <a:xfrm rot="2700000">
            <a:off x="9602986" y="470718"/>
            <a:ext cx="173848" cy="173848"/>
          </a:xfrm>
          <a:prstGeom prst="rect">
            <a:avLst/>
          </a:prstGeom>
          <a:solidFill>
            <a:srgbClr val="0E136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Arial" pitchFamily="-112" charset="0"/>
              <a:ea typeface="ヒラギノ角ゴ Pro W3" pitchFamily="-112" charset="-128"/>
              <a:cs typeface="ヒラギノ角ゴ Pro W3" pitchFamily="-112" charset="-128"/>
            </a:endParaRPr>
          </a:p>
        </p:txBody>
      </p:sp>
      <p:sp>
        <p:nvSpPr>
          <p:cNvPr id="79" name="Rectangle 78"/>
          <p:cNvSpPr/>
          <p:nvPr/>
        </p:nvSpPr>
        <p:spPr bwMode="auto">
          <a:xfrm rot="2700000">
            <a:off x="10106692" y="470718"/>
            <a:ext cx="173848" cy="173848"/>
          </a:xfrm>
          <a:prstGeom prst="rect">
            <a:avLst/>
          </a:prstGeom>
          <a:solidFill>
            <a:srgbClr val="0078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Arial" pitchFamily="-112" charset="0"/>
              <a:ea typeface="ヒラギノ角ゴ Pro W3" pitchFamily="-112" charset="-128"/>
              <a:cs typeface="ヒラギノ角ゴ Pro W3" pitchFamily="-112" charset="-128"/>
            </a:endParaRPr>
          </a:p>
        </p:txBody>
      </p:sp>
      <p:sp>
        <p:nvSpPr>
          <p:cNvPr id="80" name="Title 2"/>
          <p:cNvSpPr txBox="1">
            <a:spLocks/>
          </p:cNvSpPr>
          <p:nvPr/>
        </p:nvSpPr>
        <p:spPr>
          <a:xfrm>
            <a:off x="2793951" y="187594"/>
            <a:ext cx="7521911" cy="691612"/>
          </a:xfrm>
          <a:prstGeom prst="rect">
            <a:avLst/>
          </a:prstGeom>
        </p:spPr>
        <p:txBody>
          <a:bodyPr anchor="ctr"/>
          <a:lstStyle>
            <a:lvl1pPr algn="l" rtl="0" eaLnBrk="0" fontAlgn="base" hangingPunct="0">
              <a:spcBef>
                <a:spcPct val="0"/>
              </a:spcBef>
              <a:spcAft>
                <a:spcPct val="0"/>
              </a:spcAft>
              <a:defRPr sz="2400">
                <a:solidFill>
                  <a:schemeClr val="tx1"/>
                </a:solidFill>
                <a:latin typeface="+mj-lt"/>
                <a:ea typeface="ＭＳ Ｐゴシック" pitchFamily="34" charset="-128"/>
                <a:cs typeface="ＭＳ Ｐゴシック" pitchFamily="-112" charset="-128"/>
              </a:defRPr>
            </a:lvl1pPr>
            <a:lvl2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2pPr>
            <a:lvl3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3pPr>
            <a:lvl4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4pPr>
            <a:lvl5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5pPr>
            <a:lvl6pPr marL="457200" algn="l" rtl="0" fontAlgn="base">
              <a:spcBef>
                <a:spcPct val="0"/>
              </a:spcBef>
              <a:spcAft>
                <a:spcPct val="0"/>
              </a:spcAft>
              <a:defRPr sz="2400">
                <a:solidFill>
                  <a:schemeClr val="tx1"/>
                </a:solidFill>
                <a:latin typeface="Trebuchet MS" pitchFamily="-112" charset="0"/>
              </a:defRPr>
            </a:lvl6pPr>
            <a:lvl7pPr marL="914400" algn="l" rtl="0" fontAlgn="base">
              <a:spcBef>
                <a:spcPct val="0"/>
              </a:spcBef>
              <a:spcAft>
                <a:spcPct val="0"/>
              </a:spcAft>
              <a:defRPr sz="2400">
                <a:solidFill>
                  <a:schemeClr val="tx1"/>
                </a:solidFill>
                <a:latin typeface="Trebuchet MS" pitchFamily="-112" charset="0"/>
              </a:defRPr>
            </a:lvl7pPr>
            <a:lvl8pPr marL="1371600" algn="l" rtl="0" fontAlgn="base">
              <a:spcBef>
                <a:spcPct val="0"/>
              </a:spcBef>
              <a:spcAft>
                <a:spcPct val="0"/>
              </a:spcAft>
              <a:defRPr sz="2400">
                <a:solidFill>
                  <a:schemeClr val="tx1"/>
                </a:solidFill>
                <a:latin typeface="Trebuchet MS" pitchFamily="-112" charset="0"/>
              </a:defRPr>
            </a:lvl8pPr>
            <a:lvl9pPr marL="1828800" algn="l" rtl="0" fontAlgn="base">
              <a:spcBef>
                <a:spcPct val="0"/>
              </a:spcBef>
              <a:spcAft>
                <a:spcPct val="0"/>
              </a:spcAft>
              <a:defRPr sz="2400">
                <a:solidFill>
                  <a:schemeClr val="tx1"/>
                </a:solidFill>
                <a:latin typeface="Trebuchet MS" pitchFamily="-112" charset="0"/>
              </a:defRPr>
            </a:lvl9pPr>
          </a:lstStyle>
          <a:p>
            <a:pPr defTabSz="457200"/>
            <a:endParaRPr lang="en-US" sz="2200" dirty="0">
              <a:solidFill>
                <a:srgbClr val="FFFFFF"/>
              </a:solidFill>
            </a:endParaRPr>
          </a:p>
        </p:txBody>
      </p:sp>
      <p:sp>
        <p:nvSpPr>
          <p:cNvPr id="21" name="Rectangle 20"/>
          <p:cNvSpPr/>
          <p:nvPr/>
        </p:nvSpPr>
        <p:spPr bwMode="auto">
          <a:xfrm>
            <a:off x="1824271" y="6013622"/>
            <a:ext cx="3292725" cy="30051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ZA" sz="2400" dirty="0">
              <a:solidFill>
                <a:srgbClr val="000000"/>
              </a:solidFill>
              <a:latin typeface="Arial" pitchFamily="-112" charset="0"/>
              <a:ea typeface="ヒラギノ角ゴ Pro W3" pitchFamily="-112" charset="-128"/>
              <a:cs typeface="ヒラギノ角ゴ Pro W3" pitchFamily="-112" charset="-128"/>
            </a:endParaRPr>
          </a:p>
        </p:txBody>
      </p:sp>
      <p:pic>
        <p:nvPicPr>
          <p:cNvPr id="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7929" y="1148504"/>
            <a:ext cx="4353645" cy="5165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201469" y="1382278"/>
            <a:ext cx="3236554" cy="3970318"/>
          </a:xfrm>
          <a:prstGeom prst="rect">
            <a:avLst/>
          </a:prstGeom>
        </p:spPr>
        <p:txBody>
          <a:bodyPr wrap="square">
            <a:spAutoFit/>
          </a:bodyPr>
          <a:lstStyle/>
          <a:p>
            <a:pPr defTabSz="457200"/>
            <a:r>
              <a:rPr lang="en-ZA" b="1" dirty="0">
                <a:solidFill>
                  <a:srgbClr val="000000"/>
                </a:solidFill>
                <a:latin typeface="DIN Condensed Bold"/>
              </a:rPr>
              <a:t>South African Tourism has hosted </a:t>
            </a:r>
            <a:r>
              <a:rPr lang="en-ZA" b="1" u="sng" dirty="0">
                <a:solidFill>
                  <a:srgbClr val="FF0000"/>
                </a:solidFill>
                <a:latin typeface="DIN Condensed Bold"/>
              </a:rPr>
              <a:t>two </a:t>
            </a:r>
            <a:r>
              <a:rPr lang="en-ZA" b="1" dirty="0">
                <a:solidFill>
                  <a:srgbClr val="000000"/>
                </a:solidFill>
                <a:latin typeface="DIN Condensed Bold"/>
              </a:rPr>
              <a:t>groups of Domestic Trade, both in the Great Karoo and the Garden Route, where trade partners were invited to discover unique and exciting parts of our South African gems. We used this as a platform to educate and encourage our trade partners to package and upload deals for our consumers.</a:t>
            </a:r>
          </a:p>
        </p:txBody>
      </p:sp>
    </p:spTree>
    <p:extLst>
      <p:ext uri="{BB962C8B-B14F-4D97-AF65-F5344CB8AC3E}">
        <p14:creationId xmlns:p14="http://schemas.microsoft.com/office/powerpoint/2010/main" val="3565597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Oval 72"/>
          <p:cNvSpPr>
            <a:spLocks noChangeAspect="1"/>
          </p:cNvSpPr>
          <p:nvPr/>
        </p:nvSpPr>
        <p:spPr>
          <a:xfrm>
            <a:off x="2535401" y="1806460"/>
            <a:ext cx="441873" cy="557547"/>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36180"/>
            <a:endParaRPr lang="en-US" sz="1700" dirty="0">
              <a:solidFill>
                <a:prstClr val="white"/>
              </a:solidFill>
            </a:endParaRPr>
          </a:p>
        </p:txBody>
      </p:sp>
      <p:sp>
        <p:nvSpPr>
          <p:cNvPr id="119" name="TextBox 118"/>
          <p:cNvSpPr txBox="1"/>
          <p:nvPr/>
        </p:nvSpPr>
        <p:spPr>
          <a:xfrm>
            <a:off x="2168065" y="5540108"/>
            <a:ext cx="948568" cy="132887"/>
          </a:xfrm>
          <a:prstGeom prst="rect">
            <a:avLst/>
          </a:prstGeom>
          <a:noFill/>
          <a:ln>
            <a:noFill/>
          </a:ln>
        </p:spPr>
        <p:txBody>
          <a:bodyPr wrap="square" lIns="40162" tIns="20081" rIns="40162" bIns="20081" rtlCol="0">
            <a:spAutoFit/>
          </a:bodyPr>
          <a:lstStyle/>
          <a:p>
            <a:pPr defTabSz="436180"/>
            <a:r>
              <a:rPr lang="en-US" sz="600" dirty="0">
                <a:solidFill>
                  <a:prstClr val="white"/>
                </a:solidFill>
                <a:latin typeface="Helvetica"/>
                <a:ea typeface="ＭＳ Ｐゴシック" pitchFamily="34" charset="-128"/>
                <a:cs typeface="Helvetica"/>
              </a:rPr>
              <a:t>‘female’</a:t>
            </a:r>
          </a:p>
        </p:txBody>
      </p:sp>
      <p:sp>
        <p:nvSpPr>
          <p:cNvPr id="120" name="TextBox 119"/>
          <p:cNvSpPr txBox="1"/>
          <p:nvPr/>
        </p:nvSpPr>
        <p:spPr>
          <a:xfrm>
            <a:off x="3684459" y="4905188"/>
            <a:ext cx="802916" cy="132887"/>
          </a:xfrm>
          <a:prstGeom prst="rect">
            <a:avLst/>
          </a:prstGeom>
          <a:noFill/>
          <a:ln>
            <a:noFill/>
          </a:ln>
        </p:spPr>
        <p:txBody>
          <a:bodyPr wrap="square" lIns="40162" tIns="20081" rIns="40162" bIns="20081" rtlCol="0">
            <a:spAutoFit/>
          </a:bodyPr>
          <a:lstStyle/>
          <a:p>
            <a:pPr algn="r" defTabSz="436180"/>
            <a:r>
              <a:rPr lang="en-US" sz="600" dirty="0">
                <a:solidFill>
                  <a:prstClr val="white"/>
                </a:solidFill>
                <a:latin typeface="Helvetica"/>
                <a:ea typeface="ＭＳ Ｐゴシック" pitchFamily="34" charset="-128"/>
                <a:cs typeface="Helvetica"/>
              </a:rPr>
              <a:t>‘shared’</a:t>
            </a:r>
          </a:p>
        </p:txBody>
      </p:sp>
      <p:cxnSp>
        <p:nvCxnSpPr>
          <p:cNvPr id="121" name="Straight Connector 120"/>
          <p:cNvCxnSpPr/>
          <p:nvPr/>
        </p:nvCxnSpPr>
        <p:spPr>
          <a:xfrm>
            <a:off x="2246550" y="5749809"/>
            <a:ext cx="2199591" cy="0"/>
          </a:xfrm>
          <a:prstGeom prst="line">
            <a:avLst/>
          </a:prstGeom>
          <a:ln w="12700" cap="flat" cmpd="sng" algn="ctr">
            <a:solidFill>
              <a:schemeClr val="bg1"/>
            </a:solidFill>
            <a:prstDash val="solid"/>
            <a:round/>
            <a:headEnd type="triangle" w="med" len="lg"/>
            <a:tailEnd type="triangle" w="med" len="lg"/>
          </a:ln>
          <a:effectLst/>
        </p:spPr>
        <p:style>
          <a:lnRef idx="2">
            <a:schemeClr val="accent1"/>
          </a:lnRef>
          <a:fillRef idx="0">
            <a:schemeClr val="accent1"/>
          </a:fillRef>
          <a:effectRef idx="1">
            <a:schemeClr val="accent1"/>
          </a:effectRef>
          <a:fontRef idx="minor">
            <a:schemeClr val="tx1"/>
          </a:fontRef>
        </p:style>
      </p:cxnSp>
      <p:sp>
        <p:nvSpPr>
          <p:cNvPr id="61" name="Rectangle 60"/>
          <p:cNvSpPr/>
          <p:nvPr/>
        </p:nvSpPr>
        <p:spPr bwMode="auto">
          <a:xfrm>
            <a:off x="1524010" y="1"/>
            <a:ext cx="505085" cy="106837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Arial" pitchFamily="-112" charset="0"/>
              <a:ea typeface="ヒラギノ角ゴ Pro W3" pitchFamily="-112" charset="-128"/>
              <a:cs typeface="ヒラギノ角ゴ Pro W3" pitchFamily="-112" charset="-128"/>
            </a:endParaRPr>
          </a:p>
        </p:txBody>
      </p:sp>
      <p:sp>
        <p:nvSpPr>
          <p:cNvPr id="71" name="Rectangle 70"/>
          <p:cNvSpPr/>
          <p:nvPr/>
        </p:nvSpPr>
        <p:spPr bwMode="auto">
          <a:xfrm>
            <a:off x="2029095" y="1804"/>
            <a:ext cx="506306" cy="1068378"/>
          </a:xfrm>
          <a:prstGeom prst="rect">
            <a:avLst/>
          </a:prstGeom>
          <a:solidFill>
            <a:srgbClr val="F9C31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Arial" pitchFamily="-112" charset="0"/>
              <a:ea typeface="ヒラギノ角ゴ Pro W3" pitchFamily="-112" charset="-128"/>
              <a:cs typeface="ヒラギノ角ゴ Pro W3" pitchFamily="-112" charset="-128"/>
            </a:endParaRPr>
          </a:p>
        </p:txBody>
      </p:sp>
      <p:sp>
        <p:nvSpPr>
          <p:cNvPr id="72" name="Rectangle 71"/>
          <p:cNvSpPr/>
          <p:nvPr/>
        </p:nvSpPr>
        <p:spPr bwMode="auto">
          <a:xfrm>
            <a:off x="2535401" y="1804"/>
            <a:ext cx="7154510" cy="1068378"/>
          </a:xfrm>
          <a:prstGeom prst="rect">
            <a:avLst/>
          </a:prstGeom>
          <a:solidFill>
            <a:srgbClr val="0E136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Arial" pitchFamily="-112" charset="0"/>
              <a:ea typeface="ヒラギノ角ゴ Pro W3" pitchFamily="-112" charset="-128"/>
              <a:cs typeface="ヒラギノ角ゴ Pro W3" pitchFamily="-112" charset="-128"/>
            </a:endParaRPr>
          </a:p>
          <a:p>
            <a:pPr eaLnBrk="0" fontAlgn="base" hangingPunct="0">
              <a:spcBef>
                <a:spcPct val="0"/>
              </a:spcBef>
              <a:spcAft>
                <a:spcPct val="0"/>
              </a:spcAft>
            </a:pPr>
            <a:r>
              <a:rPr lang="en-US" sz="2400" dirty="0">
                <a:solidFill>
                  <a:srgbClr val="FFFFFF"/>
                </a:solidFill>
                <a:latin typeface="DIN Condensed Bold"/>
                <a:ea typeface="ヒラギノ角ゴ Pro W3" pitchFamily="-112" charset="-128"/>
                <a:cs typeface="DIN Condensed Bold"/>
              </a:rPr>
              <a:t> @ShotLeft</a:t>
            </a:r>
          </a:p>
        </p:txBody>
      </p:sp>
      <p:sp>
        <p:nvSpPr>
          <p:cNvPr id="74" name="Rectangle 73"/>
          <p:cNvSpPr/>
          <p:nvPr/>
        </p:nvSpPr>
        <p:spPr bwMode="auto">
          <a:xfrm>
            <a:off x="9689910" y="1804"/>
            <a:ext cx="503706" cy="1068378"/>
          </a:xfrm>
          <a:prstGeom prst="rect">
            <a:avLst/>
          </a:prstGeom>
          <a:solidFill>
            <a:srgbClr val="0078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Arial" pitchFamily="-112" charset="0"/>
              <a:ea typeface="ヒラギノ角ゴ Pro W3" pitchFamily="-112" charset="-128"/>
              <a:cs typeface="ヒラギノ角ゴ Pro W3" pitchFamily="-112" charset="-128"/>
            </a:endParaRPr>
          </a:p>
        </p:txBody>
      </p:sp>
      <p:sp>
        <p:nvSpPr>
          <p:cNvPr id="75" name="Rectangle 74"/>
          <p:cNvSpPr/>
          <p:nvPr/>
        </p:nvSpPr>
        <p:spPr bwMode="auto">
          <a:xfrm>
            <a:off x="10193617" y="1804"/>
            <a:ext cx="488815" cy="1068378"/>
          </a:xfrm>
          <a:prstGeom prst="rect">
            <a:avLst/>
          </a:prstGeom>
          <a:solidFill>
            <a:srgbClr val="CD092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Arial" pitchFamily="-112" charset="0"/>
              <a:ea typeface="ヒラギノ角ゴ Pro W3" pitchFamily="-112" charset="-128"/>
              <a:cs typeface="ヒラギノ角ゴ Pro W3" pitchFamily="-112" charset="-128"/>
            </a:endParaRPr>
          </a:p>
        </p:txBody>
      </p:sp>
      <p:sp>
        <p:nvSpPr>
          <p:cNvPr id="76" name="Rectangle 75"/>
          <p:cNvSpPr/>
          <p:nvPr/>
        </p:nvSpPr>
        <p:spPr bwMode="auto">
          <a:xfrm rot="2700000">
            <a:off x="1941004" y="470718"/>
            <a:ext cx="173848" cy="1738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Arial" pitchFamily="-112" charset="0"/>
              <a:ea typeface="ヒラギノ角ゴ Pro W3" pitchFamily="-112" charset="-128"/>
              <a:cs typeface="ヒラギノ角ゴ Pro W3" pitchFamily="-112" charset="-128"/>
            </a:endParaRPr>
          </a:p>
        </p:txBody>
      </p:sp>
      <p:sp>
        <p:nvSpPr>
          <p:cNvPr id="77" name="Rectangle 76"/>
          <p:cNvSpPr/>
          <p:nvPr/>
        </p:nvSpPr>
        <p:spPr bwMode="auto">
          <a:xfrm rot="2700000">
            <a:off x="2451234" y="470719"/>
            <a:ext cx="173848" cy="173848"/>
          </a:xfrm>
          <a:prstGeom prst="rect">
            <a:avLst/>
          </a:prstGeom>
          <a:solidFill>
            <a:srgbClr val="F9C31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Arial" pitchFamily="-112" charset="0"/>
              <a:ea typeface="ヒラギノ角ゴ Pro W3" pitchFamily="-112" charset="-128"/>
              <a:cs typeface="ヒラギノ角ゴ Pro W3" pitchFamily="-112" charset="-128"/>
            </a:endParaRPr>
          </a:p>
        </p:txBody>
      </p:sp>
      <p:sp>
        <p:nvSpPr>
          <p:cNvPr id="78" name="Rectangle 77"/>
          <p:cNvSpPr/>
          <p:nvPr/>
        </p:nvSpPr>
        <p:spPr bwMode="auto">
          <a:xfrm rot="2700000">
            <a:off x="9602986" y="470718"/>
            <a:ext cx="173848" cy="173848"/>
          </a:xfrm>
          <a:prstGeom prst="rect">
            <a:avLst/>
          </a:prstGeom>
          <a:solidFill>
            <a:srgbClr val="0E136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Arial" pitchFamily="-112" charset="0"/>
              <a:ea typeface="ヒラギノ角ゴ Pro W3" pitchFamily="-112" charset="-128"/>
              <a:cs typeface="ヒラギノ角ゴ Pro W3" pitchFamily="-112" charset="-128"/>
            </a:endParaRPr>
          </a:p>
        </p:txBody>
      </p:sp>
      <p:sp>
        <p:nvSpPr>
          <p:cNvPr id="79" name="Rectangle 78"/>
          <p:cNvSpPr/>
          <p:nvPr/>
        </p:nvSpPr>
        <p:spPr bwMode="auto">
          <a:xfrm rot="2700000">
            <a:off x="10106692" y="470718"/>
            <a:ext cx="173848" cy="173848"/>
          </a:xfrm>
          <a:prstGeom prst="rect">
            <a:avLst/>
          </a:prstGeom>
          <a:solidFill>
            <a:srgbClr val="0078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Arial" pitchFamily="-112" charset="0"/>
              <a:ea typeface="ヒラギノ角ゴ Pro W3" pitchFamily="-112" charset="-128"/>
              <a:cs typeface="ヒラギノ角ゴ Pro W3" pitchFamily="-112" charset="-128"/>
            </a:endParaRPr>
          </a:p>
        </p:txBody>
      </p:sp>
      <p:sp>
        <p:nvSpPr>
          <p:cNvPr id="80" name="Title 2"/>
          <p:cNvSpPr txBox="1">
            <a:spLocks/>
          </p:cNvSpPr>
          <p:nvPr/>
        </p:nvSpPr>
        <p:spPr>
          <a:xfrm>
            <a:off x="2793951" y="187594"/>
            <a:ext cx="7521911" cy="691612"/>
          </a:xfrm>
          <a:prstGeom prst="rect">
            <a:avLst/>
          </a:prstGeom>
        </p:spPr>
        <p:txBody>
          <a:bodyPr anchor="ctr"/>
          <a:lstStyle>
            <a:lvl1pPr algn="l" rtl="0" eaLnBrk="0" fontAlgn="base" hangingPunct="0">
              <a:spcBef>
                <a:spcPct val="0"/>
              </a:spcBef>
              <a:spcAft>
                <a:spcPct val="0"/>
              </a:spcAft>
              <a:defRPr sz="2400">
                <a:solidFill>
                  <a:schemeClr val="tx1"/>
                </a:solidFill>
                <a:latin typeface="+mj-lt"/>
                <a:ea typeface="ＭＳ Ｐゴシック" pitchFamily="34" charset="-128"/>
                <a:cs typeface="ＭＳ Ｐゴシック" pitchFamily="-112" charset="-128"/>
              </a:defRPr>
            </a:lvl1pPr>
            <a:lvl2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2pPr>
            <a:lvl3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3pPr>
            <a:lvl4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4pPr>
            <a:lvl5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5pPr>
            <a:lvl6pPr marL="457200" algn="l" rtl="0" fontAlgn="base">
              <a:spcBef>
                <a:spcPct val="0"/>
              </a:spcBef>
              <a:spcAft>
                <a:spcPct val="0"/>
              </a:spcAft>
              <a:defRPr sz="2400">
                <a:solidFill>
                  <a:schemeClr val="tx1"/>
                </a:solidFill>
                <a:latin typeface="Trebuchet MS" pitchFamily="-112" charset="0"/>
              </a:defRPr>
            </a:lvl6pPr>
            <a:lvl7pPr marL="914400" algn="l" rtl="0" fontAlgn="base">
              <a:spcBef>
                <a:spcPct val="0"/>
              </a:spcBef>
              <a:spcAft>
                <a:spcPct val="0"/>
              </a:spcAft>
              <a:defRPr sz="2400">
                <a:solidFill>
                  <a:schemeClr val="tx1"/>
                </a:solidFill>
                <a:latin typeface="Trebuchet MS" pitchFamily="-112" charset="0"/>
              </a:defRPr>
            </a:lvl7pPr>
            <a:lvl8pPr marL="1371600" algn="l" rtl="0" fontAlgn="base">
              <a:spcBef>
                <a:spcPct val="0"/>
              </a:spcBef>
              <a:spcAft>
                <a:spcPct val="0"/>
              </a:spcAft>
              <a:defRPr sz="2400">
                <a:solidFill>
                  <a:schemeClr val="tx1"/>
                </a:solidFill>
                <a:latin typeface="Trebuchet MS" pitchFamily="-112" charset="0"/>
              </a:defRPr>
            </a:lvl8pPr>
            <a:lvl9pPr marL="1828800" algn="l" rtl="0" fontAlgn="base">
              <a:spcBef>
                <a:spcPct val="0"/>
              </a:spcBef>
              <a:spcAft>
                <a:spcPct val="0"/>
              </a:spcAft>
              <a:defRPr sz="2400">
                <a:solidFill>
                  <a:schemeClr val="tx1"/>
                </a:solidFill>
                <a:latin typeface="Trebuchet MS" pitchFamily="-112" charset="0"/>
              </a:defRPr>
            </a:lvl9pPr>
          </a:lstStyle>
          <a:p>
            <a:pPr defTabSz="457200"/>
            <a:endParaRPr lang="en-US" sz="2200" dirty="0">
              <a:solidFill>
                <a:srgbClr val="FFFFFF"/>
              </a:solidFill>
            </a:endParaRPr>
          </a:p>
        </p:txBody>
      </p:sp>
      <p:sp>
        <p:nvSpPr>
          <p:cNvPr id="21" name="Rectangle 20"/>
          <p:cNvSpPr/>
          <p:nvPr/>
        </p:nvSpPr>
        <p:spPr bwMode="auto">
          <a:xfrm>
            <a:off x="1824271" y="6013622"/>
            <a:ext cx="3292725" cy="30051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ZA" sz="2400" dirty="0">
              <a:solidFill>
                <a:srgbClr val="000000"/>
              </a:solidFill>
              <a:latin typeface="Arial" pitchFamily="-112" charset="0"/>
              <a:ea typeface="ヒラギノ角ゴ Pro W3" pitchFamily="-112" charset="-128"/>
              <a:cs typeface="ヒラギノ角ゴ Pro W3" pitchFamily="-112" charset="-128"/>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492" y="1420090"/>
            <a:ext cx="2759883" cy="2410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8082" y="1279057"/>
            <a:ext cx="2489149" cy="2692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6983" y="1431890"/>
            <a:ext cx="2721041" cy="2362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9920" y="4152462"/>
            <a:ext cx="3113934" cy="2098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95156" y="4271312"/>
            <a:ext cx="3171825" cy="153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0394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Oval 72"/>
          <p:cNvSpPr>
            <a:spLocks noChangeAspect="1"/>
          </p:cNvSpPr>
          <p:nvPr/>
        </p:nvSpPr>
        <p:spPr>
          <a:xfrm>
            <a:off x="2535401" y="1806460"/>
            <a:ext cx="441873" cy="557547"/>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36180"/>
            <a:endParaRPr lang="en-US" sz="1700" dirty="0">
              <a:solidFill>
                <a:prstClr val="white"/>
              </a:solidFill>
            </a:endParaRPr>
          </a:p>
        </p:txBody>
      </p:sp>
      <p:sp>
        <p:nvSpPr>
          <p:cNvPr id="119" name="TextBox 118"/>
          <p:cNvSpPr txBox="1"/>
          <p:nvPr/>
        </p:nvSpPr>
        <p:spPr>
          <a:xfrm>
            <a:off x="2168065" y="5540108"/>
            <a:ext cx="948568" cy="132887"/>
          </a:xfrm>
          <a:prstGeom prst="rect">
            <a:avLst/>
          </a:prstGeom>
          <a:noFill/>
          <a:ln>
            <a:noFill/>
          </a:ln>
        </p:spPr>
        <p:txBody>
          <a:bodyPr wrap="square" lIns="40162" tIns="20081" rIns="40162" bIns="20081" rtlCol="0">
            <a:spAutoFit/>
          </a:bodyPr>
          <a:lstStyle/>
          <a:p>
            <a:pPr defTabSz="436180"/>
            <a:r>
              <a:rPr lang="en-US" sz="600" dirty="0">
                <a:solidFill>
                  <a:prstClr val="white"/>
                </a:solidFill>
                <a:latin typeface="Helvetica"/>
                <a:ea typeface="ＭＳ Ｐゴシック" pitchFamily="34" charset="-128"/>
                <a:cs typeface="Helvetica"/>
              </a:rPr>
              <a:t>‘female’</a:t>
            </a:r>
          </a:p>
        </p:txBody>
      </p:sp>
      <p:sp>
        <p:nvSpPr>
          <p:cNvPr id="120" name="TextBox 119"/>
          <p:cNvSpPr txBox="1"/>
          <p:nvPr/>
        </p:nvSpPr>
        <p:spPr>
          <a:xfrm>
            <a:off x="3684459" y="4905188"/>
            <a:ext cx="802916" cy="132887"/>
          </a:xfrm>
          <a:prstGeom prst="rect">
            <a:avLst/>
          </a:prstGeom>
          <a:noFill/>
          <a:ln>
            <a:noFill/>
          </a:ln>
        </p:spPr>
        <p:txBody>
          <a:bodyPr wrap="square" lIns="40162" tIns="20081" rIns="40162" bIns="20081" rtlCol="0">
            <a:spAutoFit/>
          </a:bodyPr>
          <a:lstStyle/>
          <a:p>
            <a:pPr algn="r" defTabSz="436180"/>
            <a:r>
              <a:rPr lang="en-US" sz="600" dirty="0">
                <a:solidFill>
                  <a:prstClr val="white"/>
                </a:solidFill>
                <a:latin typeface="Helvetica"/>
                <a:ea typeface="ＭＳ Ｐゴシック" pitchFamily="34" charset="-128"/>
                <a:cs typeface="Helvetica"/>
              </a:rPr>
              <a:t>‘shared’</a:t>
            </a:r>
          </a:p>
        </p:txBody>
      </p:sp>
      <p:cxnSp>
        <p:nvCxnSpPr>
          <p:cNvPr id="121" name="Straight Connector 120"/>
          <p:cNvCxnSpPr/>
          <p:nvPr/>
        </p:nvCxnSpPr>
        <p:spPr>
          <a:xfrm>
            <a:off x="2246550" y="5749809"/>
            <a:ext cx="2199591" cy="0"/>
          </a:xfrm>
          <a:prstGeom prst="line">
            <a:avLst/>
          </a:prstGeom>
          <a:ln w="12700" cap="flat" cmpd="sng" algn="ctr">
            <a:solidFill>
              <a:schemeClr val="bg1"/>
            </a:solidFill>
            <a:prstDash val="solid"/>
            <a:round/>
            <a:headEnd type="triangle" w="med" len="lg"/>
            <a:tailEnd type="triangle" w="med" len="lg"/>
          </a:ln>
          <a:effectLst/>
        </p:spPr>
        <p:style>
          <a:lnRef idx="2">
            <a:schemeClr val="accent1"/>
          </a:lnRef>
          <a:fillRef idx="0">
            <a:schemeClr val="accent1"/>
          </a:fillRef>
          <a:effectRef idx="1">
            <a:schemeClr val="accent1"/>
          </a:effectRef>
          <a:fontRef idx="minor">
            <a:schemeClr val="tx1"/>
          </a:fontRef>
        </p:style>
      </p:cxnSp>
      <p:sp>
        <p:nvSpPr>
          <p:cNvPr id="61" name="Rectangle 60"/>
          <p:cNvSpPr/>
          <p:nvPr/>
        </p:nvSpPr>
        <p:spPr bwMode="auto">
          <a:xfrm>
            <a:off x="1524010" y="1"/>
            <a:ext cx="505085" cy="106837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Arial" pitchFamily="-112" charset="0"/>
              <a:ea typeface="ヒラギノ角ゴ Pro W3" pitchFamily="-112" charset="-128"/>
              <a:cs typeface="ヒラギノ角ゴ Pro W3" pitchFamily="-112" charset="-128"/>
            </a:endParaRPr>
          </a:p>
        </p:txBody>
      </p:sp>
      <p:sp>
        <p:nvSpPr>
          <p:cNvPr id="71" name="Rectangle 70"/>
          <p:cNvSpPr/>
          <p:nvPr/>
        </p:nvSpPr>
        <p:spPr bwMode="auto">
          <a:xfrm>
            <a:off x="2029095" y="1804"/>
            <a:ext cx="506306" cy="1068378"/>
          </a:xfrm>
          <a:prstGeom prst="rect">
            <a:avLst/>
          </a:prstGeom>
          <a:solidFill>
            <a:srgbClr val="F9C31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Arial" pitchFamily="-112" charset="0"/>
              <a:ea typeface="ヒラギノ角ゴ Pro W3" pitchFamily="-112" charset="-128"/>
              <a:cs typeface="ヒラギノ角ゴ Pro W3" pitchFamily="-112" charset="-128"/>
            </a:endParaRPr>
          </a:p>
        </p:txBody>
      </p:sp>
      <p:sp>
        <p:nvSpPr>
          <p:cNvPr id="72" name="Rectangle 71"/>
          <p:cNvSpPr/>
          <p:nvPr/>
        </p:nvSpPr>
        <p:spPr bwMode="auto">
          <a:xfrm>
            <a:off x="2535401" y="1804"/>
            <a:ext cx="7154510" cy="1068378"/>
          </a:xfrm>
          <a:prstGeom prst="rect">
            <a:avLst/>
          </a:prstGeom>
          <a:solidFill>
            <a:srgbClr val="0E136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Arial" pitchFamily="-112" charset="0"/>
              <a:ea typeface="ヒラギノ角ゴ Pro W3" pitchFamily="-112" charset="-128"/>
              <a:cs typeface="ヒラギノ角ゴ Pro W3" pitchFamily="-112" charset="-128"/>
            </a:endParaRPr>
          </a:p>
          <a:p>
            <a:pPr eaLnBrk="0" fontAlgn="base" hangingPunct="0">
              <a:spcBef>
                <a:spcPct val="0"/>
              </a:spcBef>
              <a:spcAft>
                <a:spcPct val="0"/>
              </a:spcAft>
            </a:pPr>
            <a:r>
              <a:rPr lang="en-US" sz="2400" dirty="0">
                <a:solidFill>
                  <a:srgbClr val="FFFFFF"/>
                </a:solidFill>
                <a:latin typeface="DIN Condensed Bold"/>
                <a:ea typeface="ヒラギノ角ゴ Pro W3" pitchFamily="-112" charset="-128"/>
                <a:cs typeface="DIN Condensed Bold"/>
              </a:rPr>
              <a:t>@</a:t>
            </a:r>
            <a:r>
              <a:rPr lang="en-US" sz="2400" dirty="0" err="1">
                <a:solidFill>
                  <a:srgbClr val="FFFFFF"/>
                </a:solidFill>
                <a:latin typeface="DIN Condensed Bold"/>
                <a:ea typeface="ヒラギノ角ゴ Pro W3" pitchFamily="-112" charset="-128"/>
                <a:cs typeface="DIN Condensed Bold"/>
              </a:rPr>
              <a:t>SA_Travel</a:t>
            </a:r>
            <a:r>
              <a:rPr lang="en-US" sz="2400" dirty="0">
                <a:solidFill>
                  <a:srgbClr val="FFFFFF"/>
                </a:solidFill>
                <a:latin typeface="DIN Condensed Bold"/>
                <a:ea typeface="ヒラギノ角ゴ Pro W3" pitchFamily="-112" charset="-128"/>
                <a:cs typeface="DIN Condensed Bold"/>
              </a:rPr>
              <a:t> Trade </a:t>
            </a:r>
          </a:p>
        </p:txBody>
      </p:sp>
      <p:sp>
        <p:nvSpPr>
          <p:cNvPr id="74" name="Rectangle 73"/>
          <p:cNvSpPr/>
          <p:nvPr/>
        </p:nvSpPr>
        <p:spPr bwMode="auto">
          <a:xfrm>
            <a:off x="9689910" y="1804"/>
            <a:ext cx="503706" cy="1068378"/>
          </a:xfrm>
          <a:prstGeom prst="rect">
            <a:avLst/>
          </a:prstGeom>
          <a:solidFill>
            <a:srgbClr val="0078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Arial" pitchFamily="-112" charset="0"/>
              <a:ea typeface="ヒラギノ角ゴ Pro W3" pitchFamily="-112" charset="-128"/>
              <a:cs typeface="ヒラギノ角ゴ Pro W3" pitchFamily="-112" charset="-128"/>
            </a:endParaRPr>
          </a:p>
        </p:txBody>
      </p:sp>
      <p:sp>
        <p:nvSpPr>
          <p:cNvPr id="75" name="Rectangle 74"/>
          <p:cNvSpPr/>
          <p:nvPr/>
        </p:nvSpPr>
        <p:spPr bwMode="auto">
          <a:xfrm>
            <a:off x="10193617" y="1804"/>
            <a:ext cx="488815" cy="1068378"/>
          </a:xfrm>
          <a:prstGeom prst="rect">
            <a:avLst/>
          </a:prstGeom>
          <a:solidFill>
            <a:srgbClr val="CD092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Arial" pitchFamily="-112" charset="0"/>
              <a:ea typeface="ヒラギノ角ゴ Pro W3" pitchFamily="-112" charset="-128"/>
              <a:cs typeface="ヒラギノ角ゴ Pro W3" pitchFamily="-112" charset="-128"/>
            </a:endParaRPr>
          </a:p>
        </p:txBody>
      </p:sp>
      <p:sp>
        <p:nvSpPr>
          <p:cNvPr id="76" name="Rectangle 75"/>
          <p:cNvSpPr/>
          <p:nvPr/>
        </p:nvSpPr>
        <p:spPr bwMode="auto">
          <a:xfrm rot="2700000">
            <a:off x="1941004" y="470718"/>
            <a:ext cx="173848" cy="1738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Arial" pitchFamily="-112" charset="0"/>
              <a:ea typeface="ヒラギノ角ゴ Pro W3" pitchFamily="-112" charset="-128"/>
              <a:cs typeface="ヒラギノ角ゴ Pro W3" pitchFamily="-112" charset="-128"/>
            </a:endParaRPr>
          </a:p>
        </p:txBody>
      </p:sp>
      <p:sp>
        <p:nvSpPr>
          <p:cNvPr id="77" name="Rectangle 76"/>
          <p:cNvSpPr/>
          <p:nvPr/>
        </p:nvSpPr>
        <p:spPr bwMode="auto">
          <a:xfrm rot="2700000">
            <a:off x="2451234" y="470719"/>
            <a:ext cx="173848" cy="173848"/>
          </a:xfrm>
          <a:prstGeom prst="rect">
            <a:avLst/>
          </a:prstGeom>
          <a:solidFill>
            <a:srgbClr val="F9C31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Arial" pitchFamily="-112" charset="0"/>
              <a:ea typeface="ヒラギノ角ゴ Pro W3" pitchFamily="-112" charset="-128"/>
              <a:cs typeface="ヒラギノ角ゴ Pro W3" pitchFamily="-112" charset="-128"/>
            </a:endParaRPr>
          </a:p>
        </p:txBody>
      </p:sp>
      <p:sp>
        <p:nvSpPr>
          <p:cNvPr id="78" name="Rectangle 77"/>
          <p:cNvSpPr/>
          <p:nvPr/>
        </p:nvSpPr>
        <p:spPr bwMode="auto">
          <a:xfrm rot="2700000">
            <a:off x="9602986" y="470718"/>
            <a:ext cx="173848" cy="173848"/>
          </a:xfrm>
          <a:prstGeom prst="rect">
            <a:avLst/>
          </a:prstGeom>
          <a:solidFill>
            <a:srgbClr val="0E136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Arial" pitchFamily="-112" charset="0"/>
              <a:ea typeface="ヒラギノ角ゴ Pro W3" pitchFamily="-112" charset="-128"/>
              <a:cs typeface="ヒラギノ角ゴ Pro W3" pitchFamily="-112" charset="-128"/>
            </a:endParaRPr>
          </a:p>
        </p:txBody>
      </p:sp>
      <p:sp>
        <p:nvSpPr>
          <p:cNvPr id="79" name="Rectangle 78"/>
          <p:cNvSpPr/>
          <p:nvPr/>
        </p:nvSpPr>
        <p:spPr bwMode="auto">
          <a:xfrm rot="2700000">
            <a:off x="10106692" y="470718"/>
            <a:ext cx="173848" cy="173848"/>
          </a:xfrm>
          <a:prstGeom prst="rect">
            <a:avLst/>
          </a:prstGeom>
          <a:solidFill>
            <a:srgbClr val="00783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Arial" pitchFamily="-112" charset="0"/>
              <a:ea typeface="ヒラギノ角ゴ Pro W3" pitchFamily="-112" charset="-128"/>
              <a:cs typeface="ヒラギノ角ゴ Pro W3" pitchFamily="-112" charset="-128"/>
            </a:endParaRPr>
          </a:p>
        </p:txBody>
      </p:sp>
      <p:sp>
        <p:nvSpPr>
          <p:cNvPr id="80" name="Title 2"/>
          <p:cNvSpPr txBox="1">
            <a:spLocks/>
          </p:cNvSpPr>
          <p:nvPr/>
        </p:nvSpPr>
        <p:spPr>
          <a:xfrm>
            <a:off x="2793951" y="187594"/>
            <a:ext cx="7521911" cy="691612"/>
          </a:xfrm>
          <a:prstGeom prst="rect">
            <a:avLst/>
          </a:prstGeom>
        </p:spPr>
        <p:txBody>
          <a:bodyPr anchor="ctr"/>
          <a:lstStyle>
            <a:lvl1pPr algn="l" rtl="0" eaLnBrk="0" fontAlgn="base" hangingPunct="0">
              <a:spcBef>
                <a:spcPct val="0"/>
              </a:spcBef>
              <a:spcAft>
                <a:spcPct val="0"/>
              </a:spcAft>
              <a:defRPr sz="2400">
                <a:solidFill>
                  <a:schemeClr val="tx1"/>
                </a:solidFill>
                <a:latin typeface="+mj-lt"/>
                <a:ea typeface="ＭＳ Ｐゴシック" pitchFamily="34" charset="-128"/>
                <a:cs typeface="ＭＳ Ｐゴシック" pitchFamily="-112" charset="-128"/>
              </a:defRPr>
            </a:lvl1pPr>
            <a:lvl2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2pPr>
            <a:lvl3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3pPr>
            <a:lvl4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4pPr>
            <a:lvl5pPr algn="l" rtl="0" eaLnBrk="0" fontAlgn="base" hangingPunct="0">
              <a:spcBef>
                <a:spcPct val="0"/>
              </a:spcBef>
              <a:spcAft>
                <a:spcPct val="0"/>
              </a:spcAft>
              <a:defRPr sz="2400">
                <a:solidFill>
                  <a:schemeClr val="tx1"/>
                </a:solidFill>
                <a:latin typeface="Trebuchet MS" pitchFamily="-112" charset="0"/>
                <a:ea typeface="ＭＳ Ｐゴシック" pitchFamily="34" charset="-128"/>
                <a:cs typeface="ＭＳ Ｐゴシック" pitchFamily="-112" charset="-128"/>
              </a:defRPr>
            </a:lvl5pPr>
            <a:lvl6pPr marL="457200" algn="l" rtl="0" fontAlgn="base">
              <a:spcBef>
                <a:spcPct val="0"/>
              </a:spcBef>
              <a:spcAft>
                <a:spcPct val="0"/>
              </a:spcAft>
              <a:defRPr sz="2400">
                <a:solidFill>
                  <a:schemeClr val="tx1"/>
                </a:solidFill>
                <a:latin typeface="Trebuchet MS" pitchFamily="-112" charset="0"/>
              </a:defRPr>
            </a:lvl6pPr>
            <a:lvl7pPr marL="914400" algn="l" rtl="0" fontAlgn="base">
              <a:spcBef>
                <a:spcPct val="0"/>
              </a:spcBef>
              <a:spcAft>
                <a:spcPct val="0"/>
              </a:spcAft>
              <a:defRPr sz="2400">
                <a:solidFill>
                  <a:schemeClr val="tx1"/>
                </a:solidFill>
                <a:latin typeface="Trebuchet MS" pitchFamily="-112" charset="0"/>
              </a:defRPr>
            </a:lvl7pPr>
            <a:lvl8pPr marL="1371600" algn="l" rtl="0" fontAlgn="base">
              <a:spcBef>
                <a:spcPct val="0"/>
              </a:spcBef>
              <a:spcAft>
                <a:spcPct val="0"/>
              </a:spcAft>
              <a:defRPr sz="2400">
                <a:solidFill>
                  <a:schemeClr val="tx1"/>
                </a:solidFill>
                <a:latin typeface="Trebuchet MS" pitchFamily="-112" charset="0"/>
              </a:defRPr>
            </a:lvl8pPr>
            <a:lvl9pPr marL="1828800" algn="l" rtl="0" fontAlgn="base">
              <a:spcBef>
                <a:spcPct val="0"/>
              </a:spcBef>
              <a:spcAft>
                <a:spcPct val="0"/>
              </a:spcAft>
              <a:defRPr sz="2400">
                <a:solidFill>
                  <a:schemeClr val="tx1"/>
                </a:solidFill>
                <a:latin typeface="Trebuchet MS" pitchFamily="-112" charset="0"/>
              </a:defRPr>
            </a:lvl9pPr>
          </a:lstStyle>
          <a:p>
            <a:pPr defTabSz="457200"/>
            <a:endParaRPr lang="en-US" sz="2200" dirty="0">
              <a:solidFill>
                <a:srgbClr val="FFFFFF"/>
              </a:solidFill>
            </a:endParaRPr>
          </a:p>
        </p:txBody>
      </p:sp>
      <p:sp>
        <p:nvSpPr>
          <p:cNvPr id="21" name="Rectangle 20"/>
          <p:cNvSpPr/>
          <p:nvPr/>
        </p:nvSpPr>
        <p:spPr bwMode="auto">
          <a:xfrm>
            <a:off x="1824271" y="6013622"/>
            <a:ext cx="3292725" cy="30051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ZA" sz="2400" dirty="0">
              <a:solidFill>
                <a:srgbClr val="000000"/>
              </a:solidFill>
              <a:latin typeface="Arial" pitchFamily="-112" charset="0"/>
              <a:ea typeface="ヒラギノ角ゴ Pro W3" pitchFamily="-112" charset="-128"/>
              <a:cs typeface="ヒラギノ角ゴ Pro W3" pitchFamily="-112" charset="-128"/>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3938" y="1311436"/>
            <a:ext cx="4347956" cy="443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1895" y="1311436"/>
            <a:ext cx="4126129" cy="4474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4158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sharpenSoften amount="-77000"/>
                    </a14:imgEffect>
                  </a14:imgLayer>
                </a14:imgProps>
              </a:ext>
              <a:ext uri="{28A0092B-C50C-407E-A947-70E740481C1C}">
                <a14:useLocalDpi xmlns:a14="http://schemas.microsoft.com/office/drawing/2010/main" val="0"/>
              </a:ext>
            </a:extLst>
          </a:blip>
          <a:stretch>
            <a:fillRect/>
          </a:stretch>
        </p:blipFill>
        <p:spPr>
          <a:xfrm>
            <a:off x="9393677" y="5222973"/>
            <a:ext cx="875488" cy="875488"/>
          </a:xfrm>
          <a:prstGeom prst="rect">
            <a:avLst/>
          </a:prstGeom>
        </p:spPr>
      </p:pic>
      <p:grpSp>
        <p:nvGrpSpPr>
          <p:cNvPr id="7" name="Group 6"/>
          <p:cNvGrpSpPr/>
          <p:nvPr/>
        </p:nvGrpSpPr>
        <p:grpSpPr>
          <a:xfrm>
            <a:off x="1729444" y="153644"/>
            <a:ext cx="8561492" cy="5069333"/>
            <a:chOff x="205444" y="1097226"/>
            <a:chExt cx="8561492" cy="5069333"/>
          </a:xfrm>
        </p:grpSpPr>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444" y="1097226"/>
              <a:ext cx="5085224" cy="5069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0010" y="1097226"/>
              <a:ext cx="3506926" cy="5069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6925849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1619" y="2665591"/>
            <a:ext cx="4848761" cy="763409"/>
          </a:xfrm>
        </p:spPr>
        <p:txBody>
          <a:bodyPr>
            <a:noAutofit/>
          </a:bodyPr>
          <a:lstStyle/>
          <a:p>
            <a:pPr algn="ctr"/>
            <a:r>
              <a:rPr lang="en-ZA" sz="6600" b="1" dirty="0" smtClean="0">
                <a:solidFill>
                  <a:srgbClr val="0077B7"/>
                </a:solidFill>
              </a:rPr>
              <a:t>Questions?</a:t>
            </a:r>
            <a:endParaRPr lang="en-ZA" sz="6600" b="1" dirty="0">
              <a:solidFill>
                <a:srgbClr val="0077B7"/>
              </a:solidFill>
            </a:endParaRPr>
          </a:p>
        </p:txBody>
      </p:sp>
      <p:sp>
        <p:nvSpPr>
          <p:cNvPr id="3" name="Rectangle 2"/>
          <p:cNvSpPr/>
          <p:nvPr/>
        </p:nvSpPr>
        <p:spPr>
          <a:xfrm>
            <a:off x="0" y="0"/>
            <a:ext cx="12192000" cy="6858000"/>
          </a:xfrm>
          <a:prstGeom prst="rect">
            <a:avLst/>
          </a:prstGeom>
          <a:noFill/>
          <a:ln w="76200">
            <a:solidFill>
              <a:srgbClr val="0077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prstClr val="white"/>
              </a:solidFill>
            </a:endParaRPr>
          </a:p>
        </p:txBody>
      </p:sp>
    </p:spTree>
    <p:extLst>
      <p:ext uri="{BB962C8B-B14F-4D97-AF65-F5344CB8AC3E}">
        <p14:creationId xmlns:p14="http://schemas.microsoft.com/office/powerpoint/2010/main" val="35298734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588" y="1940219"/>
            <a:ext cx="11436822" cy="1325563"/>
          </a:xfrm>
        </p:spPr>
        <p:txBody>
          <a:bodyPr>
            <a:noAutofit/>
          </a:bodyPr>
          <a:lstStyle/>
          <a:p>
            <a:pPr algn="ctr"/>
            <a:r>
              <a:rPr lang="en-ZA" sz="8800" b="1" dirty="0" smtClean="0">
                <a:solidFill>
                  <a:srgbClr val="0077B7"/>
                </a:solidFill>
              </a:rPr>
              <a:t>THE </a:t>
            </a:r>
            <a:r>
              <a:rPr lang="en-ZA" sz="8800" b="1" dirty="0" smtClean="0">
                <a:solidFill>
                  <a:srgbClr val="0077B7"/>
                </a:solidFill>
              </a:rPr>
              <a:t>WELCOME CAMPAIGN</a:t>
            </a:r>
            <a:endParaRPr lang="en-ZA" sz="8800" b="1" dirty="0">
              <a:solidFill>
                <a:srgbClr val="0077B7"/>
              </a:solidFill>
            </a:endParaRPr>
          </a:p>
        </p:txBody>
      </p:sp>
      <p:sp>
        <p:nvSpPr>
          <p:cNvPr id="3" name="TextBox 2"/>
          <p:cNvSpPr txBox="1"/>
          <p:nvPr/>
        </p:nvSpPr>
        <p:spPr>
          <a:xfrm>
            <a:off x="3660556" y="3634271"/>
            <a:ext cx="4870885" cy="523220"/>
          </a:xfrm>
          <a:prstGeom prst="rect">
            <a:avLst/>
          </a:prstGeom>
          <a:noFill/>
        </p:spPr>
        <p:txBody>
          <a:bodyPr wrap="none" rtlCol="0">
            <a:spAutoFit/>
          </a:bodyPr>
          <a:lstStyle/>
          <a:p>
            <a:r>
              <a:rPr lang="en-ZA" sz="2800" dirty="0" smtClean="0">
                <a:solidFill>
                  <a:srgbClr val="3F3F3F"/>
                </a:solidFill>
                <a:latin typeface="+mj-lt"/>
              </a:rPr>
              <a:t>Aneshree Rambally – SA Tourism</a:t>
            </a:r>
            <a:endParaRPr lang="en-ZA" sz="2800" dirty="0">
              <a:solidFill>
                <a:srgbClr val="3F3F3F"/>
              </a:solidFill>
              <a:latin typeface="+mj-lt"/>
            </a:endParaRPr>
          </a:p>
        </p:txBody>
      </p:sp>
      <p:sp>
        <p:nvSpPr>
          <p:cNvPr id="4" name="Rectangle 3"/>
          <p:cNvSpPr/>
          <p:nvPr/>
        </p:nvSpPr>
        <p:spPr>
          <a:xfrm>
            <a:off x="0" y="0"/>
            <a:ext cx="12192000" cy="6858000"/>
          </a:xfrm>
          <a:prstGeom prst="rect">
            <a:avLst/>
          </a:prstGeom>
          <a:noFill/>
          <a:ln w="76200">
            <a:solidFill>
              <a:srgbClr val="0077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33549419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txBox="1">
            <a:spLocks noChangeArrowheads="1"/>
          </p:cNvSpPr>
          <p:nvPr/>
        </p:nvSpPr>
        <p:spPr bwMode="auto">
          <a:xfrm>
            <a:off x="1393187" y="31684"/>
            <a:ext cx="6813356" cy="78488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lIns="0" tIns="120706" rIns="0" bIns="0" anchor="ctr"/>
          <a:lstStyle>
            <a:lvl1pPr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Arial Unicode MS" charset="0"/>
              </a:defRPr>
            </a:lvl2pPr>
            <a:lvl3pPr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Arial Unicode MS" charset="0"/>
              </a:defRPr>
            </a:lvl3pPr>
            <a:lvl4pPr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Arial Unicode MS" charset="0"/>
              </a:defRPr>
            </a:lvl4pPr>
            <a:lvl5pPr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Arial Unicode MS" charset="0"/>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Arial Unicode MS" charset="0"/>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Arial Unicode MS" charset="0"/>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Arial Unicode MS" charset="0"/>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Arial Unicode MS" charset="0"/>
              </a:defRPr>
            </a:lvl9pPr>
          </a:lstStyle>
          <a:p>
            <a:pPr>
              <a:defRPr/>
            </a:pPr>
            <a:r>
              <a:rPr lang="en-US" sz="2903" dirty="0">
                <a:solidFill>
                  <a:srgbClr val="FFFFFF"/>
                </a:solidFill>
              </a:rPr>
              <a:t>5 Ideas for </a:t>
            </a:r>
            <a:r>
              <a:rPr lang="en-US" sz="2903" b="1" dirty="0">
                <a:solidFill>
                  <a:srgbClr val="FFFFFF"/>
                </a:solidFill>
              </a:rPr>
              <a:t>Selling Travel </a:t>
            </a:r>
            <a:r>
              <a:rPr lang="en-US" sz="2903" dirty="0">
                <a:solidFill>
                  <a:srgbClr val="FFFFFF"/>
                </a:solidFill>
              </a:rPr>
              <a:t>in Tough Times</a:t>
            </a:r>
          </a:p>
        </p:txBody>
      </p:sp>
      <p:sp>
        <p:nvSpPr>
          <p:cNvPr id="18435" name="TextBox 3"/>
          <p:cNvSpPr txBox="1">
            <a:spLocks noChangeArrowheads="1"/>
          </p:cNvSpPr>
          <p:nvPr/>
        </p:nvSpPr>
        <p:spPr bwMode="auto">
          <a:xfrm>
            <a:off x="1522800" y="1142041"/>
            <a:ext cx="9211207" cy="33760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2400">
                <a:solidFill>
                  <a:schemeClr val="tx1"/>
                </a:solidFill>
                <a:latin typeface="Arial" panose="020B0604020202020204" pitchFamily="34" charset="0"/>
                <a:ea typeface="MS PGothic" panose="020B0600070205080204" pitchFamily="34" charset="-128"/>
              </a:defRPr>
            </a:lvl1pPr>
            <a:lvl2pPr marL="1085850" indent="-342900" eaLnBrk="0">
              <a:defRPr sz="2400">
                <a:solidFill>
                  <a:schemeClr val="tx1"/>
                </a:solidFill>
                <a:latin typeface="Arial" panose="020B0604020202020204" pitchFamily="34" charset="0"/>
                <a:ea typeface="MS PGothic" panose="020B0600070205080204" pitchFamily="34" charset="-128"/>
              </a:defRPr>
            </a:lvl2pPr>
            <a:lvl3pPr eaLnBrk="0">
              <a:defRPr sz="2400">
                <a:solidFill>
                  <a:schemeClr val="tx1"/>
                </a:solidFill>
                <a:latin typeface="Arial" panose="020B0604020202020204" pitchFamily="34" charset="0"/>
                <a:ea typeface="MS PGothic" panose="020B0600070205080204" pitchFamily="34" charset="-128"/>
              </a:defRPr>
            </a:lvl3pPr>
            <a:lvl4pPr eaLnBrk="0">
              <a:defRPr sz="2400">
                <a:solidFill>
                  <a:schemeClr val="tx1"/>
                </a:solidFill>
                <a:latin typeface="Arial" panose="020B0604020202020204" pitchFamily="34" charset="0"/>
                <a:ea typeface="MS PGothic" panose="020B0600070205080204" pitchFamily="34" charset="-128"/>
              </a:defRPr>
            </a:lvl4pPr>
            <a:lvl5pPr eaLnBrk="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sz="2400">
                <a:solidFill>
                  <a:schemeClr val="tx1"/>
                </a:solidFill>
                <a:latin typeface="Arial" panose="020B0604020202020204" pitchFamily="34" charset="0"/>
                <a:ea typeface="MS PGothic" panose="020B0600070205080204" pitchFamily="34" charset="-128"/>
              </a:defRPr>
            </a:lvl9pPr>
          </a:lstStyle>
          <a:p>
            <a:pPr defTabSz="414772" eaLnBrk="1" fontAlgn="base" hangingPunct="0">
              <a:lnSpc>
                <a:spcPct val="120000"/>
              </a:lnSpc>
              <a:spcBef>
                <a:spcPct val="0"/>
              </a:spcBef>
              <a:spcAft>
                <a:spcPct val="0"/>
              </a:spcAft>
              <a:buClr>
                <a:srgbClr val="000000"/>
              </a:buClr>
              <a:buSzPct val="100000"/>
            </a:pPr>
            <a:r>
              <a:rPr lang="en-US" altLang="en-US" sz="1270">
                <a:solidFill>
                  <a:srgbClr val="000000"/>
                </a:solidFill>
              </a:rPr>
              <a:t>When economic times are tough, many people cut back on luxuries like holidays and travel. </a:t>
            </a:r>
          </a:p>
          <a:p>
            <a:pPr defTabSz="414772" eaLnBrk="1" fontAlgn="base" hangingPunct="0">
              <a:lnSpc>
                <a:spcPct val="120000"/>
              </a:lnSpc>
              <a:spcBef>
                <a:spcPct val="0"/>
              </a:spcBef>
              <a:spcAft>
                <a:spcPct val="0"/>
              </a:spcAft>
              <a:buClr>
                <a:srgbClr val="000000"/>
              </a:buClr>
              <a:buSzPct val="100000"/>
            </a:pPr>
            <a:r>
              <a:rPr lang="en-US" altLang="en-US" sz="1270">
                <a:solidFill>
                  <a:srgbClr val="000000"/>
                </a:solidFill>
              </a:rPr>
              <a:t>Here are 5 ways to help position travel as an attractive option:</a:t>
            </a:r>
          </a:p>
          <a:p>
            <a:pPr defTabSz="414772" eaLnBrk="1" fontAlgn="base" hangingPunct="0">
              <a:lnSpc>
                <a:spcPct val="120000"/>
              </a:lnSpc>
              <a:spcBef>
                <a:spcPct val="0"/>
              </a:spcBef>
              <a:spcAft>
                <a:spcPct val="0"/>
              </a:spcAft>
              <a:buClr>
                <a:srgbClr val="000000"/>
              </a:buClr>
              <a:buSzPct val="100000"/>
            </a:pPr>
            <a:endParaRPr lang="en-US" altLang="en-US" sz="1270">
              <a:solidFill>
                <a:srgbClr val="000000"/>
              </a:solidFill>
            </a:endParaRPr>
          </a:p>
          <a:p>
            <a:pPr defTabSz="414772" eaLnBrk="1" fontAlgn="base" hangingPunct="0">
              <a:lnSpc>
                <a:spcPct val="120000"/>
              </a:lnSpc>
              <a:spcBef>
                <a:spcPct val="0"/>
              </a:spcBef>
              <a:spcAft>
                <a:spcPct val="0"/>
              </a:spcAft>
              <a:buClr>
                <a:srgbClr val="000000"/>
              </a:buClr>
              <a:buSzPct val="100000"/>
              <a:buFont typeface="Arial" panose="020B0604020202020204" pitchFamily="34" charset="0"/>
              <a:buAutoNum type="arabicPeriod"/>
            </a:pPr>
            <a:r>
              <a:rPr lang="en-US" altLang="en-US" sz="1270" b="1">
                <a:solidFill>
                  <a:srgbClr val="000000"/>
                </a:solidFill>
              </a:rPr>
              <a:t>Promote Value</a:t>
            </a:r>
          </a:p>
          <a:p>
            <a:pPr lvl="1" defTabSz="414772" eaLnBrk="1" fontAlgn="base" hangingPunct="0">
              <a:lnSpc>
                <a:spcPct val="120000"/>
              </a:lnSpc>
              <a:spcBef>
                <a:spcPct val="0"/>
              </a:spcBef>
              <a:spcAft>
                <a:spcPct val="0"/>
              </a:spcAft>
              <a:buClr>
                <a:srgbClr val="000000"/>
              </a:buClr>
              <a:buSzPct val="100000"/>
              <a:buFont typeface="Arial" panose="020B0604020202020204" pitchFamily="34" charset="0"/>
              <a:buChar char="•"/>
            </a:pPr>
            <a:r>
              <a:rPr lang="en-US" altLang="en-US" sz="1270">
                <a:solidFill>
                  <a:srgbClr val="000000"/>
                </a:solidFill>
              </a:rPr>
              <a:t>Focus on value for money, not price e.g. ‘Early bird booking discount’  </a:t>
            </a:r>
          </a:p>
          <a:p>
            <a:pPr defTabSz="414772" eaLnBrk="1" fontAlgn="base" hangingPunct="0">
              <a:lnSpc>
                <a:spcPct val="120000"/>
              </a:lnSpc>
              <a:spcBef>
                <a:spcPct val="0"/>
              </a:spcBef>
              <a:spcAft>
                <a:spcPct val="0"/>
              </a:spcAft>
              <a:buClr>
                <a:srgbClr val="000000"/>
              </a:buClr>
              <a:buSzPct val="100000"/>
              <a:buFont typeface="Arial" panose="020B0604020202020204" pitchFamily="34" charset="0"/>
              <a:buAutoNum type="arabicPeriod"/>
            </a:pPr>
            <a:r>
              <a:rPr lang="en-US" altLang="en-US" sz="1270" b="1">
                <a:solidFill>
                  <a:srgbClr val="000000"/>
                </a:solidFill>
              </a:rPr>
              <a:t>Sell an Escape</a:t>
            </a:r>
          </a:p>
          <a:p>
            <a:pPr lvl="1" defTabSz="414772" eaLnBrk="1" fontAlgn="base" hangingPunct="0">
              <a:lnSpc>
                <a:spcPct val="120000"/>
              </a:lnSpc>
              <a:spcBef>
                <a:spcPct val="0"/>
              </a:spcBef>
              <a:spcAft>
                <a:spcPct val="0"/>
              </a:spcAft>
              <a:buClr>
                <a:srgbClr val="000000"/>
              </a:buClr>
              <a:buSzPct val="100000"/>
              <a:buFont typeface="Arial" panose="020B0604020202020204" pitchFamily="34" charset="0"/>
              <a:buChar char="•"/>
            </a:pPr>
            <a:r>
              <a:rPr lang="en-US" altLang="en-US" sz="1270">
                <a:solidFill>
                  <a:srgbClr val="000000"/>
                </a:solidFill>
              </a:rPr>
              <a:t>Encourage prospective customers to take a breather via a short, refreshing get-away. </a:t>
            </a:r>
          </a:p>
          <a:p>
            <a:pPr defTabSz="414772" eaLnBrk="1" fontAlgn="base" hangingPunct="0">
              <a:lnSpc>
                <a:spcPct val="120000"/>
              </a:lnSpc>
              <a:spcBef>
                <a:spcPct val="0"/>
              </a:spcBef>
              <a:spcAft>
                <a:spcPct val="0"/>
              </a:spcAft>
              <a:buClr>
                <a:srgbClr val="000000"/>
              </a:buClr>
              <a:buSzPct val="100000"/>
              <a:buFont typeface="Arial" panose="020B0604020202020204" pitchFamily="34" charset="0"/>
              <a:buAutoNum type="arabicPeriod"/>
            </a:pPr>
            <a:r>
              <a:rPr lang="en-US" altLang="en-US" sz="1270" b="1">
                <a:solidFill>
                  <a:srgbClr val="000000"/>
                </a:solidFill>
              </a:rPr>
              <a:t>Create an Experience </a:t>
            </a:r>
          </a:p>
          <a:p>
            <a:pPr lvl="1" defTabSz="414772" eaLnBrk="1" fontAlgn="base" hangingPunct="0">
              <a:lnSpc>
                <a:spcPct val="120000"/>
              </a:lnSpc>
              <a:spcBef>
                <a:spcPct val="0"/>
              </a:spcBef>
              <a:spcAft>
                <a:spcPct val="0"/>
              </a:spcAft>
              <a:buClr>
                <a:srgbClr val="000000"/>
              </a:buClr>
              <a:buSzPct val="100000"/>
              <a:buFont typeface="Arial" panose="020B0604020202020204" pitchFamily="34" charset="0"/>
              <a:buChar char="•"/>
            </a:pPr>
            <a:r>
              <a:rPr lang="en-US" altLang="en-US" sz="1270">
                <a:solidFill>
                  <a:srgbClr val="000000"/>
                </a:solidFill>
              </a:rPr>
              <a:t>Focus on the experience of travel, such as creating lifelong memories and priceless family moments.</a:t>
            </a:r>
          </a:p>
          <a:p>
            <a:pPr defTabSz="414772" eaLnBrk="1" fontAlgn="base" hangingPunct="0">
              <a:lnSpc>
                <a:spcPct val="120000"/>
              </a:lnSpc>
              <a:spcBef>
                <a:spcPct val="0"/>
              </a:spcBef>
              <a:spcAft>
                <a:spcPct val="0"/>
              </a:spcAft>
              <a:buClr>
                <a:srgbClr val="000000"/>
              </a:buClr>
              <a:buSzPct val="100000"/>
              <a:buFont typeface="Arial" panose="020B0604020202020204" pitchFamily="34" charset="0"/>
              <a:buAutoNum type="arabicPeriod"/>
            </a:pPr>
            <a:r>
              <a:rPr lang="en-US" altLang="en-US" sz="1270" b="1">
                <a:solidFill>
                  <a:srgbClr val="000000"/>
                </a:solidFill>
              </a:rPr>
              <a:t>Bundle Options</a:t>
            </a:r>
          </a:p>
          <a:p>
            <a:pPr lvl="1" defTabSz="414772" eaLnBrk="1" fontAlgn="base" hangingPunct="0">
              <a:lnSpc>
                <a:spcPct val="120000"/>
              </a:lnSpc>
              <a:spcBef>
                <a:spcPct val="0"/>
              </a:spcBef>
              <a:spcAft>
                <a:spcPct val="0"/>
              </a:spcAft>
              <a:buClr>
                <a:srgbClr val="000000"/>
              </a:buClr>
              <a:buSzPct val="100000"/>
              <a:buFont typeface="Arial" panose="020B0604020202020204" pitchFamily="34" charset="0"/>
              <a:buChar char="•"/>
            </a:pPr>
            <a:r>
              <a:rPr lang="en-US" altLang="en-US" sz="1270">
                <a:solidFill>
                  <a:srgbClr val="000000"/>
                </a:solidFill>
              </a:rPr>
              <a:t>Consumers want to feel like they’re getting their money’s worth in a tough economy. Sell package deals, like all-inclusive resorts or cruises.</a:t>
            </a:r>
          </a:p>
          <a:p>
            <a:pPr defTabSz="414772" eaLnBrk="1" fontAlgn="base" hangingPunct="0">
              <a:lnSpc>
                <a:spcPct val="120000"/>
              </a:lnSpc>
              <a:spcBef>
                <a:spcPct val="0"/>
              </a:spcBef>
              <a:spcAft>
                <a:spcPct val="0"/>
              </a:spcAft>
              <a:buClr>
                <a:srgbClr val="000000"/>
              </a:buClr>
              <a:buSzPct val="100000"/>
              <a:buFont typeface="Arial" panose="020B0604020202020204" pitchFamily="34" charset="0"/>
              <a:buAutoNum type="arabicPeriod"/>
            </a:pPr>
            <a:r>
              <a:rPr lang="en-US" altLang="en-US" sz="1270" b="1">
                <a:solidFill>
                  <a:srgbClr val="000000"/>
                </a:solidFill>
              </a:rPr>
              <a:t>Business and Pleasure</a:t>
            </a:r>
            <a:endParaRPr lang="en-US" altLang="en-US" sz="1270">
              <a:solidFill>
                <a:srgbClr val="000000"/>
              </a:solidFill>
            </a:endParaRPr>
          </a:p>
          <a:p>
            <a:pPr lvl="1" defTabSz="414772" eaLnBrk="1" fontAlgn="base" hangingPunct="0">
              <a:lnSpc>
                <a:spcPct val="120000"/>
              </a:lnSpc>
              <a:spcBef>
                <a:spcPct val="0"/>
              </a:spcBef>
              <a:spcAft>
                <a:spcPct val="0"/>
              </a:spcAft>
              <a:buClr>
                <a:srgbClr val="000000"/>
              </a:buClr>
              <a:buSzPct val="100000"/>
              <a:buFont typeface="Arial" panose="020B0604020202020204" pitchFamily="34" charset="0"/>
              <a:buChar char="•"/>
            </a:pPr>
            <a:r>
              <a:rPr lang="en-US" altLang="en-US" sz="1270">
                <a:solidFill>
                  <a:srgbClr val="000000"/>
                </a:solidFill>
              </a:rPr>
              <a:t>Promote the cost saving of a travelling partner </a:t>
            </a:r>
          </a:p>
        </p:txBody>
      </p:sp>
      <p:pic>
        <p:nvPicPr>
          <p:cNvPr id="16387" name="Picture 10" descr="banner0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6291" y="4735217"/>
            <a:ext cx="9699419" cy="151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03544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435">
                                            <p:txEl>
                                              <p:pRg st="3" end="3"/>
                                            </p:txEl>
                                          </p:spTgt>
                                        </p:tgtEl>
                                        <p:attrNameLst>
                                          <p:attrName>style.visibility</p:attrName>
                                        </p:attrNameLst>
                                      </p:cBhvr>
                                      <p:to>
                                        <p:strVal val="visible"/>
                                      </p:to>
                                    </p:set>
                                    <p:animEffect transition="in" filter="dissolve">
                                      <p:cBhvr>
                                        <p:cTn id="7" dur="500"/>
                                        <p:tgtEl>
                                          <p:spTgt spid="18435">
                                            <p:txEl>
                                              <p:pRg st="3" end="3"/>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8435">
                                            <p:txEl>
                                              <p:pRg st="4" end="4"/>
                                            </p:txEl>
                                          </p:spTgt>
                                        </p:tgtEl>
                                        <p:attrNameLst>
                                          <p:attrName>style.visibility</p:attrName>
                                        </p:attrNameLst>
                                      </p:cBhvr>
                                      <p:to>
                                        <p:strVal val="visible"/>
                                      </p:to>
                                    </p:set>
                                    <p:animEffect transition="in" filter="dissolve">
                                      <p:cBhvr>
                                        <p:cTn id="10" dur="500"/>
                                        <p:tgtEl>
                                          <p:spTgt spid="18435">
                                            <p:txEl>
                                              <p:pRg st="4" end="4"/>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8435">
                                            <p:txEl>
                                              <p:pRg st="5" end="5"/>
                                            </p:txEl>
                                          </p:spTgt>
                                        </p:tgtEl>
                                        <p:attrNameLst>
                                          <p:attrName>style.visibility</p:attrName>
                                        </p:attrNameLst>
                                      </p:cBhvr>
                                      <p:to>
                                        <p:strVal val="visible"/>
                                      </p:to>
                                    </p:set>
                                    <p:animEffect transition="in" filter="dissolve">
                                      <p:cBhvr>
                                        <p:cTn id="15" dur="500"/>
                                        <p:tgtEl>
                                          <p:spTgt spid="18435">
                                            <p:txEl>
                                              <p:pRg st="5" end="5"/>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8435">
                                            <p:txEl>
                                              <p:pRg st="6" end="6"/>
                                            </p:txEl>
                                          </p:spTgt>
                                        </p:tgtEl>
                                        <p:attrNameLst>
                                          <p:attrName>style.visibility</p:attrName>
                                        </p:attrNameLst>
                                      </p:cBhvr>
                                      <p:to>
                                        <p:strVal val="visible"/>
                                      </p:to>
                                    </p:set>
                                    <p:animEffect transition="in" filter="dissolve">
                                      <p:cBhvr>
                                        <p:cTn id="18" dur="500"/>
                                        <p:tgtEl>
                                          <p:spTgt spid="18435">
                                            <p:txEl>
                                              <p:pRg st="6" end="6"/>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18435">
                                            <p:txEl>
                                              <p:pRg st="7" end="7"/>
                                            </p:txEl>
                                          </p:spTgt>
                                        </p:tgtEl>
                                        <p:attrNameLst>
                                          <p:attrName>style.visibility</p:attrName>
                                        </p:attrNameLst>
                                      </p:cBhvr>
                                      <p:to>
                                        <p:strVal val="visible"/>
                                      </p:to>
                                    </p:set>
                                    <p:animEffect transition="in" filter="dissolve">
                                      <p:cBhvr>
                                        <p:cTn id="23" dur="500"/>
                                        <p:tgtEl>
                                          <p:spTgt spid="18435">
                                            <p:txEl>
                                              <p:pRg st="7" end="7"/>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18435">
                                            <p:txEl>
                                              <p:pRg st="8" end="8"/>
                                            </p:txEl>
                                          </p:spTgt>
                                        </p:tgtEl>
                                        <p:attrNameLst>
                                          <p:attrName>style.visibility</p:attrName>
                                        </p:attrNameLst>
                                      </p:cBhvr>
                                      <p:to>
                                        <p:strVal val="visible"/>
                                      </p:to>
                                    </p:set>
                                    <p:animEffect transition="in" filter="dissolve">
                                      <p:cBhvr>
                                        <p:cTn id="26" dur="500"/>
                                        <p:tgtEl>
                                          <p:spTgt spid="18435">
                                            <p:txEl>
                                              <p:pRg st="8" end="8"/>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18435">
                                            <p:txEl>
                                              <p:pRg st="9" end="9"/>
                                            </p:txEl>
                                          </p:spTgt>
                                        </p:tgtEl>
                                        <p:attrNameLst>
                                          <p:attrName>style.visibility</p:attrName>
                                        </p:attrNameLst>
                                      </p:cBhvr>
                                      <p:to>
                                        <p:strVal val="visible"/>
                                      </p:to>
                                    </p:set>
                                    <p:animEffect transition="in" filter="dissolve">
                                      <p:cBhvr>
                                        <p:cTn id="31" dur="500"/>
                                        <p:tgtEl>
                                          <p:spTgt spid="18435">
                                            <p:txEl>
                                              <p:pRg st="9" end="9"/>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18435">
                                            <p:txEl>
                                              <p:pRg st="10" end="10"/>
                                            </p:txEl>
                                          </p:spTgt>
                                        </p:tgtEl>
                                        <p:attrNameLst>
                                          <p:attrName>style.visibility</p:attrName>
                                        </p:attrNameLst>
                                      </p:cBhvr>
                                      <p:to>
                                        <p:strVal val="visible"/>
                                      </p:to>
                                    </p:set>
                                    <p:animEffect transition="in" filter="dissolve">
                                      <p:cBhvr>
                                        <p:cTn id="34" dur="500"/>
                                        <p:tgtEl>
                                          <p:spTgt spid="18435">
                                            <p:txEl>
                                              <p:pRg st="10" end="1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nodeType="clickEffect">
                                  <p:stCondLst>
                                    <p:cond delay="0"/>
                                  </p:stCondLst>
                                  <p:childTnLst>
                                    <p:set>
                                      <p:cBhvr>
                                        <p:cTn id="38" dur="1" fill="hold">
                                          <p:stCondLst>
                                            <p:cond delay="0"/>
                                          </p:stCondLst>
                                        </p:cTn>
                                        <p:tgtEl>
                                          <p:spTgt spid="18435">
                                            <p:txEl>
                                              <p:pRg st="11" end="11"/>
                                            </p:txEl>
                                          </p:spTgt>
                                        </p:tgtEl>
                                        <p:attrNameLst>
                                          <p:attrName>style.visibility</p:attrName>
                                        </p:attrNameLst>
                                      </p:cBhvr>
                                      <p:to>
                                        <p:strVal val="visible"/>
                                      </p:to>
                                    </p:set>
                                    <p:animEffect transition="in" filter="dissolve">
                                      <p:cBhvr>
                                        <p:cTn id="39" dur="500"/>
                                        <p:tgtEl>
                                          <p:spTgt spid="18435">
                                            <p:txEl>
                                              <p:pRg st="11" end="11"/>
                                            </p:txEl>
                                          </p:spTgt>
                                        </p:tgtEl>
                                      </p:cBhvr>
                                    </p:animEffect>
                                  </p:childTnLst>
                                </p:cTn>
                              </p:par>
                              <p:par>
                                <p:cTn id="40" presetID="9" presetClass="entr" presetSubtype="0" fill="hold" nodeType="withEffect">
                                  <p:stCondLst>
                                    <p:cond delay="0"/>
                                  </p:stCondLst>
                                  <p:childTnLst>
                                    <p:set>
                                      <p:cBhvr>
                                        <p:cTn id="41" dur="1" fill="hold">
                                          <p:stCondLst>
                                            <p:cond delay="0"/>
                                          </p:stCondLst>
                                        </p:cTn>
                                        <p:tgtEl>
                                          <p:spTgt spid="18435">
                                            <p:txEl>
                                              <p:pRg st="12" end="12"/>
                                            </p:txEl>
                                          </p:spTgt>
                                        </p:tgtEl>
                                        <p:attrNameLst>
                                          <p:attrName>style.visibility</p:attrName>
                                        </p:attrNameLst>
                                      </p:cBhvr>
                                      <p:to>
                                        <p:strVal val="visible"/>
                                      </p:to>
                                    </p:set>
                                    <p:animEffect transition="in" filter="dissolve">
                                      <p:cBhvr>
                                        <p:cTn id="42" dur="500"/>
                                        <p:tgtEl>
                                          <p:spTgt spid="1843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30350" y="1"/>
            <a:ext cx="913765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684338" y="5562600"/>
            <a:ext cx="957262" cy="1066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0" fontAlgn="base" hangingPunct="0">
              <a:spcBef>
                <a:spcPct val="0"/>
              </a:spcBef>
              <a:spcAft>
                <a:spcPct val="0"/>
              </a:spcAft>
              <a:defRPr/>
            </a:pPr>
            <a:endParaRPr lang="en-US">
              <a:solidFill>
                <a:prstClr val="white"/>
              </a:solidFill>
            </a:endParaRPr>
          </a:p>
        </p:txBody>
      </p:sp>
      <p:pic>
        <p:nvPicPr>
          <p:cNvPr id="4100" name="Picture 1" descr="Welcome Logo_ TO USE(RGB)_3Nov1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74825" y="5583238"/>
            <a:ext cx="655638"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5"/>
          <p:cNvGrpSpPr>
            <a:grpSpLocks/>
          </p:cNvGrpSpPr>
          <p:nvPr/>
        </p:nvGrpSpPr>
        <p:grpSpPr bwMode="auto">
          <a:xfrm>
            <a:off x="2468564" y="5892801"/>
            <a:ext cx="6486525" cy="265113"/>
            <a:chOff x="728074" y="6165553"/>
            <a:chExt cx="7007170" cy="285540"/>
          </a:xfrm>
        </p:grpSpPr>
        <p:pic>
          <p:nvPicPr>
            <p:cNvPr id="4103"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4008" y="6165553"/>
              <a:ext cx="1421592" cy="285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13652" y="6165553"/>
              <a:ext cx="1421592" cy="285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78830" y="6165553"/>
              <a:ext cx="1421592" cy="285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9" descr="SAT_FB-04.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074" y="6165553"/>
              <a:ext cx="2702704" cy="285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02" name="TextBox 11"/>
          <p:cNvSpPr txBox="1">
            <a:spLocks noChangeArrowheads="1"/>
          </p:cNvSpPr>
          <p:nvPr/>
        </p:nvSpPr>
        <p:spPr bwMode="auto">
          <a:xfrm rot="-556342">
            <a:off x="4289426" y="1930400"/>
            <a:ext cx="4633913"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buNone/>
            </a:pPr>
            <a:r>
              <a:rPr lang="en-ZA" altLang="en-US" sz="4400">
                <a:solidFill>
                  <a:srgbClr val="FFFFFF"/>
                </a:solidFill>
                <a:cs typeface="Arial" panose="020B0604020202020204" pitchFamily="34" charset="0"/>
              </a:rPr>
              <a:t> </a:t>
            </a:r>
          </a:p>
        </p:txBody>
      </p:sp>
    </p:spTree>
    <p:extLst>
      <p:ext uri="{BB962C8B-B14F-4D97-AF65-F5344CB8AC3E}">
        <p14:creationId xmlns:p14="http://schemas.microsoft.com/office/powerpoint/2010/main" val="10948503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hape 68"/>
          <p:cNvSpPr txBox="1">
            <a:spLocks noChangeArrowheads="1"/>
          </p:cNvSpPr>
          <p:nvPr/>
        </p:nvSpPr>
        <p:spPr bwMode="auto">
          <a:xfrm>
            <a:off x="1530350" y="77789"/>
            <a:ext cx="914400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7200" eaLnBrk="0" fontAlgn="base" hangingPunct="0">
              <a:spcBef>
                <a:spcPct val="0"/>
              </a:spcBef>
              <a:spcAft>
                <a:spcPct val="0"/>
              </a:spcAft>
            </a:pPr>
            <a:r>
              <a:rPr lang="en-ZA" altLang="en-US" b="1">
                <a:solidFill>
                  <a:srgbClr val="DC0202"/>
                </a:solidFill>
                <a:sym typeface="Calibri" panose="020F0502020204030204" pitchFamily="34" charset="0"/>
              </a:rPr>
              <a:t>MANDATE AND KEY STRATEGIC OBJECTIVES FOR TOURISM</a:t>
            </a:r>
          </a:p>
        </p:txBody>
      </p:sp>
      <p:cxnSp>
        <p:nvCxnSpPr>
          <p:cNvPr id="5123" name="Shape 69"/>
          <p:cNvCxnSpPr>
            <a:cxnSpLocks noChangeShapeType="1"/>
          </p:cNvCxnSpPr>
          <p:nvPr/>
        </p:nvCxnSpPr>
        <p:spPr bwMode="auto">
          <a:xfrm>
            <a:off x="1762126" y="488951"/>
            <a:ext cx="8759825" cy="47625"/>
          </a:xfrm>
          <a:prstGeom prst="straightConnector1">
            <a:avLst/>
          </a:prstGeom>
          <a:noFill/>
          <a:ln w="9525">
            <a:solidFill>
              <a:srgbClr val="DC0202"/>
            </a:solidFill>
            <a:round/>
            <a:headEnd type="none" w="lg" len="lg"/>
            <a:tailEnd type="none" w="lg" len="lg"/>
          </a:ln>
          <a:extLst>
            <a:ext uri="{909E8E84-426E-40DD-AFC4-6F175D3DCCD1}">
              <a14:hiddenFill xmlns:a14="http://schemas.microsoft.com/office/drawing/2010/main">
                <a:noFill/>
              </a14:hiddenFill>
            </a:ext>
          </a:extLst>
        </p:spPr>
      </p:cxnSp>
      <p:grpSp>
        <p:nvGrpSpPr>
          <p:cNvPr id="5124" name="Shape 70"/>
          <p:cNvGrpSpPr>
            <a:grpSpLocks/>
          </p:cNvGrpSpPr>
          <p:nvPr/>
        </p:nvGrpSpPr>
        <p:grpSpPr bwMode="auto">
          <a:xfrm>
            <a:off x="1878014" y="1350964"/>
            <a:ext cx="8415337" cy="504825"/>
            <a:chOff x="204125" y="1122796"/>
            <a:chExt cx="8482582" cy="503734"/>
          </a:xfrm>
        </p:grpSpPr>
        <p:grpSp>
          <p:nvGrpSpPr>
            <p:cNvPr id="5181" name="Shape 71"/>
            <p:cNvGrpSpPr>
              <a:grpSpLocks/>
            </p:cNvGrpSpPr>
            <p:nvPr/>
          </p:nvGrpSpPr>
          <p:grpSpPr bwMode="auto">
            <a:xfrm>
              <a:off x="204125" y="1137743"/>
              <a:ext cx="8482582" cy="488787"/>
              <a:chOff x="172613" y="1061575"/>
              <a:chExt cx="9556762" cy="550684"/>
            </a:xfrm>
          </p:grpSpPr>
          <p:grpSp>
            <p:nvGrpSpPr>
              <p:cNvPr id="5183" name="Shape 72"/>
              <p:cNvGrpSpPr>
                <a:grpSpLocks/>
              </p:cNvGrpSpPr>
              <p:nvPr/>
            </p:nvGrpSpPr>
            <p:grpSpPr bwMode="auto">
              <a:xfrm>
                <a:off x="172613" y="1122730"/>
                <a:ext cx="1865845" cy="489529"/>
                <a:chOff x="70166" y="2170514"/>
                <a:chExt cx="2547577" cy="668482"/>
              </a:xfrm>
            </p:grpSpPr>
            <p:sp>
              <p:nvSpPr>
                <p:cNvPr id="5195" name="Shape 73"/>
                <p:cNvSpPr>
                  <a:spLocks noChangeArrowheads="1"/>
                </p:cNvSpPr>
                <p:nvPr/>
              </p:nvSpPr>
              <p:spPr bwMode="auto">
                <a:xfrm>
                  <a:off x="70166" y="2179977"/>
                  <a:ext cx="2164800" cy="659019"/>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457200" eaLnBrk="0" fontAlgn="base" hangingPunct="0">
                    <a:spcBef>
                      <a:spcPct val="0"/>
                    </a:spcBef>
                    <a:spcAft>
                      <a:spcPct val="0"/>
                    </a:spcAft>
                  </a:pPr>
                  <a:endParaRPr lang="en-US" altLang="en-US">
                    <a:solidFill>
                      <a:srgbClr val="434343"/>
                    </a:solidFill>
                  </a:endParaRPr>
                </a:p>
              </p:txBody>
            </p:sp>
            <p:sp>
              <p:nvSpPr>
                <p:cNvPr id="5196" name="Shape 74"/>
                <p:cNvSpPr>
                  <a:spLocks noChangeArrowheads="1"/>
                </p:cNvSpPr>
                <p:nvPr/>
              </p:nvSpPr>
              <p:spPr bwMode="auto">
                <a:xfrm>
                  <a:off x="1955644" y="2170514"/>
                  <a:ext cx="662099" cy="662099"/>
                </a:xfrm>
                <a:prstGeom prst="ellipse">
                  <a:avLst/>
                </a:prstGeom>
                <a:solidFill>
                  <a:srgbClr val="216285"/>
                </a:solidFill>
                <a:ln w="38100">
                  <a:solidFill>
                    <a:srgbClr val="FFFFFF"/>
                  </a:solidFill>
                  <a:round/>
                  <a:headEnd/>
                  <a:tailEnd/>
                </a:ln>
              </p:spPr>
              <p:txBody>
                <a:bodyPr lIns="91425" tIns="91425" rIns="91425" bIns="91425"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457200" eaLnBrk="0" fontAlgn="base" hangingPunct="0">
                    <a:spcBef>
                      <a:spcPct val="0"/>
                    </a:spcBef>
                    <a:spcAft>
                      <a:spcPct val="0"/>
                    </a:spcAft>
                  </a:pPr>
                  <a:endParaRPr lang="en-US" altLang="en-US">
                    <a:solidFill>
                      <a:prstClr val="black"/>
                    </a:solidFill>
                  </a:endParaRPr>
                </a:p>
              </p:txBody>
            </p:sp>
            <p:grpSp>
              <p:nvGrpSpPr>
                <p:cNvPr id="5197" name="Shape 75"/>
                <p:cNvGrpSpPr>
                  <a:grpSpLocks/>
                </p:cNvGrpSpPr>
                <p:nvPr/>
              </p:nvGrpSpPr>
              <p:grpSpPr bwMode="auto">
                <a:xfrm>
                  <a:off x="2100094" y="2320664"/>
                  <a:ext cx="373199" cy="361800"/>
                  <a:chOff x="2100096" y="2282564"/>
                  <a:chExt cx="373199" cy="361800"/>
                </a:xfrm>
              </p:grpSpPr>
              <p:sp>
                <p:nvSpPr>
                  <p:cNvPr id="5198" name="Shape 76"/>
                  <p:cNvSpPr>
                    <a:spLocks noChangeArrowheads="1"/>
                  </p:cNvSpPr>
                  <p:nvPr/>
                </p:nvSpPr>
                <p:spPr bwMode="auto">
                  <a:xfrm rot="-5400000">
                    <a:off x="2205846" y="2376914"/>
                    <a:ext cx="161699" cy="373199"/>
                  </a:xfrm>
                  <a:prstGeom prst="flowChartDelay">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457200" eaLnBrk="0" fontAlgn="base" hangingPunct="0">
                      <a:spcBef>
                        <a:spcPct val="0"/>
                      </a:spcBef>
                      <a:spcAft>
                        <a:spcPct val="0"/>
                      </a:spcAft>
                    </a:pPr>
                    <a:endParaRPr lang="en-US" altLang="en-US">
                      <a:solidFill>
                        <a:prstClr val="black"/>
                      </a:solidFill>
                    </a:endParaRPr>
                  </a:p>
                </p:txBody>
              </p:sp>
              <p:sp>
                <p:nvSpPr>
                  <p:cNvPr id="5199" name="Shape 77"/>
                  <p:cNvSpPr>
                    <a:spLocks noChangeArrowheads="1"/>
                  </p:cNvSpPr>
                  <p:nvPr/>
                </p:nvSpPr>
                <p:spPr bwMode="auto">
                  <a:xfrm>
                    <a:off x="2186646" y="2282564"/>
                    <a:ext cx="200099" cy="20009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457200" eaLnBrk="0" fontAlgn="base" hangingPunct="0">
                      <a:spcBef>
                        <a:spcPct val="0"/>
                      </a:spcBef>
                      <a:spcAft>
                        <a:spcPct val="0"/>
                      </a:spcAft>
                    </a:pPr>
                    <a:endParaRPr lang="en-US" altLang="en-US">
                      <a:solidFill>
                        <a:prstClr val="black"/>
                      </a:solidFill>
                    </a:endParaRPr>
                  </a:p>
                </p:txBody>
              </p:sp>
            </p:grpSp>
          </p:grpSp>
          <p:sp>
            <p:nvSpPr>
              <p:cNvPr id="5184" name="Shape 78"/>
              <p:cNvSpPr txBox="1">
                <a:spLocks noChangeArrowheads="1"/>
              </p:cNvSpPr>
              <p:nvPr/>
            </p:nvSpPr>
            <p:spPr bwMode="auto">
              <a:xfrm>
                <a:off x="2082675" y="1061575"/>
                <a:ext cx="1117799" cy="46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457200" eaLnBrk="0" fontAlgn="base" hangingPunct="0">
                  <a:spcBef>
                    <a:spcPct val="0"/>
                  </a:spcBef>
                  <a:spcAft>
                    <a:spcPct val="0"/>
                  </a:spcAft>
                </a:pPr>
                <a:r>
                  <a:rPr lang="en-ZA" altLang="en-US" sz="1100">
                    <a:solidFill>
                      <a:srgbClr val="666666"/>
                    </a:solidFill>
                    <a:sym typeface="Calibri" panose="020F0502020204030204" pitchFamily="34" charset="0"/>
                  </a:rPr>
                  <a:t>Sustainable</a:t>
                </a:r>
              </a:p>
              <a:p>
                <a:pPr defTabSz="457200" eaLnBrk="0" fontAlgn="base" hangingPunct="0">
                  <a:spcBef>
                    <a:spcPct val="0"/>
                  </a:spcBef>
                  <a:spcAft>
                    <a:spcPct val="0"/>
                  </a:spcAft>
                </a:pPr>
                <a:r>
                  <a:rPr lang="en-ZA" altLang="en-US" sz="1100">
                    <a:solidFill>
                      <a:srgbClr val="666666"/>
                    </a:solidFill>
                    <a:sym typeface="Calibri" panose="020F0502020204030204" pitchFamily="34" charset="0"/>
                  </a:rPr>
                  <a:t>GDP growth</a:t>
                </a:r>
              </a:p>
            </p:txBody>
          </p:sp>
          <p:grpSp>
            <p:nvGrpSpPr>
              <p:cNvPr id="5185" name="Shape 79"/>
              <p:cNvGrpSpPr>
                <a:grpSpLocks/>
              </p:cNvGrpSpPr>
              <p:nvPr/>
            </p:nvGrpSpPr>
            <p:grpSpPr bwMode="auto">
              <a:xfrm>
                <a:off x="3244700" y="1133625"/>
                <a:ext cx="600150" cy="461775"/>
                <a:chOff x="3371850" y="1133625"/>
                <a:chExt cx="600150" cy="461775"/>
              </a:xfrm>
            </p:grpSpPr>
            <p:sp>
              <p:nvSpPr>
                <p:cNvPr id="5192" name="Shape 80"/>
                <p:cNvSpPr>
                  <a:spLocks noChangeArrowheads="1"/>
                </p:cNvSpPr>
                <p:nvPr/>
              </p:nvSpPr>
              <p:spPr bwMode="auto">
                <a:xfrm>
                  <a:off x="3810000" y="1133625"/>
                  <a:ext cx="162000" cy="461699"/>
                </a:xfrm>
                <a:prstGeom prst="roundRect">
                  <a:avLst>
                    <a:gd name="adj" fmla="val 16667"/>
                  </a:avLst>
                </a:prstGeom>
                <a:solidFill>
                  <a:srgbClr val="21628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457200" eaLnBrk="0" fontAlgn="base" hangingPunct="0">
                    <a:spcBef>
                      <a:spcPct val="0"/>
                    </a:spcBef>
                    <a:spcAft>
                      <a:spcPct val="0"/>
                    </a:spcAft>
                  </a:pPr>
                  <a:endParaRPr lang="en-US" altLang="en-US">
                    <a:solidFill>
                      <a:prstClr val="black"/>
                    </a:solidFill>
                  </a:endParaRPr>
                </a:p>
              </p:txBody>
            </p:sp>
            <p:sp>
              <p:nvSpPr>
                <p:cNvPr id="5193" name="Shape 81"/>
                <p:cNvSpPr>
                  <a:spLocks noChangeArrowheads="1"/>
                </p:cNvSpPr>
                <p:nvPr/>
              </p:nvSpPr>
              <p:spPr bwMode="auto">
                <a:xfrm>
                  <a:off x="3590925" y="1276500"/>
                  <a:ext cx="162000" cy="318899"/>
                </a:xfrm>
                <a:prstGeom prst="roundRect">
                  <a:avLst>
                    <a:gd name="adj" fmla="val 16667"/>
                  </a:avLst>
                </a:prstGeom>
                <a:solidFill>
                  <a:srgbClr val="21628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457200" eaLnBrk="0" fontAlgn="base" hangingPunct="0">
                    <a:spcBef>
                      <a:spcPct val="0"/>
                    </a:spcBef>
                    <a:spcAft>
                      <a:spcPct val="0"/>
                    </a:spcAft>
                  </a:pPr>
                  <a:endParaRPr lang="en-US" altLang="en-US">
                    <a:solidFill>
                      <a:prstClr val="black"/>
                    </a:solidFill>
                  </a:endParaRPr>
                </a:p>
              </p:txBody>
            </p:sp>
            <p:sp>
              <p:nvSpPr>
                <p:cNvPr id="5194" name="Shape 82"/>
                <p:cNvSpPr>
                  <a:spLocks noChangeArrowheads="1"/>
                </p:cNvSpPr>
                <p:nvPr/>
              </p:nvSpPr>
              <p:spPr bwMode="auto">
                <a:xfrm>
                  <a:off x="3371850" y="1428900"/>
                  <a:ext cx="162000" cy="166500"/>
                </a:xfrm>
                <a:prstGeom prst="roundRect">
                  <a:avLst>
                    <a:gd name="adj" fmla="val 16667"/>
                  </a:avLst>
                </a:prstGeom>
                <a:solidFill>
                  <a:srgbClr val="21628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457200" eaLnBrk="0" fontAlgn="base" hangingPunct="0">
                    <a:spcBef>
                      <a:spcPct val="0"/>
                    </a:spcBef>
                    <a:spcAft>
                      <a:spcPct val="0"/>
                    </a:spcAft>
                  </a:pPr>
                  <a:endParaRPr lang="en-US" altLang="en-US">
                    <a:solidFill>
                      <a:prstClr val="black"/>
                    </a:solidFill>
                  </a:endParaRPr>
                </a:p>
              </p:txBody>
            </p:sp>
          </p:grpSp>
          <p:cxnSp>
            <p:nvCxnSpPr>
              <p:cNvPr id="5186" name="Shape 83"/>
              <p:cNvCxnSpPr>
                <a:cxnSpLocks noChangeShapeType="1"/>
              </p:cNvCxnSpPr>
              <p:nvPr/>
            </p:nvCxnSpPr>
            <p:spPr bwMode="auto">
              <a:xfrm>
                <a:off x="3997250" y="1133625"/>
                <a:ext cx="0" cy="466799"/>
              </a:xfrm>
              <a:prstGeom prst="straightConnector1">
                <a:avLst/>
              </a:prstGeom>
              <a:noFill/>
              <a:ln w="9525">
                <a:solidFill>
                  <a:srgbClr val="666666"/>
                </a:solidFill>
                <a:prstDash val="dot"/>
                <a:round/>
                <a:headEnd type="none" w="lg" len="lg"/>
                <a:tailEnd type="none" w="lg" len="lg"/>
              </a:ln>
              <a:extLst>
                <a:ext uri="{909E8E84-426E-40DD-AFC4-6F175D3DCCD1}">
                  <a14:hiddenFill xmlns:a14="http://schemas.microsoft.com/office/drawing/2010/main">
                    <a:noFill/>
                  </a14:hiddenFill>
                </a:ext>
              </a:extLst>
            </p:spPr>
          </p:cxnSp>
          <p:sp>
            <p:nvSpPr>
              <p:cNvPr id="5187" name="Shape 84"/>
              <p:cNvSpPr txBox="1">
                <a:spLocks noChangeArrowheads="1"/>
              </p:cNvSpPr>
              <p:nvPr/>
            </p:nvSpPr>
            <p:spPr bwMode="auto">
              <a:xfrm>
                <a:off x="4149650" y="1061575"/>
                <a:ext cx="1097399" cy="46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457200" eaLnBrk="0" fontAlgn="base" hangingPunct="0">
                  <a:spcBef>
                    <a:spcPct val="0"/>
                  </a:spcBef>
                  <a:spcAft>
                    <a:spcPct val="0"/>
                  </a:spcAft>
                </a:pPr>
                <a:r>
                  <a:rPr lang="en-ZA" altLang="en-US" sz="1100">
                    <a:solidFill>
                      <a:srgbClr val="666666"/>
                    </a:solidFill>
                    <a:sym typeface="Calibri" panose="020F0502020204030204" pitchFamily="34" charset="0"/>
                  </a:rPr>
                  <a:t>Sustainable</a:t>
                </a:r>
              </a:p>
              <a:p>
                <a:pPr defTabSz="457200" eaLnBrk="0" fontAlgn="base" hangingPunct="0">
                  <a:spcBef>
                    <a:spcPct val="0"/>
                  </a:spcBef>
                  <a:spcAft>
                    <a:spcPct val="0"/>
                  </a:spcAft>
                </a:pPr>
                <a:r>
                  <a:rPr lang="en-ZA" altLang="en-US" sz="1100">
                    <a:solidFill>
                      <a:srgbClr val="666666"/>
                    </a:solidFill>
                    <a:sym typeface="Calibri" panose="020F0502020204030204" pitchFamily="34" charset="0"/>
                  </a:rPr>
                  <a:t>job creation</a:t>
                </a:r>
              </a:p>
            </p:txBody>
          </p:sp>
          <p:pic>
            <p:nvPicPr>
              <p:cNvPr id="5188" name="Shape 85"/>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47050" y="1133625"/>
                <a:ext cx="1155857" cy="46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89" name="Shape 86"/>
              <p:cNvCxnSpPr>
                <a:cxnSpLocks noChangeShapeType="1"/>
              </p:cNvCxnSpPr>
              <p:nvPr/>
            </p:nvCxnSpPr>
            <p:spPr bwMode="auto">
              <a:xfrm>
                <a:off x="6511850" y="1133625"/>
                <a:ext cx="0" cy="466799"/>
              </a:xfrm>
              <a:prstGeom prst="straightConnector1">
                <a:avLst/>
              </a:prstGeom>
              <a:noFill/>
              <a:ln w="9525">
                <a:solidFill>
                  <a:srgbClr val="666666"/>
                </a:solidFill>
                <a:prstDash val="dot"/>
                <a:round/>
                <a:headEnd type="none" w="lg" len="lg"/>
                <a:tailEnd type="none" w="lg" len="lg"/>
              </a:ln>
              <a:extLst>
                <a:ext uri="{909E8E84-426E-40DD-AFC4-6F175D3DCCD1}">
                  <a14:hiddenFill xmlns:a14="http://schemas.microsoft.com/office/drawing/2010/main">
                    <a:noFill/>
                  </a14:hiddenFill>
                </a:ext>
              </a:extLst>
            </p:spPr>
          </p:cxnSp>
          <p:sp>
            <p:nvSpPr>
              <p:cNvPr id="5190" name="Shape 87"/>
              <p:cNvSpPr txBox="1">
                <a:spLocks noChangeArrowheads="1"/>
              </p:cNvSpPr>
              <p:nvPr/>
            </p:nvSpPr>
            <p:spPr bwMode="auto">
              <a:xfrm>
                <a:off x="6620800" y="1061575"/>
                <a:ext cx="1523100" cy="46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457200" eaLnBrk="0" fontAlgn="base" hangingPunct="0">
                  <a:spcBef>
                    <a:spcPct val="0"/>
                  </a:spcBef>
                  <a:spcAft>
                    <a:spcPct val="0"/>
                  </a:spcAft>
                </a:pPr>
                <a:r>
                  <a:rPr lang="en-ZA" altLang="en-US" sz="1100">
                    <a:solidFill>
                      <a:srgbClr val="666666"/>
                    </a:solidFill>
                    <a:sym typeface="Calibri" panose="020F0502020204030204" pitchFamily="34" charset="0"/>
                  </a:rPr>
                  <a:t>Redistribution and transformation</a:t>
                </a:r>
              </a:p>
            </p:txBody>
          </p:sp>
          <p:pic>
            <p:nvPicPr>
              <p:cNvPr id="5191" name="Shape 8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3900" y="1135450"/>
                <a:ext cx="1585475" cy="476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82" name="Shape 89"/>
            <p:cNvSpPr txBox="1">
              <a:spLocks noChangeArrowheads="1"/>
            </p:cNvSpPr>
            <p:nvPr/>
          </p:nvSpPr>
          <p:spPr bwMode="auto">
            <a:xfrm>
              <a:off x="272000" y="1122796"/>
              <a:ext cx="1120200" cy="23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457200" eaLnBrk="0" fontAlgn="base" hangingPunct="0">
                <a:spcBef>
                  <a:spcPct val="0"/>
                </a:spcBef>
                <a:spcAft>
                  <a:spcPct val="0"/>
                </a:spcAft>
              </a:pPr>
              <a:r>
                <a:rPr lang="en-ZA" altLang="en-US" sz="1100">
                  <a:solidFill>
                    <a:srgbClr val="FFFFFF"/>
                  </a:solidFill>
                  <a:sym typeface="Calibri" panose="020F0502020204030204" pitchFamily="34" charset="0"/>
                </a:rPr>
                <a:t>SA Tourism’s mandate is  ...</a:t>
              </a:r>
            </a:p>
          </p:txBody>
        </p:sp>
      </p:grpSp>
      <p:grpSp>
        <p:nvGrpSpPr>
          <p:cNvPr id="5125" name="Shape 90"/>
          <p:cNvGrpSpPr>
            <a:grpSpLocks/>
          </p:cNvGrpSpPr>
          <p:nvPr/>
        </p:nvGrpSpPr>
        <p:grpSpPr bwMode="auto">
          <a:xfrm>
            <a:off x="1763714" y="2398714"/>
            <a:ext cx="8480425" cy="1165225"/>
            <a:chOff x="119589" y="2061668"/>
            <a:chExt cx="8481135" cy="1165051"/>
          </a:xfrm>
        </p:grpSpPr>
        <p:sp>
          <p:nvSpPr>
            <p:cNvPr id="5152" name="Shape 91"/>
            <p:cNvSpPr txBox="1">
              <a:spLocks noChangeArrowheads="1"/>
            </p:cNvSpPr>
            <p:nvPr/>
          </p:nvSpPr>
          <p:spPr bwMode="auto">
            <a:xfrm>
              <a:off x="1823300" y="2061675"/>
              <a:ext cx="1082399" cy="4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457200" eaLnBrk="0" fontAlgn="base" hangingPunct="0">
                <a:spcBef>
                  <a:spcPct val="0"/>
                </a:spcBef>
                <a:spcAft>
                  <a:spcPct val="0"/>
                </a:spcAft>
                <a:buClr>
                  <a:srgbClr val="000000"/>
                </a:buClr>
                <a:buSzPct val="100000"/>
              </a:pPr>
              <a:r>
                <a:rPr lang="en-ZA" altLang="en-US" sz="1100">
                  <a:solidFill>
                    <a:srgbClr val="666666"/>
                  </a:solidFill>
                  <a:sym typeface="Calibri" panose="020F0502020204030204" pitchFamily="34" charset="0"/>
                </a:rPr>
                <a:t>Increase in </a:t>
              </a:r>
            </a:p>
            <a:p>
              <a:pPr defTabSz="457200" eaLnBrk="0" fontAlgn="base" hangingPunct="0">
                <a:spcBef>
                  <a:spcPct val="0"/>
                </a:spcBef>
                <a:spcAft>
                  <a:spcPct val="0"/>
                </a:spcAft>
                <a:buClr>
                  <a:srgbClr val="000000"/>
                </a:buClr>
                <a:buSzPct val="100000"/>
              </a:pPr>
              <a:r>
                <a:rPr lang="en-ZA" altLang="en-US" sz="1100">
                  <a:solidFill>
                    <a:srgbClr val="666666"/>
                  </a:solidFill>
                  <a:sym typeface="Calibri" panose="020F0502020204030204" pitchFamily="34" charset="0"/>
                </a:rPr>
                <a:t>tourist volume</a:t>
              </a:r>
            </a:p>
            <a:p>
              <a:pPr defTabSz="457200" eaLnBrk="0" fontAlgn="base" hangingPunct="0">
                <a:spcBef>
                  <a:spcPct val="0"/>
                </a:spcBef>
                <a:spcAft>
                  <a:spcPct val="0"/>
                </a:spcAft>
              </a:pPr>
              <a:endParaRPr lang="en-US" altLang="en-US" sz="1100">
                <a:solidFill>
                  <a:srgbClr val="666666"/>
                </a:solidFill>
                <a:sym typeface="Calibri" panose="020F0502020204030204" pitchFamily="34" charset="0"/>
              </a:endParaRPr>
            </a:p>
          </p:txBody>
        </p:sp>
        <p:grpSp>
          <p:nvGrpSpPr>
            <p:cNvPr id="5153" name="Shape 92"/>
            <p:cNvGrpSpPr>
              <a:grpSpLocks/>
            </p:cNvGrpSpPr>
            <p:nvPr/>
          </p:nvGrpSpPr>
          <p:grpSpPr bwMode="auto">
            <a:xfrm>
              <a:off x="2930908" y="2125620"/>
              <a:ext cx="532693" cy="409871"/>
              <a:chOff x="3371850" y="1133625"/>
              <a:chExt cx="600150" cy="461775"/>
            </a:xfrm>
          </p:grpSpPr>
          <p:sp>
            <p:nvSpPr>
              <p:cNvPr id="5178" name="Shape 93"/>
              <p:cNvSpPr>
                <a:spLocks noChangeArrowheads="1"/>
              </p:cNvSpPr>
              <p:nvPr/>
            </p:nvSpPr>
            <p:spPr bwMode="auto">
              <a:xfrm>
                <a:off x="3810000" y="1133625"/>
                <a:ext cx="162000" cy="461699"/>
              </a:xfrm>
              <a:prstGeom prst="roundRect">
                <a:avLst>
                  <a:gd name="adj" fmla="val 16667"/>
                </a:avLst>
              </a:prstGeom>
              <a:solidFill>
                <a:srgbClr val="21628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457200" eaLnBrk="0" fontAlgn="base" hangingPunct="0">
                  <a:spcBef>
                    <a:spcPct val="0"/>
                  </a:spcBef>
                  <a:spcAft>
                    <a:spcPct val="0"/>
                  </a:spcAft>
                </a:pPr>
                <a:endParaRPr lang="en-US" altLang="en-US">
                  <a:solidFill>
                    <a:prstClr val="black"/>
                  </a:solidFill>
                </a:endParaRPr>
              </a:p>
            </p:txBody>
          </p:sp>
          <p:sp>
            <p:nvSpPr>
              <p:cNvPr id="5179" name="Shape 94"/>
              <p:cNvSpPr>
                <a:spLocks noChangeArrowheads="1"/>
              </p:cNvSpPr>
              <p:nvPr/>
            </p:nvSpPr>
            <p:spPr bwMode="auto">
              <a:xfrm>
                <a:off x="3590925" y="1276500"/>
                <a:ext cx="162000" cy="318899"/>
              </a:xfrm>
              <a:prstGeom prst="roundRect">
                <a:avLst>
                  <a:gd name="adj" fmla="val 16667"/>
                </a:avLst>
              </a:prstGeom>
              <a:solidFill>
                <a:srgbClr val="21628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457200" eaLnBrk="0" fontAlgn="base" hangingPunct="0">
                  <a:spcBef>
                    <a:spcPct val="0"/>
                  </a:spcBef>
                  <a:spcAft>
                    <a:spcPct val="0"/>
                  </a:spcAft>
                </a:pPr>
                <a:endParaRPr lang="en-US" altLang="en-US">
                  <a:solidFill>
                    <a:prstClr val="black"/>
                  </a:solidFill>
                </a:endParaRPr>
              </a:p>
            </p:txBody>
          </p:sp>
          <p:sp>
            <p:nvSpPr>
              <p:cNvPr id="5180" name="Shape 95"/>
              <p:cNvSpPr>
                <a:spLocks noChangeArrowheads="1"/>
              </p:cNvSpPr>
              <p:nvPr/>
            </p:nvSpPr>
            <p:spPr bwMode="auto">
              <a:xfrm>
                <a:off x="3371850" y="1428900"/>
                <a:ext cx="162000" cy="166500"/>
              </a:xfrm>
              <a:prstGeom prst="roundRect">
                <a:avLst>
                  <a:gd name="adj" fmla="val 16667"/>
                </a:avLst>
              </a:prstGeom>
              <a:solidFill>
                <a:srgbClr val="21628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457200" eaLnBrk="0" fontAlgn="base" hangingPunct="0">
                  <a:spcBef>
                    <a:spcPct val="0"/>
                  </a:spcBef>
                  <a:spcAft>
                    <a:spcPct val="0"/>
                  </a:spcAft>
                </a:pPr>
                <a:endParaRPr lang="en-US" altLang="en-US">
                  <a:solidFill>
                    <a:prstClr val="black"/>
                  </a:solidFill>
                </a:endParaRPr>
              </a:p>
            </p:txBody>
          </p:sp>
        </p:grpSp>
        <p:cxnSp>
          <p:nvCxnSpPr>
            <p:cNvPr id="5154" name="Shape 96"/>
            <p:cNvCxnSpPr>
              <a:cxnSpLocks noChangeShapeType="1"/>
            </p:cNvCxnSpPr>
            <p:nvPr/>
          </p:nvCxnSpPr>
          <p:spPr bwMode="auto">
            <a:xfrm>
              <a:off x="3598872" y="2125620"/>
              <a:ext cx="0" cy="414331"/>
            </a:xfrm>
            <a:prstGeom prst="straightConnector1">
              <a:avLst/>
            </a:prstGeom>
            <a:noFill/>
            <a:ln w="9525">
              <a:solidFill>
                <a:srgbClr val="666666"/>
              </a:solidFill>
              <a:prstDash val="dot"/>
              <a:round/>
              <a:headEnd type="none" w="lg" len="lg"/>
              <a:tailEnd type="none" w="lg" len="lg"/>
            </a:ln>
            <a:extLst>
              <a:ext uri="{909E8E84-426E-40DD-AFC4-6F175D3DCCD1}">
                <a14:hiddenFill xmlns:a14="http://schemas.microsoft.com/office/drawing/2010/main">
                  <a:noFill/>
                </a14:hiddenFill>
              </a:ext>
            </a:extLst>
          </p:spPr>
        </p:cxnSp>
        <p:sp>
          <p:nvSpPr>
            <p:cNvPr id="5155" name="Shape 97"/>
            <p:cNvSpPr txBox="1">
              <a:spLocks noChangeArrowheads="1"/>
            </p:cNvSpPr>
            <p:nvPr/>
          </p:nvSpPr>
          <p:spPr bwMode="auto">
            <a:xfrm>
              <a:off x="3734142" y="2061668"/>
              <a:ext cx="974052" cy="409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457200" eaLnBrk="0" fontAlgn="base" hangingPunct="0">
                <a:spcBef>
                  <a:spcPct val="0"/>
                </a:spcBef>
                <a:spcAft>
                  <a:spcPct val="0"/>
                </a:spcAft>
                <a:buClr>
                  <a:srgbClr val="000000"/>
                </a:buClr>
                <a:buSzPct val="100000"/>
              </a:pPr>
              <a:r>
                <a:rPr lang="en-ZA" altLang="en-US" sz="1100">
                  <a:solidFill>
                    <a:srgbClr val="666666"/>
                  </a:solidFill>
                  <a:sym typeface="Calibri" panose="020F0502020204030204" pitchFamily="34" charset="0"/>
                </a:rPr>
                <a:t>Increase in </a:t>
              </a:r>
            </a:p>
            <a:p>
              <a:pPr defTabSz="457200" eaLnBrk="0" fontAlgn="base" hangingPunct="0">
                <a:spcBef>
                  <a:spcPct val="0"/>
                </a:spcBef>
                <a:spcAft>
                  <a:spcPct val="0"/>
                </a:spcAft>
              </a:pPr>
              <a:r>
                <a:rPr lang="en-ZA" altLang="en-US" sz="1100">
                  <a:solidFill>
                    <a:srgbClr val="666666"/>
                  </a:solidFill>
                  <a:sym typeface="Calibri" panose="020F0502020204030204" pitchFamily="34" charset="0"/>
                </a:rPr>
                <a:t>tourist spend</a:t>
              </a:r>
            </a:p>
          </p:txBody>
        </p:sp>
        <p:cxnSp>
          <p:nvCxnSpPr>
            <p:cNvPr id="5156" name="Shape 98"/>
            <p:cNvCxnSpPr>
              <a:cxnSpLocks noChangeShapeType="1"/>
            </p:cNvCxnSpPr>
            <p:nvPr/>
          </p:nvCxnSpPr>
          <p:spPr bwMode="auto">
            <a:xfrm>
              <a:off x="5830831" y="2125620"/>
              <a:ext cx="0" cy="414331"/>
            </a:xfrm>
            <a:prstGeom prst="straightConnector1">
              <a:avLst/>
            </a:prstGeom>
            <a:noFill/>
            <a:ln w="9525">
              <a:solidFill>
                <a:srgbClr val="666666"/>
              </a:solidFill>
              <a:prstDash val="dot"/>
              <a:round/>
              <a:headEnd type="none" w="lg" len="lg"/>
              <a:tailEnd type="none" w="lg" len="lg"/>
            </a:ln>
            <a:extLst>
              <a:ext uri="{909E8E84-426E-40DD-AFC4-6F175D3DCCD1}">
                <a14:hiddenFill xmlns:a14="http://schemas.microsoft.com/office/drawing/2010/main">
                  <a:noFill/>
                </a14:hiddenFill>
              </a:ext>
            </a:extLst>
          </p:spPr>
        </p:cxnSp>
        <p:sp>
          <p:nvSpPr>
            <p:cNvPr id="5157" name="Shape 99"/>
            <p:cNvSpPr txBox="1">
              <a:spLocks noChangeArrowheads="1"/>
            </p:cNvSpPr>
            <p:nvPr/>
          </p:nvSpPr>
          <p:spPr bwMode="auto">
            <a:xfrm>
              <a:off x="5927535" y="2061668"/>
              <a:ext cx="1351903" cy="409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457200" eaLnBrk="0" fontAlgn="base" hangingPunct="0">
                <a:spcBef>
                  <a:spcPct val="0"/>
                </a:spcBef>
                <a:spcAft>
                  <a:spcPct val="0"/>
                </a:spcAft>
                <a:buClr>
                  <a:srgbClr val="000000"/>
                </a:buClr>
                <a:buSzPct val="100000"/>
              </a:pPr>
              <a:r>
                <a:rPr lang="en-ZA" altLang="en-US" sz="1100">
                  <a:solidFill>
                    <a:srgbClr val="666666"/>
                  </a:solidFill>
                  <a:sym typeface="Calibri" panose="020F0502020204030204" pitchFamily="34" charset="0"/>
                </a:rPr>
                <a:t>Increase in </a:t>
              </a:r>
            </a:p>
            <a:p>
              <a:pPr defTabSz="457200" eaLnBrk="0" fontAlgn="base" hangingPunct="0">
                <a:spcBef>
                  <a:spcPct val="0"/>
                </a:spcBef>
                <a:spcAft>
                  <a:spcPct val="0"/>
                </a:spcAft>
              </a:pPr>
              <a:r>
                <a:rPr lang="en-ZA" altLang="en-US" sz="1100">
                  <a:solidFill>
                    <a:srgbClr val="666666"/>
                  </a:solidFill>
                  <a:sym typeface="Calibri" panose="020F0502020204030204" pitchFamily="34" charset="0"/>
                </a:rPr>
                <a:t>length of stay</a:t>
              </a:r>
            </a:p>
          </p:txBody>
        </p:sp>
        <p:pic>
          <p:nvPicPr>
            <p:cNvPr id="5158" name="Shape 100"/>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5800" y="2102876"/>
              <a:ext cx="653831" cy="449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9" name="Shape 101"/>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48799" y="2104310"/>
              <a:ext cx="815105" cy="405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0" name="Shape 102"/>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19925" y="2102875"/>
              <a:ext cx="716892" cy="449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61" name="Shape 103"/>
            <p:cNvGrpSpPr>
              <a:grpSpLocks/>
            </p:cNvGrpSpPr>
            <p:nvPr/>
          </p:nvGrpSpPr>
          <p:grpSpPr bwMode="auto">
            <a:xfrm>
              <a:off x="119589" y="2344734"/>
              <a:ext cx="1998899" cy="763799"/>
              <a:chOff x="195789" y="2058984"/>
              <a:chExt cx="1998899" cy="763799"/>
            </a:xfrm>
          </p:grpSpPr>
          <p:grpSp>
            <p:nvGrpSpPr>
              <p:cNvPr id="5171" name="Shape 104"/>
              <p:cNvGrpSpPr>
                <a:grpSpLocks/>
              </p:cNvGrpSpPr>
              <p:nvPr/>
            </p:nvGrpSpPr>
            <p:grpSpPr bwMode="auto">
              <a:xfrm>
                <a:off x="259473" y="2115949"/>
                <a:ext cx="1600777" cy="436508"/>
                <a:chOff x="155306" y="2170514"/>
                <a:chExt cx="2462437" cy="671563"/>
              </a:xfrm>
            </p:grpSpPr>
            <p:sp>
              <p:nvSpPr>
                <p:cNvPr id="5173" name="Shape 105"/>
                <p:cNvSpPr>
                  <a:spLocks noChangeArrowheads="1"/>
                </p:cNvSpPr>
                <p:nvPr/>
              </p:nvSpPr>
              <p:spPr bwMode="auto">
                <a:xfrm>
                  <a:off x="155306" y="2179977"/>
                  <a:ext cx="2079599" cy="662099"/>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457200" eaLnBrk="0" fontAlgn="base" hangingPunct="0">
                    <a:spcBef>
                      <a:spcPct val="0"/>
                    </a:spcBef>
                    <a:spcAft>
                      <a:spcPct val="0"/>
                    </a:spcAft>
                  </a:pPr>
                  <a:endParaRPr lang="en-US" altLang="en-US">
                    <a:solidFill>
                      <a:srgbClr val="434343"/>
                    </a:solidFill>
                  </a:endParaRPr>
                </a:p>
              </p:txBody>
            </p:sp>
            <p:sp>
              <p:nvSpPr>
                <p:cNvPr id="5174" name="Shape 106"/>
                <p:cNvSpPr>
                  <a:spLocks noChangeArrowheads="1"/>
                </p:cNvSpPr>
                <p:nvPr/>
              </p:nvSpPr>
              <p:spPr bwMode="auto">
                <a:xfrm>
                  <a:off x="1955644" y="2170514"/>
                  <a:ext cx="662099" cy="662099"/>
                </a:xfrm>
                <a:prstGeom prst="ellipse">
                  <a:avLst/>
                </a:prstGeom>
                <a:solidFill>
                  <a:srgbClr val="DF2650"/>
                </a:solidFill>
                <a:ln w="38100">
                  <a:solidFill>
                    <a:srgbClr val="FFFFFF"/>
                  </a:solidFill>
                  <a:round/>
                  <a:headEnd/>
                  <a:tailEnd/>
                </a:ln>
              </p:spPr>
              <p:txBody>
                <a:bodyPr lIns="91425" tIns="91425" rIns="91425" bIns="91425"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457200" eaLnBrk="0" fontAlgn="base" hangingPunct="0">
                    <a:spcBef>
                      <a:spcPct val="0"/>
                    </a:spcBef>
                    <a:spcAft>
                      <a:spcPct val="0"/>
                    </a:spcAft>
                  </a:pPr>
                  <a:endParaRPr lang="en-US" altLang="en-US">
                    <a:solidFill>
                      <a:prstClr val="black"/>
                    </a:solidFill>
                  </a:endParaRPr>
                </a:p>
              </p:txBody>
            </p:sp>
            <p:grpSp>
              <p:nvGrpSpPr>
                <p:cNvPr id="5175" name="Shape 107"/>
                <p:cNvGrpSpPr>
                  <a:grpSpLocks/>
                </p:cNvGrpSpPr>
                <p:nvPr/>
              </p:nvGrpSpPr>
              <p:grpSpPr bwMode="auto">
                <a:xfrm>
                  <a:off x="2100094" y="2320664"/>
                  <a:ext cx="373199" cy="361800"/>
                  <a:chOff x="2100096" y="2282564"/>
                  <a:chExt cx="373199" cy="361800"/>
                </a:xfrm>
              </p:grpSpPr>
              <p:sp>
                <p:nvSpPr>
                  <p:cNvPr id="5176" name="Shape 108"/>
                  <p:cNvSpPr>
                    <a:spLocks noChangeArrowheads="1"/>
                  </p:cNvSpPr>
                  <p:nvPr/>
                </p:nvSpPr>
                <p:spPr bwMode="auto">
                  <a:xfrm rot="-5400000">
                    <a:off x="2205846" y="2376914"/>
                    <a:ext cx="161699" cy="373199"/>
                  </a:xfrm>
                  <a:prstGeom prst="flowChartDelay">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457200" eaLnBrk="0" fontAlgn="base" hangingPunct="0">
                      <a:spcBef>
                        <a:spcPct val="0"/>
                      </a:spcBef>
                      <a:spcAft>
                        <a:spcPct val="0"/>
                      </a:spcAft>
                    </a:pPr>
                    <a:endParaRPr lang="en-US" altLang="en-US">
                      <a:solidFill>
                        <a:prstClr val="black"/>
                      </a:solidFill>
                    </a:endParaRPr>
                  </a:p>
                </p:txBody>
              </p:sp>
              <p:sp>
                <p:nvSpPr>
                  <p:cNvPr id="5177" name="Shape 109"/>
                  <p:cNvSpPr>
                    <a:spLocks noChangeArrowheads="1"/>
                  </p:cNvSpPr>
                  <p:nvPr/>
                </p:nvSpPr>
                <p:spPr bwMode="auto">
                  <a:xfrm>
                    <a:off x="2186646" y="2282564"/>
                    <a:ext cx="200099" cy="20009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457200" eaLnBrk="0" fontAlgn="base" hangingPunct="0">
                      <a:spcBef>
                        <a:spcPct val="0"/>
                      </a:spcBef>
                      <a:spcAft>
                        <a:spcPct val="0"/>
                      </a:spcAft>
                    </a:pPr>
                    <a:endParaRPr lang="en-US" altLang="en-US">
                      <a:solidFill>
                        <a:prstClr val="black"/>
                      </a:solidFill>
                    </a:endParaRPr>
                  </a:p>
                </p:txBody>
              </p:sp>
            </p:grpSp>
          </p:grpSp>
          <p:sp>
            <p:nvSpPr>
              <p:cNvPr id="5172" name="Shape 110"/>
              <p:cNvSpPr txBox="1">
                <a:spLocks noChangeArrowheads="1"/>
              </p:cNvSpPr>
              <p:nvPr/>
            </p:nvSpPr>
            <p:spPr bwMode="auto">
              <a:xfrm>
                <a:off x="195789" y="2058984"/>
                <a:ext cx="1998899" cy="763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457200" eaLnBrk="0" fontAlgn="base" hangingPunct="0">
                  <a:spcBef>
                    <a:spcPct val="0"/>
                  </a:spcBef>
                  <a:spcAft>
                    <a:spcPct val="0"/>
                  </a:spcAft>
                  <a:buClr>
                    <a:srgbClr val="000000"/>
                  </a:buClr>
                  <a:buSzPct val="110000"/>
                </a:pPr>
                <a:r>
                  <a:rPr lang="en-ZA" altLang="en-US" sz="1000">
                    <a:solidFill>
                      <a:srgbClr val="FFFFFF"/>
                    </a:solidFill>
                    <a:sym typeface="Calibri" panose="020F0502020204030204" pitchFamily="34" charset="0"/>
                  </a:rPr>
                  <a:t>... through six key </a:t>
                </a:r>
                <a:br>
                  <a:rPr lang="en-ZA" altLang="en-US" sz="1000">
                    <a:solidFill>
                      <a:srgbClr val="FFFFFF"/>
                    </a:solidFill>
                    <a:sym typeface="Calibri" panose="020F0502020204030204" pitchFamily="34" charset="0"/>
                  </a:rPr>
                </a:br>
                <a:r>
                  <a:rPr lang="en-ZA" altLang="en-US" sz="1000">
                    <a:solidFill>
                      <a:srgbClr val="FFFFFF"/>
                    </a:solidFill>
                    <a:sym typeface="Calibri" panose="020F0502020204030204" pitchFamily="34" charset="0"/>
                  </a:rPr>
                  <a:t>objectives …</a:t>
                </a:r>
              </a:p>
              <a:p>
                <a:pPr defTabSz="457200" eaLnBrk="0" fontAlgn="base" hangingPunct="0">
                  <a:spcBef>
                    <a:spcPct val="0"/>
                  </a:spcBef>
                  <a:spcAft>
                    <a:spcPct val="0"/>
                  </a:spcAft>
                </a:pPr>
                <a:endParaRPr lang="en-US" altLang="en-US" sz="900">
                  <a:solidFill>
                    <a:srgbClr val="FFFFFF"/>
                  </a:solidFill>
                  <a:latin typeface="Open Sans"/>
                  <a:ea typeface="Open Sans"/>
                  <a:cs typeface="Open Sans"/>
                  <a:sym typeface="Open Sans"/>
                </a:endParaRPr>
              </a:p>
            </p:txBody>
          </p:sp>
        </p:grpSp>
        <p:pic>
          <p:nvPicPr>
            <p:cNvPr id="5162" name="Shape 111"/>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22235" y="2735074"/>
              <a:ext cx="473379" cy="4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63" name="Shape 112"/>
            <p:cNvCxnSpPr>
              <a:cxnSpLocks noChangeShapeType="1"/>
            </p:cNvCxnSpPr>
            <p:nvPr/>
          </p:nvCxnSpPr>
          <p:spPr bwMode="auto">
            <a:xfrm>
              <a:off x="1833325" y="2645325"/>
              <a:ext cx="6767400" cy="0"/>
            </a:xfrm>
            <a:prstGeom prst="straightConnector1">
              <a:avLst/>
            </a:prstGeom>
            <a:noFill/>
            <a:ln w="9525">
              <a:solidFill>
                <a:srgbClr val="DF2650"/>
              </a:solidFill>
              <a:prstDash val="dot"/>
              <a:round/>
              <a:headEnd type="none" w="lg" len="lg"/>
              <a:tailEnd type="none" w="lg" len="lg"/>
            </a:ln>
            <a:extLst>
              <a:ext uri="{909E8E84-426E-40DD-AFC4-6F175D3DCCD1}">
                <a14:hiddenFill xmlns:a14="http://schemas.microsoft.com/office/drawing/2010/main">
                  <a:noFill/>
                </a14:hiddenFill>
              </a:ext>
            </a:extLst>
          </p:spPr>
        </p:cxnSp>
        <p:sp>
          <p:nvSpPr>
            <p:cNvPr id="5164" name="Shape 113"/>
            <p:cNvSpPr txBox="1">
              <a:spLocks noChangeArrowheads="1"/>
            </p:cNvSpPr>
            <p:nvPr/>
          </p:nvSpPr>
          <p:spPr bwMode="auto">
            <a:xfrm>
              <a:off x="1833325" y="2698650"/>
              <a:ext cx="1380600" cy="4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457200" eaLnBrk="0" fontAlgn="base" hangingPunct="0">
                <a:spcBef>
                  <a:spcPct val="0"/>
                </a:spcBef>
                <a:spcAft>
                  <a:spcPct val="0"/>
                </a:spcAft>
                <a:buClr>
                  <a:srgbClr val="000000"/>
                </a:buClr>
                <a:buSzPct val="110000"/>
              </a:pPr>
              <a:r>
                <a:rPr lang="en-ZA" altLang="en-US" sz="1000">
                  <a:solidFill>
                    <a:srgbClr val="666666"/>
                  </a:solidFill>
                  <a:latin typeface="Open Sans"/>
                  <a:ea typeface="Open Sans"/>
                  <a:cs typeface="Open Sans"/>
                  <a:sym typeface="Open Sans"/>
                </a:rPr>
                <a:t>Improved </a:t>
              </a:r>
            </a:p>
            <a:p>
              <a:pPr defTabSz="457200" eaLnBrk="0" fontAlgn="base" hangingPunct="0">
                <a:spcBef>
                  <a:spcPct val="0"/>
                </a:spcBef>
                <a:spcAft>
                  <a:spcPct val="0"/>
                </a:spcAft>
                <a:buClr>
                  <a:srgbClr val="000000"/>
                </a:buClr>
                <a:buSzPct val="110000"/>
              </a:pPr>
              <a:r>
                <a:rPr lang="en-ZA" altLang="en-US" sz="1000">
                  <a:solidFill>
                    <a:srgbClr val="666666"/>
                  </a:solidFill>
                  <a:latin typeface="Open Sans"/>
                  <a:ea typeface="Open Sans"/>
                  <a:cs typeface="Open Sans"/>
                  <a:sym typeface="Open Sans"/>
                </a:rPr>
                <a:t>geographic spread</a:t>
              </a:r>
            </a:p>
            <a:p>
              <a:pPr defTabSz="457200" eaLnBrk="0" fontAlgn="base" hangingPunct="0">
                <a:spcBef>
                  <a:spcPct val="0"/>
                </a:spcBef>
                <a:spcAft>
                  <a:spcPct val="0"/>
                </a:spcAft>
                <a:buClr>
                  <a:srgbClr val="000000"/>
                </a:buClr>
              </a:pPr>
              <a:endParaRPr lang="en-US" altLang="en-US" sz="1000">
                <a:solidFill>
                  <a:srgbClr val="666666"/>
                </a:solidFill>
                <a:latin typeface="Open Sans"/>
                <a:ea typeface="Open Sans"/>
                <a:cs typeface="Open Sans"/>
                <a:sym typeface="Open Sans"/>
              </a:endParaRPr>
            </a:p>
          </p:txBody>
        </p:sp>
        <p:sp>
          <p:nvSpPr>
            <p:cNvPr id="5165" name="Shape 114"/>
            <p:cNvSpPr txBox="1">
              <a:spLocks noChangeArrowheads="1"/>
            </p:cNvSpPr>
            <p:nvPr/>
          </p:nvSpPr>
          <p:spPr bwMode="auto">
            <a:xfrm>
              <a:off x="3657950" y="2754950"/>
              <a:ext cx="1396200" cy="4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457200" eaLnBrk="0" fontAlgn="base" hangingPunct="0">
                <a:spcBef>
                  <a:spcPct val="0"/>
                </a:spcBef>
                <a:spcAft>
                  <a:spcPct val="0"/>
                </a:spcAft>
                <a:buClr>
                  <a:srgbClr val="000000"/>
                </a:buClr>
                <a:buSzPct val="110000"/>
              </a:pPr>
              <a:r>
                <a:rPr lang="en-ZA" altLang="en-US" sz="1000">
                  <a:solidFill>
                    <a:srgbClr val="666666"/>
                  </a:solidFill>
                  <a:latin typeface="Open Sans"/>
                  <a:ea typeface="Open Sans"/>
                  <a:cs typeface="Open Sans"/>
                  <a:sym typeface="Open Sans"/>
                </a:rPr>
                <a:t>Improve </a:t>
              </a:r>
              <a:br>
                <a:rPr lang="en-ZA" altLang="en-US" sz="1000">
                  <a:solidFill>
                    <a:srgbClr val="666666"/>
                  </a:solidFill>
                  <a:latin typeface="Open Sans"/>
                  <a:ea typeface="Open Sans"/>
                  <a:cs typeface="Open Sans"/>
                  <a:sym typeface="Open Sans"/>
                </a:rPr>
              </a:br>
              <a:r>
                <a:rPr lang="en-ZA" altLang="en-US" sz="1000">
                  <a:solidFill>
                    <a:srgbClr val="666666"/>
                  </a:solidFill>
                  <a:latin typeface="Open Sans"/>
                  <a:ea typeface="Open Sans"/>
                  <a:cs typeface="Open Sans"/>
                  <a:sym typeface="Open Sans"/>
                </a:rPr>
                <a:t>seasonality patterns</a:t>
              </a:r>
            </a:p>
            <a:p>
              <a:pPr defTabSz="457200" eaLnBrk="0" fontAlgn="base" hangingPunct="0">
                <a:spcBef>
                  <a:spcPct val="0"/>
                </a:spcBef>
                <a:spcAft>
                  <a:spcPct val="0"/>
                </a:spcAft>
              </a:pPr>
              <a:endParaRPr lang="en-US" altLang="en-US" sz="1000">
                <a:solidFill>
                  <a:srgbClr val="666666"/>
                </a:solidFill>
                <a:latin typeface="Open Sans"/>
                <a:ea typeface="Open Sans"/>
                <a:cs typeface="Open Sans"/>
                <a:sym typeface="Open Sans"/>
              </a:endParaRPr>
            </a:p>
          </p:txBody>
        </p:sp>
        <p:pic>
          <p:nvPicPr>
            <p:cNvPr id="5166" name="Shape 115"/>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59750" y="2874404"/>
              <a:ext cx="815100" cy="290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67" name="Shape 116"/>
            <p:cNvCxnSpPr>
              <a:cxnSpLocks noChangeShapeType="1"/>
            </p:cNvCxnSpPr>
            <p:nvPr/>
          </p:nvCxnSpPr>
          <p:spPr bwMode="auto">
            <a:xfrm>
              <a:off x="3598872" y="2752707"/>
              <a:ext cx="0" cy="414299"/>
            </a:xfrm>
            <a:prstGeom prst="straightConnector1">
              <a:avLst/>
            </a:prstGeom>
            <a:noFill/>
            <a:ln w="9525">
              <a:solidFill>
                <a:srgbClr val="666666"/>
              </a:solidFill>
              <a:prstDash val="dot"/>
              <a:round/>
              <a:headEnd type="none" w="lg" len="lg"/>
              <a:tailEnd type="none" w="lg" len="lg"/>
            </a:ln>
            <a:extLst>
              <a:ext uri="{909E8E84-426E-40DD-AFC4-6F175D3DCCD1}">
                <a14:hiddenFill xmlns:a14="http://schemas.microsoft.com/office/drawing/2010/main">
                  <a:noFill/>
                </a14:hiddenFill>
              </a:ext>
            </a:extLst>
          </p:spPr>
        </p:cxnSp>
        <p:cxnSp>
          <p:nvCxnSpPr>
            <p:cNvPr id="5168" name="Shape 117"/>
            <p:cNvCxnSpPr>
              <a:cxnSpLocks noChangeShapeType="1"/>
            </p:cNvCxnSpPr>
            <p:nvPr/>
          </p:nvCxnSpPr>
          <p:spPr bwMode="auto">
            <a:xfrm>
              <a:off x="5830831" y="2812420"/>
              <a:ext cx="0" cy="414299"/>
            </a:xfrm>
            <a:prstGeom prst="straightConnector1">
              <a:avLst/>
            </a:prstGeom>
            <a:noFill/>
            <a:ln w="9525">
              <a:solidFill>
                <a:srgbClr val="666666"/>
              </a:solidFill>
              <a:prstDash val="dot"/>
              <a:round/>
              <a:headEnd type="none" w="lg" len="lg"/>
              <a:tailEnd type="none" w="lg" len="lg"/>
            </a:ln>
            <a:extLst>
              <a:ext uri="{909E8E84-426E-40DD-AFC4-6F175D3DCCD1}">
                <a14:hiddenFill xmlns:a14="http://schemas.microsoft.com/office/drawing/2010/main">
                  <a:noFill/>
                </a14:hiddenFill>
              </a:ext>
            </a:extLst>
          </p:spPr>
        </p:cxnSp>
        <p:sp>
          <p:nvSpPr>
            <p:cNvPr id="5169" name="Shape 118"/>
            <p:cNvSpPr txBox="1">
              <a:spLocks noChangeArrowheads="1"/>
            </p:cNvSpPr>
            <p:nvPr/>
          </p:nvSpPr>
          <p:spPr bwMode="auto">
            <a:xfrm>
              <a:off x="5927525" y="2754950"/>
              <a:ext cx="1396200" cy="4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457200" eaLnBrk="0" fontAlgn="base" hangingPunct="0">
                <a:spcBef>
                  <a:spcPct val="0"/>
                </a:spcBef>
                <a:spcAft>
                  <a:spcPct val="0"/>
                </a:spcAft>
              </a:pPr>
              <a:r>
                <a:rPr lang="en-ZA" altLang="en-US" sz="1000">
                  <a:solidFill>
                    <a:srgbClr val="666666"/>
                  </a:solidFill>
                  <a:latin typeface="Open Sans"/>
                  <a:ea typeface="Open Sans"/>
                  <a:cs typeface="Open Sans"/>
                  <a:sym typeface="Open Sans"/>
                </a:rPr>
                <a:t>Promote transformation</a:t>
              </a:r>
            </a:p>
            <a:p>
              <a:pPr defTabSz="457200" eaLnBrk="0" fontAlgn="base" hangingPunct="0">
                <a:spcBef>
                  <a:spcPct val="0"/>
                </a:spcBef>
                <a:spcAft>
                  <a:spcPct val="0"/>
                </a:spcAft>
              </a:pPr>
              <a:endParaRPr lang="en-US" altLang="en-US" sz="1000">
                <a:solidFill>
                  <a:srgbClr val="666666"/>
                </a:solidFill>
                <a:latin typeface="Open Sans"/>
                <a:ea typeface="Open Sans"/>
                <a:cs typeface="Open Sans"/>
                <a:sym typeface="Open Sans"/>
              </a:endParaRPr>
            </a:p>
          </p:txBody>
        </p:sp>
        <p:pic>
          <p:nvPicPr>
            <p:cNvPr id="5170" name="Shape 119"/>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49668" y="2740625"/>
              <a:ext cx="352611" cy="405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26" name="Shape 120"/>
          <p:cNvGrpSpPr>
            <a:grpSpLocks/>
          </p:cNvGrpSpPr>
          <p:nvPr/>
        </p:nvGrpSpPr>
        <p:grpSpPr bwMode="auto">
          <a:xfrm>
            <a:off x="1858963" y="4105275"/>
            <a:ext cx="8570912" cy="1225550"/>
            <a:chOff x="183273" y="3877037"/>
            <a:chExt cx="8569852" cy="1225038"/>
          </a:xfrm>
        </p:grpSpPr>
        <p:grpSp>
          <p:nvGrpSpPr>
            <p:cNvPr id="5127" name="Shape 121"/>
            <p:cNvGrpSpPr>
              <a:grpSpLocks/>
            </p:cNvGrpSpPr>
            <p:nvPr/>
          </p:nvGrpSpPr>
          <p:grpSpPr bwMode="auto">
            <a:xfrm>
              <a:off x="183273" y="4173550"/>
              <a:ext cx="1600830" cy="493487"/>
              <a:chOff x="259476" y="2059000"/>
              <a:chExt cx="1600830" cy="493487"/>
            </a:xfrm>
          </p:grpSpPr>
          <p:grpSp>
            <p:nvGrpSpPr>
              <p:cNvPr id="5145" name="Shape 122"/>
              <p:cNvGrpSpPr>
                <a:grpSpLocks/>
              </p:cNvGrpSpPr>
              <p:nvPr/>
            </p:nvGrpSpPr>
            <p:grpSpPr bwMode="auto">
              <a:xfrm>
                <a:off x="259476" y="2115971"/>
                <a:ext cx="1600830" cy="436515"/>
                <a:chOff x="155306" y="2170514"/>
                <a:chExt cx="2462437" cy="671563"/>
              </a:xfrm>
            </p:grpSpPr>
            <p:sp>
              <p:nvSpPr>
                <p:cNvPr id="5147" name="Shape 123"/>
                <p:cNvSpPr>
                  <a:spLocks noChangeArrowheads="1"/>
                </p:cNvSpPr>
                <p:nvPr/>
              </p:nvSpPr>
              <p:spPr bwMode="auto">
                <a:xfrm>
                  <a:off x="155306" y="2179977"/>
                  <a:ext cx="2079599" cy="662099"/>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457200" eaLnBrk="0" fontAlgn="base" hangingPunct="0">
                    <a:spcBef>
                      <a:spcPct val="0"/>
                    </a:spcBef>
                    <a:spcAft>
                      <a:spcPct val="0"/>
                    </a:spcAft>
                  </a:pPr>
                  <a:endParaRPr lang="en-US" altLang="en-US">
                    <a:solidFill>
                      <a:srgbClr val="434343"/>
                    </a:solidFill>
                  </a:endParaRPr>
                </a:p>
              </p:txBody>
            </p:sp>
            <p:sp>
              <p:nvSpPr>
                <p:cNvPr id="5148" name="Shape 124"/>
                <p:cNvSpPr>
                  <a:spLocks noChangeArrowheads="1"/>
                </p:cNvSpPr>
                <p:nvPr/>
              </p:nvSpPr>
              <p:spPr bwMode="auto">
                <a:xfrm>
                  <a:off x="1955644" y="2170514"/>
                  <a:ext cx="662099" cy="662099"/>
                </a:xfrm>
                <a:prstGeom prst="ellipse">
                  <a:avLst/>
                </a:prstGeom>
                <a:solidFill>
                  <a:srgbClr val="9B158A"/>
                </a:solidFill>
                <a:ln w="38100">
                  <a:solidFill>
                    <a:srgbClr val="FFFFFF"/>
                  </a:solidFill>
                  <a:round/>
                  <a:headEnd/>
                  <a:tailEnd/>
                </a:ln>
              </p:spPr>
              <p:txBody>
                <a:bodyPr lIns="91425" tIns="91425" rIns="91425" bIns="91425"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457200" eaLnBrk="0" fontAlgn="base" hangingPunct="0">
                    <a:spcBef>
                      <a:spcPct val="0"/>
                    </a:spcBef>
                    <a:spcAft>
                      <a:spcPct val="0"/>
                    </a:spcAft>
                  </a:pPr>
                  <a:endParaRPr lang="en-US" altLang="en-US">
                    <a:solidFill>
                      <a:prstClr val="black"/>
                    </a:solidFill>
                  </a:endParaRPr>
                </a:p>
              </p:txBody>
            </p:sp>
            <p:grpSp>
              <p:nvGrpSpPr>
                <p:cNvPr id="5149" name="Shape 125"/>
                <p:cNvGrpSpPr>
                  <a:grpSpLocks/>
                </p:cNvGrpSpPr>
                <p:nvPr/>
              </p:nvGrpSpPr>
              <p:grpSpPr bwMode="auto">
                <a:xfrm>
                  <a:off x="2100094" y="2320664"/>
                  <a:ext cx="373199" cy="361800"/>
                  <a:chOff x="2100096" y="2282564"/>
                  <a:chExt cx="373199" cy="361800"/>
                </a:xfrm>
              </p:grpSpPr>
              <p:sp>
                <p:nvSpPr>
                  <p:cNvPr id="5150" name="Shape 126"/>
                  <p:cNvSpPr>
                    <a:spLocks noChangeArrowheads="1"/>
                  </p:cNvSpPr>
                  <p:nvPr/>
                </p:nvSpPr>
                <p:spPr bwMode="auto">
                  <a:xfrm rot="-5400000">
                    <a:off x="2205846" y="2376914"/>
                    <a:ext cx="161699" cy="373199"/>
                  </a:xfrm>
                  <a:prstGeom prst="flowChartDelay">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457200" eaLnBrk="0" fontAlgn="base" hangingPunct="0">
                      <a:spcBef>
                        <a:spcPct val="0"/>
                      </a:spcBef>
                      <a:spcAft>
                        <a:spcPct val="0"/>
                      </a:spcAft>
                    </a:pPr>
                    <a:endParaRPr lang="en-US" altLang="en-US">
                      <a:solidFill>
                        <a:prstClr val="black"/>
                      </a:solidFill>
                    </a:endParaRPr>
                  </a:p>
                </p:txBody>
              </p:sp>
              <p:sp>
                <p:nvSpPr>
                  <p:cNvPr id="5151" name="Shape 127"/>
                  <p:cNvSpPr>
                    <a:spLocks noChangeArrowheads="1"/>
                  </p:cNvSpPr>
                  <p:nvPr/>
                </p:nvSpPr>
                <p:spPr bwMode="auto">
                  <a:xfrm>
                    <a:off x="2186646" y="2282564"/>
                    <a:ext cx="200099" cy="20009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457200" eaLnBrk="0" fontAlgn="base" hangingPunct="0">
                      <a:spcBef>
                        <a:spcPct val="0"/>
                      </a:spcBef>
                      <a:spcAft>
                        <a:spcPct val="0"/>
                      </a:spcAft>
                    </a:pPr>
                    <a:endParaRPr lang="en-US" altLang="en-US">
                      <a:solidFill>
                        <a:prstClr val="black"/>
                      </a:solidFill>
                    </a:endParaRPr>
                  </a:p>
                </p:txBody>
              </p:sp>
            </p:grpSp>
          </p:grpSp>
          <p:sp>
            <p:nvSpPr>
              <p:cNvPr id="5146" name="Shape 128"/>
              <p:cNvSpPr txBox="1">
                <a:spLocks noChangeArrowheads="1"/>
              </p:cNvSpPr>
              <p:nvPr/>
            </p:nvSpPr>
            <p:spPr bwMode="auto">
              <a:xfrm>
                <a:off x="272004" y="2059000"/>
                <a:ext cx="1352100" cy="4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457200" eaLnBrk="0" fontAlgn="base" hangingPunct="0">
                  <a:spcBef>
                    <a:spcPct val="0"/>
                  </a:spcBef>
                  <a:spcAft>
                    <a:spcPct val="0"/>
                  </a:spcAft>
                  <a:buClr>
                    <a:srgbClr val="000000"/>
                  </a:buClr>
                  <a:buSzPct val="100000"/>
                </a:pPr>
                <a:r>
                  <a:rPr lang="en-ZA" altLang="en-US" sz="1100">
                    <a:solidFill>
                      <a:srgbClr val="FFFFFF"/>
                    </a:solidFill>
                    <a:sym typeface="Calibri" panose="020F0502020204030204" pitchFamily="34" charset="0"/>
                  </a:rPr>
                  <a:t>... by acting in a</a:t>
                </a:r>
              </a:p>
              <a:p>
                <a:pPr defTabSz="457200" eaLnBrk="0" fontAlgn="base" hangingPunct="0">
                  <a:spcBef>
                    <a:spcPct val="0"/>
                  </a:spcBef>
                  <a:spcAft>
                    <a:spcPct val="0"/>
                  </a:spcAft>
                  <a:buClr>
                    <a:srgbClr val="000000"/>
                  </a:buClr>
                  <a:buSzPct val="100000"/>
                </a:pPr>
                <a:r>
                  <a:rPr lang="en-ZA" altLang="en-US" sz="1100">
                    <a:solidFill>
                      <a:srgbClr val="FFFFFF"/>
                    </a:solidFill>
                    <a:sym typeface="Calibri" panose="020F0502020204030204" pitchFamily="34" charset="0"/>
                  </a:rPr>
                  <a:t>focused way to...</a:t>
                </a:r>
              </a:p>
              <a:p>
                <a:pPr defTabSz="457200" eaLnBrk="0" fontAlgn="base" hangingPunct="0">
                  <a:spcBef>
                    <a:spcPct val="0"/>
                  </a:spcBef>
                  <a:spcAft>
                    <a:spcPct val="0"/>
                  </a:spcAft>
                  <a:buClr>
                    <a:srgbClr val="000000"/>
                  </a:buClr>
                </a:pPr>
                <a:endParaRPr lang="en-US" altLang="en-US" sz="900">
                  <a:solidFill>
                    <a:srgbClr val="FFFFFF"/>
                  </a:solidFill>
                  <a:latin typeface="Open Sans"/>
                  <a:ea typeface="Open Sans"/>
                  <a:cs typeface="Open Sans"/>
                  <a:sym typeface="Open Sans"/>
                </a:endParaRPr>
              </a:p>
              <a:p>
                <a:pPr defTabSz="457200" eaLnBrk="0" fontAlgn="base" hangingPunct="0">
                  <a:spcBef>
                    <a:spcPct val="0"/>
                  </a:spcBef>
                  <a:spcAft>
                    <a:spcPct val="0"/>
                  </a:spcAft>
                </a:pPr>
                <a:endParaRPr lang="en-US" altLang="en-US" sz="900">
                  <a:solidFill>
                    <a:srgbClr val="FFFFFF"/>
                  </a:solidFill>
                  <a:latin typeface="Open Sans"/>
                  <a:ea typeface="Open Sans"/>
                  <a:cs typeface="Open Sans"/>
                  <a:sym typeface="Open Sans"/>
                </a:endParaRPr>
              </a:p>
            </p:txBody>
          </p:sp>
        </p:grpSp>
        <p:cxnSp>
          <p:nvCxnSpPr>
            <p:cNvPr id="5128" name="Shape 129"/>
            <p:cNvCxnSpPr>
              <a:cxnSpLocks noChangeShapeType="1"/>
            </p:cNvCxnSpPr>
            <p:nvPr/>
          </p:nvCxnSpPr>
          <p:spPr bwMode="auto">
            <a:xfrm>
              <a:off x="1985725" y="4474512"/>
              <a:ext cx="6767400" cy="0"/>
            </a:xfrm>
            <a:prstGeom prst="straightConnector1">
              <a:avLst/>
            </a:prstGeom>
            <a:noFill/>
            <a:ln w="9525">
              <a:solidFill>
                <a:srgbClr val="DF2650"/>
              </a:solidFill>
              <a:prstDash val="dot"/>
              <a:round/>
              <a:headEnd type="none" w="lg" len="lg"/>
              <a:tailEnd type="none" w="lg" len="lg"/>
            </a:ln>
            <a:extLst>
              <a:ext uri="{909E8E84-426E-40DD-AFC4-6F175D3DCCD1}">
                <a14:hiddenFill xmlns:a14="http://schemas.microsoft.com/office/drawing/2010/main">
                  <a:noFill/>
                </a14:hiddenFill>
              </a:ext>
            </a:extLst>
          </p:spPr>
        </p:cxnSp>
        <p:sp>
          <p:nvSpPr>
            <p:cNvPr id="5129" name="Shape 130"/>
            <p:cNvSpPr txBox="1">
              <a:spLocks noChangeArrowheads="1"/>
            </p:cNvSpPr>
            <p:nvPr/>
          </p:nvSpPr>
          <p:spPr bwMode="auto">
            <a:xfrm>
              <a:off x="1933175" y="3896925"/>
              <a:ext cx="1082399" cy="4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457200" eaLnBrk="0" fontAlgn="base" hangingPunct="0">
                <a:spcBef>
                  <a:spcPct val="0"/>
                </a:spcBef>
                <a:spcAft>
                  <a:spcPct val="0"/>
                </a:spcAft>
              </a:pPr>
              <a:r>
                <a:rPr lang="en-ZA" altLang="en-US" sz="1100">
                  <a:solidFill>
                    <a:srgbClr val="666666"/>
                  </a:solidFill>
                  <a:sym typeface="Calibri" panose="020F0502020204030204" pitchFamily="34" charset="0"/>
                </a:rPr>
                <a:t>Understand </a:t>
              </a:r>
              <a:br>
                <a:rPr lang="en-ZA" altLang="en-US" sz="1100">
                  <a:solidFill>
                    <a:srgbClr val="666666"/>
                  </a:solidFill>
                  <a:sym typeface="Calibri" panose="020F0502020204030204" pitchFamily="34" charset="0"/>
                </a:rPr>
              </a:br>
              <a:r>
                <a:rPr lang="en-ZA" altLang="en-US" sz="1100">
                  <a:solidFill>
                    <a:srgbClr val="666666"/>
                  </a:solidFill>
                  <a:sym typeface="Calibri" panose="020F0502020204030204" pitchFamily="34" charset="0"/>
                </a:rPr>
                <a:t>the market</a:t>
              </a:r>
            </a:p>
          </p:txBody>
        </p:sp>
        <p:pic>
          <p:nvPicPr>
            <p:cNvPr id="5130" name="Shape 131"/>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15587" y="3895228"/>
              <a:ext cx="473400" cy="413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31" name="Shape 132"/>
            <p:cNvCxnSpPr>
              <a:cxnSpLocks noChangeShapeType="1"/>
            </p:cNvCxnSpPr>
            <p:nvPr/>
          </p:nvCxnSpPr>
          <p:spPr bwMode="auto">
            <a:xfrm>
              <a:off x="3598872" y="3970870"/>
              <a:ext cx="0" cy="414299"/>
            </a:xfrm>
            <a:prstGeom prst="straightConnector1">
              <a:avLst/>
            </a:prstGeom>
            <a:noFill/>
            <a:ln w="9525">
              <a:solidFill>
                <a:srgbClr val="666666"/>
              </a:solidFill>
              <a:prstDash val="dot"/>
              <a:round/>
              <a:headEnd type="none" w="lg" len="lg"/>
              <a:tailEnd type="none" w="lg" len="lg"/>
            </a:ln>
            <a:extLst>
              <a:ext uri="{909E8E84-426E-40DD-AFC4-6F175D3DCCD1}">
                <a14:hiddenFill xmlns:a14="http://schemas.microsoft.com/office/drawing/2010/main">
                  <a:noFill/>
                </a14:hiddenFill>
              </a:ext>
            </a:extLst>
          </p:spPr>
        </p:cxnSp>
        <p:sp>
          <p:nvSpPr>
            <p:cNvPr id="5132" name="Shape 133"/>
            <p:cNvSpPr txBox="1">
              <a:spLocks noChangeArrowheads="1"/>
            </p:cNvSpPr>
            <p:nvPr/>
          </p:nvSpPr>
          <p:spPr bwMode="auto">
            <a:xfrm>
              <a:off x="3708750" y="3896925"/>
              <a:ext cx="1345500" cy="4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457200" eaLnBrk="0" fontAlgn="base" hangingPunct="0">
                <a:spcBef>
                  <a:spcPct val="0"/>
                </a:spcBef>
                <a:spcAft>
                  <a:spcPct val="0"/>
                </a:spcAft>
              </a:pPr>
              <a:r>
                <a:rPr lang="en-ZA" altLang="en-US" sz="1100">
                  <a:solidFill>
                    <a:srgbClr val="666666"/>
                  </a:solidFill>
                  <a:sym typeface="Calibri" panose="020F0502020204030204" pitchFamily="34" charset="0"/>
                </a:rPr>
                <a:t>Choose the </a:t>
              </a:r>
              <a:br>
                <a:rPr lang="en-ZA" altLang="en-US" sz="1100">
                  <a:solidFill>
                    <a:srgbClr val="666666"/>
                  </a:solidFill>
                  <a:sym typeface="Calibri" panose="020F0502020204030204" pitchFamily="34" charset="0"/>
                </a:rPr>
              </a:br>
              <a:r>
                <a:rPr lang="en-ZA" altLang="en-US" sz="1100">
                  <a:solidFill>
                    <a:srgbClr val="666666"/>
                  </a:solidFill>
                  <a:sym typeface="Calibri" panose="020F0502020204030204" pitchFamily="34" charset="0"/>
                </a:rPr>
                <a:t>attractive segments</a:t>
              </a:r>
            </a:p>
          </p:txBody>
        </p:sp>
        <p:pic>
          <p:nvPicPr>
            <p:cNvPr id="5133" name="Shape 134"/>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61875" y="3886779"/>
              <a:ext cx="815100" cy="43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34" name="Shape 135"/>
            <p:cNvCxnSpPr>
              <a:cxnSpLocks noChangeShapeType="1"/>
            </p:cNvCxnSpPr>
            <p:nvPr/>
          </p:nvCxnSpPr>
          <p:spPr bwMode="auto">
            <a:xfrm>
              <a:off x="5830831" y="3970870"/>
              <a:ext cx="0" cy="414299"/>
            </a:xfrm>
            <a:prstGeom prst="straightConnector1">
              <a:avLst/>
            </a:prstGeom>
            <a:noFill/>
            <a:ln w="9525">
              <a:solidFill>
                <a:srgbClr val="666666"/>
              </a:solidFill>
              <a:prstDash val="dot"/>
              <a:round/>
              <a:headEnd type="none" w="lg" len="lg"/>
              <a:tailEnd type="none" w="lg" len="lg"/>
            </a:ln>
            <a:extLst>
              <a:ext uri="{909E8E84-426E-40DD-AFC4-6F175D3DCCD1}">
                <a14:hiddenFill xmlns:a14="http://schemas.microsoft.com/office/drawing/2010/main">
                  <a:noFill/>
                </a14:hiddenFill>
              </a:ext>
            </a:extLst>
          </p:spPr>
        </p:cxnSp>
        <p:sp>
          <p:nvSpPr>
            <p:cNvPr id="5135" name="Shape 136"/>
            <p:cNvSpPr txBox="1">
              <a:spLocks noChangeArrowheads="1"/>
            </p:cNvSpPr>
            <p:nvPr/>
          </p:nvSpPr>
          <p:spPr bwMode="auto">
            <a:xfrm>
              <a:off x="5978225" y="3896925"/>
              <a:ext cx="1345500" cy="4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457200" eaLnBrk="0" fontAlgn="base" hangingPunct="0">
                <a:spcBef>
                  <a:spcPct val="0"/>
                </a:spcBef>
                <a:spcAft>
                  <a:spcPct val="0"/>
                </a:spcAft>
                <a:buClr>
                  <a:srgbClr val="000000"/>
                </a:buClr>
                <a:buSzPct val="100000"/>
              </a:pPr>
              <a:r>
                <a:rPr lang="en-ZA" altLang="en-US" sz="1100">
                  <a:solidFill>
                    <a:srgbClr val="666666"/>
                  </a:solidFill>
                  <a:sym typeface="Calibri" panose="020F0502020204030204" pitchFamily="34" charset="0"/>
                </a:rPr>
                <a:t>Market the</a:t>
              </a:r>
            </a:p>
            <a:p>
              <a:pPr defTabSz="457200" eaLnBrk="0" fontAlgn="base" hangingPunct="0">
                <a:spcBef>
                  <a:spcPct val="0"/>
                </a:spcBef>
                <a:spcAft>
                  <a:spcPct val="0"/>
                </a:spcAft>
                <a:buClr>
                  <a:srgbClr val="000000"/>
                </a:buClr>
                <a:buSzPct val="100000"/>
              </a:pPr>
              <a:r>
                <a:rPr lang="en-ZA" altLang="en-US" sz="1100">
                  <a:solidFill>
                    <a:srgbClr val="666666"/>
                  </a:solidFill>
                  <a:sym typeface="Calibri" panose="020F0502020204030204" pitchFamily="34" charset="0"/>
                </a:rPr>
                <a:t>destination</a:t>
              </a:r>
            </a:p>
            <a:p>
              <a:pPr defTabSz="457200" eaLnBrk="0" fontAlgn="base" hangingPunct="0">
                <a:spcBef>
                  <a:spcPct val="0"/>
                </a:spcBef>
                <a:spcAft>
                  <a:spcPct val="0"/>
                </a:spcAft>
              </a:pPr>
              <a:endParaRPr lang="en-US" altLang="en-US" sz="1100">
                <a:solidFill>
                  <a:srgbClr val="666666"/>
                </a:solidFill>
                <a:sym typeface="Calibri" panose="020F0502020204030204" pitchFamily="34" charset="0"/>
              </a:endParaRPr>
            </a:p>
          </p:txBody>
        </p:sp>
        <p:pic>
          <p:nvPicPr>
            <p:cNvPr id="5136" name="Shape 137"/>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15385" y="3877037"/>
              <a:ext cx="933004" cy="4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7" name="Shape 138"/>
            <p:cNvSpPr txBox="1">
              <a:spLocks noChangeArrowheads="1"/>
            </p:cNvSpPr>
            <p:nvPr/>
          </p:nvSpPr>
          <p:spPr bwMode="auto">
            <a:xfrm>
              <a:off x="1933175" y="4507275"/>
              <a:ext cx="1486200" cy="4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457200" eaLnBrk="0" fontAlgn="base" hangingPunct="0">
                <a:spcBef>
                  <a:spcPct val="0"/>
                </a:spcBef>
                <a:spcAft>
                  <a:spcPct val="0"/>
                </a:spcAft>
                <a:buClr>
                  <a:srgbClr val="000000"/>
                </a:buClr>
                <a:buSzPct val="100000"/>
              </a:pPr>
              <a:r>
                <a:rPr lang="en-ZA" altLang="en-US" sz="1100">
                  <a:solidFill>
                    <a:srgbClr val="666666"/>
                  </a:solidFill>
                  <a:sym typeface="Calibri" panose="020F0502020204030204" pitchFamily="34" charset="0"/>
                </a:rPr>
                <a:t>Facilitate the </a:t>
              </a:r>
              <a:br>
                <a:rPr lang="en-ZA" altLang="en-US" sz="1100">
                  <a:solidFill>
                    <a:srgbClr val="666666"/>
                  </a:solidFill>
                  <a:sym typeface="Calibri" panose="020F0502020204030204" pitchFamily="34" charset="0"/>
                </a:rPr>
              </a:br>
              <a:r>
                <a:rPr lang="en-ZA" altLang="en-US" sz="1100">
                  <a:solidFill>
                    <a:srgbClr val="666666"/>
                  </a:solidFill>
                  <a:sym typeface="Calibri" panose="020F0502020204030204" pitchFamily="34" charset="0"/>
                </a:rPr>
                <a:t>removal of obstacles</a:t>
              </a:r>
            </a:p>
            <a:p>
              <a:pPr defTabSz="457200" eaLnBrk="0" fontAlgn="base" hangingPunct="0">
                <a:spcBef>
                  <a:spcPct val="0"/>
                </a:spcBef>
                <a:spcAft>
                  <a:spcPct val="0"/>
                </a:spcAft>
              </a:pPr>
              <a:endParaRPr lang="en-US" altLang="en-US" sz="1000">
                <a:solidFill>
                  <a:srgbClr val="666666"/>
                </a:solidFill>
                <a:latin typeface="Open Sans"/>
                <a:ea typeface="Open Sans"/>
                <a:cs typeface="Open Sans"/>
                <a:sym typeface="Open Sans"/>
              </a:endParaRPr>
            </a:p>
          </p:txBody>
        </p:sp>
        <p:pic>
          <p:nvPicPr>
            <p:cNvPr id="5138" name="Shape 139"/>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346375" y="4583572"/>
              <a:ext cx="352600" cy="27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9" name="Shape 140"/>
            <p:cNvSpPr txBox="1">
              <a:spLocks noChangeArrowheads="1"/>
            </p:cNvSpPr>
            <p:nvPr/>
          </p:nvSpPr>
          <p:spPr bwMode="auto">
            <a:xfrm>
              <a:off x="3970100" y="4507275"/>
              <a:ext cx="1486200" cy="4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457200" eaLnBrk="0" fontAlgn="base" hangingPunct="0">
                <a:spcBef>
                  <a:spcPct val="0"/>
                </a:spcBef>
                <a:spcAft>
                  <a:spcPct val="0"/>
                </a:spcAft>
              </a:pPr>
              <a:r>
                <a:rPr lang="en-ZA" altLang="en-US" sz="1100">
                  <a:solidFill>
                    <a:srgbClr val="666666"/>
                  </a:solidFill>
                  <a:sym typeface="Calibri" panose="020F0502020204030204" pitchFamily="34" charset="0"/>
                </a:rPr>
                <a:t>Facilitate the </a:t>
              </a:r>
              <a:br>
                <a:rPr lang="en-ZA" altLang="en-US" sz="1100">
                  <a:solidFill>
                    <a:srgbClr val="666666"/>
                  </a:solidFill>
                  <a:sym typeface="Calibri" panose="020F0502020204030204" pitchFamily="34" charset="0"/>
                </a:rPr>
              </a:br>
              <a:r>
                <a:rPr lang="en-ZA" altLang="en-US" sz="1100">
                  <a:solidFill>
                    <a:srgbClr val="666666"/>
                  </a:solidFill>
                  <a:sym typeface="Calibri" panose="020F0502020204030204" pitchFamily="34" charset="0"/>
                </a:rPr>
                <a:t>product platform</a:t>
              </a:r>
            </a:p>
            <a:p>
              <a:pPr defTabSz="457200" eaLnBrk="0" fontAlgn="base" hangingPunct="0">
                <a:spcBef>
                  <a:spcPct val="0"/>
                </a:spcBef>
                <a:spcAft>
                  <a:spcPct val="0"/>
                </a:spcAft>
              </a:pPr>
              <a:endParaRPr lang="en-US" altLang="en-US" sz="1000">
                <a:solidFill>
                  <a:srgbClr val="666666"/>
                </a:solidFill>
                <a:latin typeface="Open Sans"/>
                <a:ea typeface="Open Sans"/>
                <a:cs typeface="Open Sans"/>
                <a:sym typeface="Open Sans"/>
              </a:endParaRPr>
            </a:p>
          </p:txBody>
        </p:sp>
        <p:cxnSp>
          <p:nvCxnSpPr>
            <p:cNvPr id="5140" name="Shape 141"/>
            <p:cNvCxnSpPr>
              <a:cxnSpLocks noChangeShapeType="1"/>
            </p:cNvCxnSpPr>
            <p:nvPr/>
          </p:nvCxnSpPr>
          <p:spPr bwMode="auto">
            <a:xfrm>
              <a:off x="3894147" y="4514982"/>
              <a:ext cx="0" cy="414299"/>
            </a:xfrm>
            <a:prstGeom prst="straightConnector1">
              <a:avLst/>
            </a:prstGeom>
            <a:noFill/>
            <a:ln w="9525">
              <a:solidFill>
                <a:srgbClr val="666666"/>
              </a:solidFill>
              <a:prstDash val="dot"/>
              <a:round/>
              <a:headEnd type="none" w="lg" len="lg"/>
              <a:tailEnd type="none" w="lg" len="lg"/>
            </a:ln>
            <a:extLst>
              <a:ext uri="{909E8E84-426E-40DD-AFC4-6F175D3DCCD1}">
                <a14:hiddenFill xmlns:a14="http://schemas.microsoft.com/office/drawing/2010/main">
                  <a:noFill/>
                </a14:hiddenFill>
              </a:ext>
            </a:extLst>
          </p:spPr>
        </p:cxnSp>
        <p:pic>
          <p:nvPicPr>
            <p:cNvPr id="5141" name="Shape 142"/>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134435" y="4506150"/>
              <a:ext cx="578502" cy="4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42" name="Shape 143"/>
            <p:cNvCxnSpPr>
              <a:cxnSpLocks noChangeShapeType="1"/>
            </p:cNvCxnSpPr>
            <p:nvPr/>
          </p:nvCxnSpPr>
          <p:spPr bwMode="auto">
            <a:xfrm>
              <a:off x="5830831" y="4544382"/>
              <a:ext cx="0" cy="414299"/>
            </a:xfrm>
            <a:prstGeom prst="straightConnector1">
              <a:avLst/>
            </a:prstGeom>
            <a:noFill/>
            <a:ln w="9525">
              <a:solidFill>
                <a:srgbClr val="666666"/>
              </a:solidFill>
              <a:prstDash val="dot"/>
              <a:round/>
              <a:headEnd type="none" w="lg" len="lg"/>
              <a:tailEnd type="none" w="lg" len="lg"/>
            </a:ln>
            <a:extLst>
              <a:ext uri="{909E8E84-426E-40DD-AFC4-6F175D3DCCD1}">
                <a14:hiddenFill xmlns:a14="http://schemas.microsoft.com/office/drawing/2010/main">
                  <a:noFill/>
                </a14:hiddenFill>
              </a:ext>
            </a:extLst>
          </p:spPr>
        </p:cxnSp>
        <p:sp>
          <p:nvSpPr>
            <p:cNvPr id="5143" name="Shape 144"/>
            <p:cNvSpPr txBox="1">
              <a:spLocks noChangeArrowheads="1"/>
            </p:cNvSpPr>
            <p:nvPr/>
          </p:nvSpPr>
          <p:spPr bwMode="auto">
            <a:xfrm>
              <a:off x="5948700" y="4507275"/>
              <a:ext cx="1600799" cy="4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457200" eaLnBrk="0" fontAlgn="base" hangingPunct="0">
                <a:spcBef>
                  <a:spcPct val="0"/>
                </a:spcBef>
                <a:spcAft>
                  <a:spcPct val="0"/>
                </a:spcAft>
              </a:pPr>
              <a:r>
                <a:rPr lang="en-ZA" altLang="en-US" sz="1100">
                  <a:solidFill>
                    <a:srgbClr val="666666"/>
                  </a:solidFill>
                  <a:sym typeface="Calibri" panose="020F0502020204030204" pitchFamily="34" charset="0"/>
                </a:rPr>
                <a:t>Monitor and learn from tourist experiences</a:t>
              </a:r>
            </a:p>
            <a:p>
              <a:pPr defTabSz="457200" eaLnBrk="0" fontAlgn="base" hangingPunct="0">
                <a:spcBef>
                  <a:spcPct val="0"/>
                </a:spcBef>
                <a:spcAft>
                  <a:spcPct val="0"/>
                </a:spcAft>
              </a:pPr>
              <a:endParaRPr lang="en-US" altLang="en-US" sz="1000">
                <a:solidFill>
                  <a:srgbClr val="666666"/>
                </a:solidFill>
                <a:latin typeface="Open Sans"/>
                <a:ea typeface="Open Sans"/>
                <a:cs typeface="Open Sans"/>
                <a:sym typeface="Open Sans"/>
              </a:endParaRPr>
            </a:p>
            <a:p>
              <a:pPr defTabSz="457200" eaLnBrk="0" fontAlgn="base" hangingPunct="0">
                <a:spcBef>
                  <a:spcPct val="0"/>
                </a:spcBef>
                <a:spcAft>
                  <a:spcPct val="0"/>
                </a:spcAft>
              </a:pPr>
              <a:endParaRPr lang="en-US" altLang="en-US" sz="1000">
                <a:solidFill>
                  <a:srgbClr val="666666"/>
                </a:solidFill>
                <a:latin typeface="Open Sans"/>
                <a:ea typeface="Open Sans"/>
                <a:cs typeface="Open Sans"/>
                <a:sym typeface="Open Sans"/>
              </a:endParaRPr>
            </a:p>
          </p:txBody>
        </p:sp>
        <p:pic>
          <p:nvPicPr>
            <p:cNvPr id="5144" name="Shape 145"/>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549500" y="4622423"/>
              <a:ext cx="716900" cy="479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02515959"/>
      </p:ext>
    </p:extLst>
  </p:cSld>
  <p:clrMapOvr>
    <a:masterClrMapping/>
  </p:clrMapOvr>
  <p:transition spd="slow">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descr="/Volumes/WIP/---FLOW---/2014/SAT 2014/WELCOME to SAT Pres Sep2014/PPT/PNG/orig/WtSAT_layout_10Oct-12.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1" y="1"/>
            <a:ext cx="9140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2"/>
          <p:cNvSpPr>
            <a:spLocks noChangeArrowheads="1"/>
          </p:cNvSpPr>
          <p:nvPr/>
        </p:nvSpPr>
        <p:spPr bwMode="auto">
          <a:xfrm>
            <a:off x="9237663" y="969963"/>
            <a:ext cx="135255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fontAlgn="base">
              <a:spcBef>
                <a:spcPct val="0"/>
              </a:spcBef>
              <a:spcAft>
                <a:spcPct val="0"/>
              </a:spcAft>
              <a:buNone/>
            </a:pPr>
            <a:r>
              <a:rPr lang="en-US" altLang="en-US" sz="1300" b="1">
                <a:solidFill>
                  <a:srgbClr val="005E83"/>
                </a:solidFill>
              </a:rPr>
              <a:t>INVESTMENT MARKETS</a:t>
            </a:r>
          </a:p>
          <a:p>
            <a:pPr defTabSz="457200" fontAlgn="base">
              <a:spcBef>
                <a:spcPct val="0"/>
              </a:spcBef>
              <a:spcAft>
                <a:spcPct val="0"/>
              </a:spcAft>
              <a:buNone/>
            </a:pPr>
            <a:r>
              <a:rPr lang="en-US" altLang="en-US" sz="1300">
                <a:solidFill>
                  <a:srgbClr val="005E83"/>
                </a:solidFill>
              </a:rPr>
              <a:t>• </a:t>
            </a:r>
            <a:r>
              <a:rPr lang="en-US" altLang="en-US" sz="1300">
                <a:solidFill>
                  <a:srgbClr val="595959"/>
                </a:solidFill>
              </a:rPr>
              <a:t>DRC</a:t>
            </a:r>
          </a:p>
          <a:p>
            <a:pPr defTabSz="457200" fontAlgn="base">
              <a:spcBef>
                <a:spcPct val="0"/>
              </a:spcBef>
              <a:spcAft>
                <a:spcPct val="0"/>
              </a:spcAft>
              <a:buNone/>
            </a:pPr>
            <a:r>
              <a:rPr lang="en-US" altLang="en-US" sz="1300">
                <a:solidFill>
                  <a:srgbClr val="005E83"/>
                </a:solidFill>
              </a:rPr>
              <a:t>• </a:t>
            </a:r>
            <a:r>
              <a:rPr lang="en-US" altLang="en-US" sz="1300">
                <a:solidFill>
                  <a:srgbClr val="595959"/>
                </a:solidFill>
              </a:rPr>
              <a:t>Lesotho</a:t>
            </a:r>
          </a:p>
          <a:p>
            <a:pPr defTabSz="457200" fontAlgn="base">
              <a:spcBef>
                <a:spcPct val="0"/>
              </a:spcBef>
              <a:spcAft>
                <a:spcPct val="0"/>
              </a:spcAft>
              <a:buNone/>
            </a:pPr>
            <a:r>
              <a:rPr lang="en-US" altLang="en-US" sz="1300">
                <a:solidFill>
                  <a:srgbClr val="005E83"/>
                </a:solidFill>
              </a:rPr>
              <a:t>• </a:t>
            </a:r>
            <a:r>
              <a:rPr lang="en-US" altLang="en-US" sz="1300">
                <a:solidFill>
                  <a:srgbClr val="595959"/>
                </a:solidFill>
              </a:rPr>
              <a:t>Canada</a:t>
            </a:r>
          </a:p>
          <a:p>
            <a:pPr defTabSz="457200" fontAlgn="base">
              <a:spcBef>
                <a:spcPct val="0"/>
              </a:spcBef>
              <a:spcAft>
                <a:spcPct val="0"/>
              </a:spcAft>
              <a:buNone/>
            </a:pPr>
            <a:r>
              <a:rPr lang="en-US" altLang="en-US" sz="1300">
                <a:solidFill>
                  <a:srgbClr val="005E83"/>
                </a:solidFill>
              </a:rPr>
              <a:t>• </a:t>
            </a:r>
            <a:r>
              <a:rPr lang="en-US" altLang="en-US" sz="1300">
                <a:solidFill>
                  <a:srgbClr val="595959"/>
                </a:solidFill>
              </a:rPr>
              <a:t>Zimbabwe</a:t>
            </a:r>
          </a:p>
          <a:p>
            <a:pPr defTabSz="457200" fontAlgn="base">
              <a:spcBef>
                <a:spcPct val="0"/>
              </a:spcBef>
              <a:spcAft>
                <a:spcPct val="0"/>
              </a:spcAft>
              <a:buNone/>
            </a:pPr>
            <a:r>
              <a:rPr lang="en-US" altLang="en-US" sz="1300">
                <a:solidFill>
                  <a:srgbClr val="005E83"/>
                </a:solidFill>
              </a:rPr>
              <a:t>• </a:t>
            </a:r>
            <a:r>
              <a:rPr lang="en-US" altLang="en-US" sz="1300">
                <a:solidFill>
                  <a:srgbClr val="595959"/>
                </a:solidFill>
              </a:rPr>
              <a:t>Japan</a:t>
            </a:r>
          </a:p>
          <a:p>
            <a:pPr defTabSz="457200" fontAlgn="base">
              <a:spcBef>
                <a:spcPct val="0"/>
              </a:spcBef>
              <a:spcAft>
                <a:spcPct val="0"/>
              </a:spcAft>
              <a:buNone/>
            </a:pPr>
            <a:r>
              <a:rPr lang="en-US" altLang="en-US" sz="1300">
                <a:solidFill>
                  <a:srgbClr val="005E83"/>
                </a:solidFill>
              </a:rPr>
              <a:t>• </a:t>
            </a:r>
            <a:r>
              <a:rPr lang="en-US" altLang="en-US" sz="1300">
                <a:solidFill>
                  <a:srgbClr val="595959"/>
                </a:solidFill>
              </a:rPr>
              <a:t>Botswana</a:t>
            </a:r>
          </a:p>
          <a:p>
            <a:pPr defTabSz="457200" fontAlgn="base">
              <a:spcBef>
                <a:spcPct val="0"/>
              </a:spcBef>
              <a:spcAft>
                <a:spcPct val="0"/>
              </a:spcAft>
              <a:buNone/>
            </a:pPr>
            <a:r>
              <a:rPr lang="en-US" altLang="en-US" sz="1300">
                <a:solidFill>
                  <a:srgbClr val="005E83"/>
                </a:solidFill>
              </a:rPr>
              <a:t>• </a:t>
            </a:r>
            <a:r>
              <a:rPr lang="en-US" altLang="en-US" sz="1300">
                <a:solidFill>
                  <a:srgbClr val="595959"/>
                </a:solidFill>
              </a:rPr>
              <a:t>Ghana</a:t>
            </a:r>
          </a:p>
          <a:p>
            <a:pPr defTabSz="457200" fontAlgn="base">
              <a:spcBef>
                <a:spcPct val="0"/>
              </a:spcBef>
              <a:spcAft>
                <a:spcPct val="0"/>
              </a:spcAft>
              <a:buNone/>
            </a:pPr>
            <a:r>
              <a:rPr lang="en-US" altLang="en-US" sz="1300">
                <a:solidFill>
                  <a:srgbClr val="005E83"/>
                </a:solidFill>
              </a:rPr>
              <a:t>• </a:t>
            </a:r>
            <a:r>
              <a:rPr lang="en-US" altLang="en-US" sz="1300">
                <a:solidFill>
                  <a:srgbClr val="595959"/>
                </a:solidFill>
              </a:rPr>
              <a:t>Uganda</a:t>
            </a:r>
          </a:p>
          <a:p>
            <a:pPr defTabSz="457200" fontAlgn="base">
              <a:spcBef>
                <a:spcPct val="0"/>
              </a:spcBef>
              <a:spcAft>
                <a:spcPct val="0"/>
              </a:spcAft>
              <a:buNone/>
            </a:pPr>
            <a:r>
              <a:rPr lang="en-US" altLang="en-US" sz="1300">
                <a:solidFill>
                  <a:srgbClr val="005E83"/>
                </a:solidFill>
              </a:rPr>
              <a:t>• </a:t>
            </a:r>
            <a:r>
              <a:rPr lang="en-US" altLang="en-US" sz="1300">
                <a:solidFill>
                  <a:srgbClr val="595959"/>
                </a:solidFill>
              </a:rPr>
              <a:t>South Korea</a:t>
            </a:r>
          </a:p>
          <a:p>
            <a:pPr defTabSz="457200" fontAlgn="base">
              <a:spcBef>
                <a:spcPct val="0"/>
              </a:spcBef>
              <a:spcAft>
                <a:spcPct val="0"/>
              </a:spcAft>
              <a:buNone/>
            </a:pPr>
            <a:r>
              <a:rPr lang="en-US" altLang="en-US" sz="1300">
                <a:solidFill>
                  <a:srgbClr val="005E83"/>
                </a:solidFill>
              </a:rPr>
              <a:t>• </a:t>
            </a:r>
            <a:r>
              <a:rPr lang="en-US" altLang="en-US" sz="1300">
                <a:solidFill>
                  <a:srgbClr val="595959"/>
                </a:solidFill>
              </a:rPr>
              <a:t>Italy</a:t>
            </a:r>
          </a:p>
          <a:p>
            <a:pPr defTabSz="457200" fontAlgn="base">
              <a:spcBef>
                <a:spcPct val="0"/>
              </a:spcBef>
              <a:spcAft>
                <a:spcPct val="0"/>
              </a:spcAft>
              <a:buNone/>
            </a:pPr>
            <a:r>
              <a:rPr lang="en-US" altLang="en-US" sz="1300">
                <a:solidFill>
                  <a:srgbClr val="005E83"/>
                </a:solidFill>
              </a:rPr>
              <a:t>• </a:t>
            </a:r>
            <a:r>
              <a:rPr lang="en-US" altLang="en-US" sz="1300">
                <a:solidFill>
                  <a:srgbClr val="595959"/>
                </a:solidFill>
              </a:rPr>
              <a:t>Russia</a:t>
            </a:r>
          </a:p>
        </p:txBody>
      </p:sp>
      <p:sp>
        <p:nvSpPr>
          <p:cNvPr id="7172" name="Rectangle 3"/>
          <p:cNvSpPr>
            <a:spLocks noChangeArrowheads="1"/>
          </p:cNvSpPr>
          <p:nvPr/>
        </p:nvSpPr>
        <p:spPr bwMode="auto">
          <a:xfrm>
            <a:off x="3003550" y="4289425"/>
            <a:ext cx="111760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fontAlgn="base">
              <a:spcBef>
                <a:spcPct val="0"/>
              </a:spcBef>
              <a:spcAft>
                <a:spcPct val="0"/>
              </a:spcAft>
              <a:buNone/>
            </a:pPr>
            <a:r>
              <a:rPr lang="en-US" altLang="en-US" sz="1300" b="1">
                <a:solidFill>
                  <a:srgbClr val="EC2746"/>
                </a:solidFill>
              </a:rPr>
              <a:t>TACTICAL MARKETS</a:t>
            </a:r>
          </a:p>
          <a:p>
            <a:pPr defTabSz="457200" fontAlgn="base">
              <a:spcBef>
                <a:spcPct val="0"/>
              </a:spcBef>
              <a:spcAft>
                <a:spcPct val="0"/>
              </a:spcAft>
              <a:buNone/>
            </a:pPr>
            <a:r>
              <a:rPr lang="en-US" altLang="en-US" sz="1300">
                <a:solidFill>
                  <a:srgbClr val="EC2746"/>
                </a:solidFill>
              </a:rPr>
              <a:t>• </a:t>
            </a:r>
            <a:r>
              <a:rPr lang="en-US" altLang="en-US" sz="1300">
                <a:solidFill>
                  <a:srgbClr val="595959"/>
                </a:solidFill>
              </a:rPr>
              <a:t>Namibia</a:t>
            </a:r>
          </a:p>
          <a:p>
            <a:pPr defTabSz="457200" fontAlgn="base">
              <a:spcBef>
                <a:spcPct val="0"/>
              </a:spcBef>
              <a:spcAft>
                <a:spcPct val="0"/>
              </a:spcAft>
              <a:buNone/>
            </a:pPr>
            <a:r>
              <a:rPr lang="en-US" altLang="en-US" sz="1300">
                <a:solidFill>
                  <a:srgbClr val="EC2746"/>
                </a:solidFill>
              </a:rPr>
              <a:t>• </a:t>
            </a:r>
            <a:r>
              <a:rPr lang="en-US" altLang="en-US" sz="1300">
                <a:solidFill>
                  <a:srgbClr val="595959"/>
                </a:solidFill>
              </a:rPr>
              <a:t>Zambia</a:t>
            </a:r>
          </a:p>
          <a:p>
            <a:pPr defTabSz="457200" fontAlgn="base">
              <a:spcBef>
                <a:spcPct val="0"/>
              </a:spcBef>
              <a:spcAft>
                <a:spcPct val="0"/>
              </a:spcAft>
              <a:buNone/>
            </a:pPr>
            <a:r>
              <a:rPr lang="en-US" altLang="en-US" sz="1300">
                <a:solidFill>
                  <a:srgbClr val="EC2746"/>
                </a:solidFill>
              </a:rPr>
              <a:t>• </a:t>
            </a:r>
            <a:r>
              <a:rPr lang="en-US" altLang="en-US" sz="1300">
                <a:solidFill>
                  <a:srgbClr val="595959"/>
                </a:solidFill>
              </a:rPr>
              <a:t>UAE</a:t>
            </a:r>
          </a:p>
          <a:p>
            <a:pPr defTabSz="457200" fontAlgn="base">
              <a:spcBef>
                <a:spcPct val="0"/>
              </a:spcBef>
              <a:spcAft>
                <a:spcPct val="0"/>
              </a:spcAft>
              <a:buNone/>
            </a:pPr>
            <a:r>
              <a:rPr lang="en-US" altLang="en-US" sz="1300">
                <a:solidFill>
                  <a:srgbClr val="EC2746"/>
                </a:solidFill>
              </a:rPr>
              <a:t>• </a:t>
            </a:r>
            <a:r>
              <a:rPr lang="en-US" altLang="en-US" sz="1300">
                <a:solidFill>
                  <a:srgbClr val="595959"/>
                </a:solidFill>
              </a:rPr>
              <a:t>Switzerland</a:t>
            </a:r>
          </a:p>
          <a:p>
            <a:pPr defTabSz="457200" fontAlgn="base">
              <a:spcBef>
                <a:spcPct val="0"/>
              </a:spcBef>
              <a:spcAft>
                <a:spcPct val="0"/>
              </a:spcAft>
              <a:buNone/>
            </a:pPr>
            <a:r>
              <a:rPr lang="en-US" altLang="en-US" sz="1300">
                <a:solidFill>
                  <a:srgbClr val="EC2746"/>
                </a:solidFill>
              </a:rPr>
              <a:t>• </a:t>
            </a:r>
            <a:r>
              <a:rPr lang="en-US" altLang="en-US" sz="1300">
                <a:solidFill>
                  <a:srgbClr val="595959"/>
                </a:solidFill>
              </a:rPr>
              <a:t>Singapore</a:t>
            </a:r>
          </a:p>
        </p:txBody>
      </p:sp>
      <p:sp>
        <p:nvSpPr>
          <p:cNvPr id="7173" name="Rectangle 4"/>
          <p:cNvSpPr>
            <a:spLocks noChangeArrowheads="1"/>
          </p:cNvSpPr>
          <p:nvPr/>
        </p:nvSpPr>
        <p:spPr bwMode="auto">
          <a:xfrm>
            <a:off x="6232525" y="4359276"/>
            <a:ext cx="135255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fontAlgn="base">
              <a:spcBef>
                <a:spcPct val="0"/>
              </a:spcBef>
              <a:spcAft>
                <a:spcPct val="0"/>
              </a:spcAft>
              <a:buNone/>
            </a:pPr>
            <a:r>
              <a:rPr lang="en-US" altLang="en-US" sz="1300" b="1">
                <a:solidFill>
                  <a:srgbClr val="FAA21C"/>
                </a:solidFill>
              </a:rPr>
              <a:t>STRATEGIC IMPORTANCE</a:t>
            </a:r>
          </a:p>
          <a:p>
            <a:pPr defTabSz="457200" fontAlgn="base">
              <a:spcBef>
                <a:spcPct val="0"/>
              </a:spcBef>
              <a:spcAft>
                <a:spcPct val="0"/>
              </a:spcAft>
              <a:buNone/>
            </a:pPr>
            <a:r>
              <a:rPr lang="en-US" altLang="en-US" sz="1300">
                <a:solidFill>
                  <a:srgbClr val="FAA21C"/>
                </a:solidFill>
              </a:rPr>
              <a:t>• </a:t>
            </a:r>
            <a:r>
              <a:rPr lang="en-US" altLang="en-US" sz="1300">
                <a:solidFill>
                  <a:srgbClr val="595959"/>
                </a:solidFill>
              </a:rPr>
              <a:t>Egypt</a:t>
            </a:r>
          </a:p>
          <a:p>
            <a:pPr defTabSz="457200" fontAlgn="base">
              <a:spcBef>
                <a:spcPct val="0"/>
              </a:spcBef>
              <a:spcAft>
                <a:spcPct val="0"/>
              </a:spcAft>
              <a:buNone/>
            </a:pPr>
            <a:r>
              <a:rPr lang="en-US" altLang="en-US" sz="1300">
                <a:solidFill>
                  <a:srgbClr val="FAA21C"/>
                </a:solidFill>
              </a:rPr>
              <a:t>• </a:t>
            </a:r>
            <a:r>
              <a:rPr lang="en-US" altLang="en-US" sz="1300">
                <a:solidFill>
                  <a:srgbClr val="595959"/>
                </a:solidFill>
              </a:rPr>
              <a:t>Israel</a:t>
            </a:r>
          </a:p>
          <a:p>
            <a:pPr defTabSz="457200" fontAlgn="base">
              <a:spcBef>
                <a:spcPct val="0"/>
              </a:spcBef>
              <a:spcAft>
                <a:spcPct val="0"/>
              </a:spcAft>
              <a:buNone/>
            </a:pPr>
            <a:r>
              <a:rPr lang="en-US" altLang="en-US" sz="1300">
                <a:solidFill>
                  <a:srgbClr val="FAA21C"/>
                </a:solidFill>
              </a:rPr>
              <a:t>• </a:t>
            </a:r>
            <a:r>
              <a:rPr lang="en-US" altLang="en-US" sz="1300">
                <a:solidFill>
                  <a:srgbClr val="595959"/>
                </a:solidFill>
              </a:rPr>
              <a:t>Saudi Arabia</a:t>
            </a:r>
          </a:p>
          <a:p>
            <a:pPr defTabSz="457200" fontAlgn="base">
              <a:spcBef>
                <a:spcPct val="0"/>
              </a:spcBef>
              <a:spcAft>
                <a:spcPct val="0"/>
              </a:spcAft>
              <a:buNone/>
            </a:pPr>
            <a:r>
              <a:rPr lang="en-US" altLang="en-US" sz="1300">
                <a:solidFill>
                  <a:srgbClr val="FAA21C"/>
                </a:solidFill>
              </a:rPr>
              <a:t>• </a:t>
            </a:r>
            <a:r>
              <a:rPr lang="en-US" altLang="en-US" sz="1300">
                <a:solidFill>
                  <a:srgbClr val="595959"/>
                </a:solidFill>
              </a:rPr>
              <a:t>Morocco</a:t>
            </a:r>
            <a:br>
              <a:rPr lang="en-US" altLang="en-US" sz="1300">
                <a:solidFill>
                  <a:srgbClr val="595959"/>
                </a:solidFill>
              </a:rPr>
            </a:br>
            <a:r>
              <a:rPr lang="en-US" altLang="en-US" sz="1300">
                <a:solidFill>
                  <a:srgbClr val="FAA21C"/>
                </a:solidFill>
              </a:rPr>
              <a:t>• </a:t>
            </a:r>
            <a:r>
              <a:rPr lang="en-US" altLang="en-US" sz="1300">
                <a:solidFill>
                  <a:srgbClr val="595959"/>
                </a:solidFill>
              </a:rPr>
              <a:t>Tunisia</a:t>
            </a:r>
          </a:p>
          <a:p>
            <a:pPr defTabSz="457200" fontAlgn="base">
              <a:spcBef>
                <a:spcPct val="0"/>
              </a:spcBef>
              <a:spcAft>
                <a:spcPct val="0"/>
              </a:spcAft>
              <a:buNone/>
            </a:pPr>
            <a:r>
              <a:rPr lang="en-US" altLang="en-US" sz="1300">
                <a:solidFill>
                  <a:srgbClr val="FAA21C"/>
                </a:solidFill>
              </a:rPr>
              <a:t>• </a:t>
            </a:r>
            <a:r>
              <a:rPr lang="en-US" altLang="en-US" sz="1300">
                <a:solidFill>
                  <a:srgbClr val="595959"/>
                </a:solidFill>
              </a:rPr>
              <a:t>Malaysia</a:t>
            </a:r>
          </a:p>
        </p:txBody>
      </p:sp>
      <p:sp>
        <p:nvSpPr>
          <p:cNvPr id="7174" name="Rectangle 5"/>
          <p:cNvSpPr>
            <a:spLocks noChangeArrowheads="1"/>
          </p:cNvSpPr>
          <p:nvPr/>
        </p:nvSpPr>
        <p:spPr bwMode="auto">
          <a:xfrm>
            <a:off x="7961313" y="969964"/>
            <a:ext cx="1352550" cy="309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fontAlgn="base">
              <a:spcBef>
                <a:spcPct val="0"/>
              </a:spcBef>
              <a:spcAft>
                <a:spcPct val="0"/>
              </a:spcAft>
              <a:buNone/>
            </a:pPr>
            <a:r>
              <a:rPr lang="en-US" altLang="en-US" sz="1300" b="1">
                <a:solidFill>
                  <a:srgbClr val="BA227B"/>
                </a:solidFill>
              </a:rPr>
              <a:t>WATCH-LIST MARKETS</a:t>
            </a:r>
          </a:p>
          <a:p>
            <a:pPr defTabSz="457200" fontAlgn="base">
              <a:spcBef>
                <a:spcPct val="0"/>
              </a:spcBef>
              <a:spcAft>
                <a:spcPct val="0"/>
              </a:spcAft>
              <a:buNone/>
            </a:pPr>
            <a:r>
              <a:rPr lang="en-US" altLang="en-US" sz="1300">
                <a:solidFill>
                  <a:srgbClr val="BA227B"/>
                </a:solidFill>
              </a:rPr>
              <a:t>• </a:t>
            </a:r>
            <a:r>
              <a:rPr lang="en-US" altLang="en-US" sz="1300">
                <a:solidFill>
                  <a:srgbClr val="595959"/>
                </a:solidFill>
              </a:rPr>
              <a:t>Malawi</a:t>
            </a:r>
          </a:p>
          <a:p>
            <a:pPr defTabSz="457200" fontAlgn="base">
              <a:spcBef>
                <a:spcPct val="0"/>
              </a:spcBef>
              <a:spcAft>
                <a:spcPct val="0"/>
              </a:spcAft>
              <a:buNone/>
            </a:pPr>
            <a:r>
              <a:rPr lang="en-US" altLang="en-US" sz="1300">
                <a:solidFill>
                  <a:srgbClr val="BA227B"/>
                </a:solidFill>
              </a:rPr>
              <a:t>• </a:t>
            </a:r>
            <a:r>
              <a:rPr lang="en-US" altLang="en-US" sz="1300">
                <a:solidFill>
                  <a:srgbClr val="595959"/>
                </a:solidFill>
              </a:rPr>
              <a:t>Swaziland</a:t>
            </a:r>
          </a:p>
          <a:p>
            <a:pPr defTabSz="457200" fontAlgn="base">
              <a:spcBef>
                <a:spcPct val="0"/>
              </a:spcBef>
              <a:spcAft>
                <a:spcPct val="0"/>
              </a:spcAft>
              <a:buNone/>
            </a:pPr>
            <a:r>
              <a:rPr lang="en-US" altLang="en-US" sz="1300">
                <a:solidFill>
                  <a:srgbClr val="BA227B"/>
                </a:solidFill>
              </a:rPr>
              <a:t>• </a:t>
            </a:r>
            <a:r>
              <a:rPr lang="en-US" altLang="en-US" sz="1300">
                <a:solidFill>
                  <a:srgbClr val="595959"/>
                </a:solidFill>
              </a:rPr>
              <a:t>Ethiopia</a:t>
            </a:r>
          </a:p>
          <a:p>
            <a:pPr defTabSz="457200" fontAlgn="base">
              <a:spcBef>
                <a:spcPct val="0"/>
              </a:spcBef>
              <a:spcAft>
                <a:spcPct val="0"/>
              </a:spcAft>
              <a:buNone/>
            </a:pPr>
            <a:r>
              <a:rPr lang="en-US" altLang="en-US" sz="1300">
                <a:solidFill>
                  <a:srgbClr val="BA227B"/>
                </a:solidFill>
              </a:rPr>
              <a:t>• </a:t>
            </a:r>
            <a:r>
              <a:rPr lang="en-US" altLang="en-US" sz="1300">
                <a:solidFill>
                  <a:srgbClr val="595959"/>
                </a:solidFill>
              </a:rPr>
              <a:t>Argentina</a:t>
            </a:r>
          </a:p>
          <a:p>
            <a:pPr defTabSz="457200" fontAlgn="base">
              <a:spcBef>
                <a:spcPct val="0"/>
              </a:spcBef>
              <a:spcAft>
                <a:spcPct val="0"/>
              </a:spcAft>
              <a:buNone/>
            </a:pPr>
            <a:r>
              <a:rPr lang="en-US" altLang="en-US" sz="1300">
                <a:solidFill>
                  <a:srgbClr val="BA227B"/>
                </a:solidFill>
              </a:rPr>
              <a:t>• </a:t>
            </a:r>
            <a:r>
              <a:rPr lang="en-US" altLang="en-US" sz="1300">
                <a:solidFill>
                  <a:srgbClr val="595959"/>
                </a:solidFill>
              </a:rPr>
              <a:t>New Zealand</a:t>
            </a:r>
          </a:p>
          <a:p>
            <a:pPr defTabSz="457200" fontAlgn="base">
              <a:spcBef>
                <a:spcPct val="0"/>
              </a:spcBef>
              <a:spcAft>
                <a:spcPct val="0"/>
              </a:spcAft>
              <a:buNone/>
            </a:pPr>
            <a:r>
              <a:rPr lang="en-US" altLang="en-US" sz="1300">
                <a:solidFill>
                  <a:srgbClr val="BA227B"/>
                </a:solidFill>
              </a:rPr>
              <a:t>• </a:t>
            </a:r>
            <a:r>
              <a:rPr lang="en-US" altLang="en-US" sz="1300">
                <a:solidFill>
                  <a:srgbClr val="595959"/>
                </a:solidFill>
              </a:rPr>
              <a:t>Austria</a:t>
            </a:r>
          </a:p>
          <a:p>
            <a:pPr defTabSz="457200" fontAlgn="base">
              <a:spcBef>
                <a:spcPct val="0"/>
              </a:spcBef>
              <a:spcAft>
                <a:spcPct val="0"/>
              </a:spcAft>
              <a:buNone/>
            </a:pPr>
            <a:r>
              <a:rPr lang="en-US" altLang="en-US" sz="1300">
                <a:solidFill>
                  <a:srgbClr val="BA227B"/>
                </a:solidFill>
              </a:rPr>
              <a:t>• </a:t>
            </a:r>
            <a:r>
              <a:rPr lang="en-US" altLang="en-US" sz="1300">
                <a:solidFill>
                  <a:srgbClr val="595959"/>
                </a:solidFill>
              </a:rPr>
              <a:t>Denmark</a:t>
            </a:r>
          </a:p>
          <a:p>
            <a:pPr defTabSz="457200" fontAlgn="base">
              <a:spcBef>
                <a:spcPct val="0"/>
              </a:spcBef>
              <a:spcAft>
                <a:spcPct val="0"/>
              </a:spcAft>
              <a:buNone/>
            </a:pPr>
            <a:r>
              <a:rPr lang="en-US" altLang="en-US" sz="1300">
                <a:solidFill>
                  <a:srgbClr val="BA227B"/>
                </a:solidFill>
              </a:rPr>
              <a:t>• </a:t>
            </a:r>
            <a:r>
              <a:rPr lang="en-US" altLang="en-US" sz="1300">
                <a:solidFill>
                  <a:srgbClr val="595959"/>
                </a:solidFill>
              </a:rPr>
              <a:t>Belgium</a:t>
            </a:r>
          </a:p>
          <a:p>
            <a:pPr defTabSz="457200" fontAlgn="base">
              <a:spcBef>
                <a:spcPct val="0"/>
              </a:spcBef>
              <a:spcAft>
                <a:spcPct val="0"/>
              </a:spcAft>
              <a:buNone/>
            </a:pPr>
            <a:r>
              <a:rPr lang="en-US" altLang="en-US" sz="1300">
                <a:solidFill>
                  <a:srgbClr val="BA227B"/>
                </a:solidFill>
              </a:rPr>
              <a:t>• </a:t>
            </a:r>
            <a:r>
              <a:rPr lang="en-US" altLang="en-US" sz="1300">
                <a:solidFill>
                  <a:srgbClr val="595959"/>
                </a:solidFill>
              </a:rPr>
              <a:t>Norway</a:t>
            </a:r>
            <a:br>
              <a:rPr lang="en-US" altLang="en-US" sz="1300">
                <a:solidFill>
                  <a:srgbClr val="595959"/>
                </a:solidFill>
              </a:rPr>
            </a:br>
            <a:r>
              <a:rPr lang="en-US" altLang="en-US" sz="1300">
                <a:solidFill>
                  <a:srgbClr val="BA227B"/>
                </a:solidFill>
              </a:rPr>
              <a:t>• </a:t>
            </a:r>
            <a:r>
              <a:rPr lang="en-US" altLang="en-US" sz="1300">
                <a:solidFill>
                  <a:srgbClr val="595959"/>
                </a:solidFill>
              </a:rPr>
              <a:t>Sweden</a:t>
            </a:r>
          </a:p>
          <a:p>
            <a:pPr defTabSz="457200" fontAlgn="base">
              <a:spcBef>
                <a:spcPct val="0"/>
              </a:spcBef>
              <a:spcAft>
                <a:spcPct val="0"/>
              </a:spcAft>
              <a:buNone/>
            </a:pPr>
            <a:r>
              <a:rPr lang="en-US" altLang="en-US" sz="1300">
                <a:solidFill>
                  <a:srgbClr val="BA227B"/>
                </a:solidFill>
              </a:rPr>
              <a:t>• </a:t>
            </a:r>
            <a:r>
              <a:rPr lang="en-US" altLang="en-US" sz="1300">
                <a:solidFill>
                  <a:srgbClr val="595959"/>
                </a:solidFill>
              </a:rPr>
              <a:t>Finland</a:t>
            </a:r>
          </a:p>
          <a:p>
            <a:pPr defTabSz="457200" fontAlgn="base">
              <a:spcBef>
                <a:spcPct val="0"/>
              </a:spcBef>
              <a:spcAft>
                <a:spcPct val="0"/>
              </a:spcAft>
              <a:buNone/>
            </a:pPr>
            <a:r>
              <a:rPr lang="en-US" altLang="en-US" sz="1300">
                <a:solidFill>
                  <a:srgbClr val="BA227B"/>
                </a:solidFill>
              </a:rPr>
              <a:t>• </a:t>
            </a:r>
            <a:r>
              <a:rPr lang="en-US" altLang="en-US" sz="1300">
                <a:solidFill>
                  <a:srgbClr val="595959"/>
                </a:solidFill>
              </a:rPr>
              <a:t>Turkey</a:t>
            </a:r>
          </a:p>
          <a:p>
            <a:pPr defTabSz="457200" fontAlgn="base">
              <a:spcBef>
                <a:spcPct val="0"/>
              </a:spcBef>
              <a:spcAft>
                <a:spcPct val="0"/>
              </a:spcAft>
              <a:buNone/>
            </a:pPr>
            <a:r>
              <a:rPr lang="en-US" altLang="en-US" sz="1300">
                <a:solidFill>
                  <a:srgbClr val="BA227B"/>
                </a:solidFill>
              </a:rPr>
              <a:t>• </a:t>
            </a:r>
            <a:r>
              <a:rPr lang="en-US" altLang="en-US" sz="1300">
                <a:solidFill>
                  <a:srgbClr val="595959"/>
                </a:solidFill>
              </a:rPr>
              <a:t>Spain</a:t>
            </a:r>
          </a:p>
        </p:txBody>
      </p:sp>
      <p:sp>
        <p:nvSpPr>
          <p:cNvPr id="7175" name="Rectangle 6"/>
          <p:cNvSpPr>
            <a:spLocks noChangeArrowheads="1"/>
          </p:cNvSpPr>
          <p:nvPr/>
        </p:nvSpPr>
        <p:spPr bwMode="auto">
          <a:xfrm>
            <a:off x="1524000" y="2109788"/>
            <a:ext cx="1479550"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fontAlgn="base">
              <a:spcBef>
                <a:spcPct val="0"/>
              </a:spcBef>
              <a:spcAft>
                <a:spcPct val="0"/>
              </a:spcAft>
              <a:buNone/>
            </a:pPr>
            <a:r>
              <a:rPr lang="en-US" altLang="en-US" sz="1300" b="1">
                <a:solidFill>
                  <a:srgbClr val="2ABCBB"/>
                </a:solidFill>
              </a:rPr>
              <a:t>CORE MARKETS</a:t>
            </a:r>
          </a:p>
          <a:p>
            <a:pPr defTabSz="457200" fontAlgn="base">
              <a:spcBef>
                <a:spcPct val="0"/>
              </a:spcBef>
              <a:spcAft>
                <a:spcPct val="0"/>
              </a:spcAft>
              <a:buNone/>
            </a:pPr>
            <a:r>
              <a:rPr lang="en-US" altLang="en-US" sz="1300">
                <a:solidFill>
                  <a:srgbClr val="2ABCBB"/>
                </a:solidFill>
              </a:rPr>
              <a:t>• </a:t>
            </a:r>
            <a:r>
              <a:rPr lang="en-US" altLang="en-US" sz="1300">
                <a:solidFill>
                  <a:srgbClr val="595959"/>
                </a:solidFill>
              </a:rPr>
              <a:t>Angola</a:t>
            </a:r>
          </a:p>
          <a:p>
            <a:pPr defTabSz="457200" fontAlgn="base">
              <a:spcBef>
                <a:spcPct val="0"/>
              </a:spcBef>
              <a:spcAft>
                <a:spcPct val="0"/>
              </a:spcAft>
              <a:buNone/>
            </a:pPr>
            <a:r>
              <a:rPr lang="en-US" altLang="en-US" sz="1300">
                <a:solidFill>
                  <a:srgbClr val="2ABCBB"/>
                </a:solidFill>
              </a:rPr>
              <a:t>• </a:t>
            </a:r>
            <a:r>
              <a:rPr lang="en-US" altLang="en-US" sz="1300">
                <a:solidFill>
                  <a:srgbClr val="595959"/>
                </a:solidFill>
              </a:rPr>
              <a:t>Mozambique</a:t>
            </a:r>
          </a:p>
          <a:p>
            <a:pPr defTabSz="457200" fontAlgn="base">
              <a:spcBef>
                <a:spcPct val="0"/>
              </a:spcBef>
              <a:spcAft>
                <a:spcPct val="0"/>
              </a:spcAft>
              <a:buNone/>
            </a:pPr>
            <a:r>
              <a:rPr lang="en-US" altLang="en-US" sz="1300">
                <a:solidFill>
                  <a:srgbClr val="2ABCBB"/>
                </a:solidFill>
              </a:rPr>
              <a:t>• </a:t>
            </a:r>
            <a:r>
              <a:rPr lang="en-US" altLang="en-US" sz="1300">
                <a:solidFill>
                  <a:srgbClr val="595959"/>
                </a:solidFill>
              </a:rPr>
              <a:t>Kenya</a:t>
            </a:r>
          </a:p>
          <a:p>
            <a:pPr defTabSz="457200" fontAlgn="base">
              <a:spcBef>
                <a:spcPct val="0"/>
              </a:spcBef>
              <a:spcAft>
                <a:spcPct val="0"/>
              </a:spcAft>
              <a:buNone/>
            </a:pPr>
            <a:r>
              <a:rPr lang="en-US" altLang="en-US" sz="1300">
                <a:solidFill>
                  <a:srgbClr val="2ABCBB"/>
                </a:solidFill>
              </a:rPr>
              <a:t>• </a:t>
            </a:r>
            <a:r>
              <a:rPr lang="en-US" altLang="en-US" sz="1300">
                <a:solidFill>
                  <a:srgbClr val="595959"/>
                </a:solidFill>
              </a:rPr>
              <a:t>Nigeria</a:t>
            </a:r>
          </a:p>
          <a:p>
            <a:pPr defTabSz="457200" fontAlgn="base">
              <a:spcBef>
                <a:spcPct val="0"/>
              </a:spcBef>
              <a:spcAft>
                <a:spcPct val="0"/>
              </a:spcAft>
              <a:buNone/>
            </a:pPr>
            <a:r>
              <a:rPr lang="en-US" altLang="en-US" sz="1300">
                <a:solidFill>
                  <a:srgbClr val="2ABCBB"/>
                </a:solidFill>
              </a:rPr>
              <a:t>• </a:t>
            </a:r>
            <a:r>
              <a:rPr lang="en-US" altLang="en-US" sz="1300" b="1">
                <a:solidFill>
                  <a:srgbClr val="00B050"/>
                </a:solidFill>
              </a:rPr>
              <a:t>Domestic   (South Africa</a:t>
            </a:r>
            <a:r>
              <a:rPr lang="en-US" altLang="en-US" sz="1300">
                <a:solidFill>
                  <a:srgbClr val="00B050"/>
                </a:solidFill>
              </a:rPr>
              <a:t>)</a:t>
            </a:r>
          </a:p>
          <a:p>
            <a:pPr defTabSz="457200" fontAlgn="base">
              <a:spcBef>
                <a:spcPct val="0"/>
              </a:spcBef>
              <a:spcAft>
                <a:spcPct val="0"/>
              </a:spcAft>
              <a:buNone/>
            </a:pPr>
            <a:r>
              <a:rPr lang="en-US" altLang="en-US" sz="1300">
                <a:solidFill>
                  <a:srgbClr val="2ABCBB"/>
                </a:solidFill>
              </a:rPr>
              <a:t>• </a:t>
            </a:r>
            <a:r>
              <a:rPr lang="en-US" altLang="en-US" sz="1300">
                <a:solidFill>
                  <a:srgbClr val="595959"/>
                </a:solidFill>
              </a:rPr>
              <a:t>USA</a:t>
            </a:r>
          </a:p>
          <a:p>
            <a:pPr defTabSz="457200" fontAlgn="base">
              <a:spcBef>
                <a:spcPct val="0"/>
              </a:spcBef>
              <a:spcAft>
                <a:spcPct val="0"/>
              </a:spcAft>
              <a:buNone/>
            </a:pPr>
            <a:r>
              <a:rPr lang="en-US" altLang="en-US" sz="1300">
                <a:solidFill>
                  <a:srgbClr val="2ABCBB"/>
                </a:solidFill>
              </a:rPr>
              <a:t>• </a:t>
            </a:r>
            <a:r>
              <a:rPr lang="en-US" altLang="en-US" sz="1300">
                <a:solidFill>
                  <a:srgbClr val="595959"/>
                </a:solidFill>
              </a:rPr>
              <a:t>Australia</a:t>
            </a:r>
          </a:p>
          <a:p>
            <a:pPr defTabSz="457200" fontAlgn="base">
              <a:spcBef>
                <a:spcPct val="0"/>
              </a:spcBef>
              <a:spcAft>
                <a:spcPct val="0"/>
              </a:spcAft>
              <a:buNone/>
            </a:pPr>
            <a:r>
              <a:rPr lang="en-US" altLang="en-US" sz="1300">
                <a:solidFill>
                  <a:srgbClr val="2ABCBB"/>
                </a:solidFill>
              </a:rPr>
              <a:t>• </a:t>
            </a:r>
            <a:r>
              <a:rPr lang="en-US" altLang="en-US" sz="1300">
                <a:solidFill>
                  <a:srgbClr val="595959"/>
                </a:solidFill>
              </a:rPr>
              <a:t>France</a:t>
            </a:r>
          </a:p>
          <a:p>
            <a:pPr defTabSz="457200" fontAlgn="base">
              <a:spcBef>
                <a:spcPct val="0"/>
              </a:spcBef>
              <a:spcAft>
                <a:spcPct val="0"/>
              </a:spcAft>
              <a:buNone/>
            </a:pPr>
            <a:r>
              <a:rPr lang="en-US" altLang="en-US" sz="1300">
                <a:solidFill>
                  <a:srgbClr val="2ABCBB"/>
                </a:solidFill>
              </a:rPr>
              <a:t>• </a:t>
            </a:r>
            <a:r>
              <a:rPr lang="en-US" altLang="en-US" sz="1300">
                <a:solidFill>
                  <a:srgbClr val="595959"/>
                </a:solidFill>
              </a:rPr>
              <a:t>Germany</a:t>
            </a:r>
          </a:p>
          <a:p>
            <a:pPr defTabSz="457200" fontAlgn="base">
              <a:spcBef>
                <a:spcPct val="0"/>
              </a:spcBef>
              <a:spcAft>
                <a:spcPct val="0"/>
              </a:spcAft>
              <a:buNone/>
            </a:pPr>
            <a:r>
              <a:rPr lang="en-US" altLang="en-US" sz="1300">
                <a:solidFill>
                  <a:srgbClr val="2ABCBB"/>
                </a:solidFill>
              </a:rPr>
              <a:t>• </a:t>
            </a:r>
            <a:r>
              <a:rPr lang="en-US" altLang="en-US" sz="1300">
                <a:solidFill>
                  <a:srgbClr val="595959"/>
                </a:solidFill>
              </a:rPr>
              <a:t>Netherlands</a:t>
            </a:r>
          </a:p>
          <a:p>
            <a:pPr defTabSz="457200" fontAlgn="base">
              <a:spcBef>
                <a:spcPct val="0"/>
              </a:spcBef>
              <a:spcAft>
                <a:spcPct val="0"/>
              </a:spcAft>
              <a:buNone/>
            </a:pPr>
            <a:r>
              <a:rPr lang="en-US" altLang="en-US" sz="1300">
                <a:solidFill>
                  <a:srgbClr val="2ABCBB"/>
                </a:solidFill>
              </a:rPr>
              <a:t>• </a:t>
            </a:r>
            <a:r>
              <a:rPr lang="en-US" altLang="en-US" sz="1300" b="1">
                <a:solidFill>
                  <a:srgbClr val="00B050"/>
                </a:solidFill>
              </a:rPr>
              <a:t>UK</a:t>
            </a:r>
          </a:p>
          <a:p>
            <a:pPr defTabSz="457200" fontAlgn="base">
              <a:spcBef>
                <a:spcPct val="0"/>
              </a:spcBef>
              <a:spcAft>
                <a:spcPct val="0"/>
              </a:spcAft>
              <a:buNone/>
            </a:pPr>
            <a:r>
              <a:rPr lang="en-US" altLang="en-US" sz="1300">
                <a:solidFill>
                  <a:srgbClr val="2ABCBB"/>
                </a:solidFill>
              </a:rPr>
              <a:t>• </a:t>
            </a:r>
            <a:r>
              <a:rPr lang="en-US" altLang="en-US" sz="1300">
                <a:solidFill>
                  <a:srgbClr val="595959"/>
                </a:solidFill>
              </a:rPr>
              <a:t>Tanzania</a:t>
            </a:r>
          </a:p>
          <a:p>
            <a:pPr defTabSz="457200" fontAlgn="base">
              <a:spcBef>
                <a:spcPct val="0"/>
              </a:spcBef>
              <a:spcAft>
                <a:spcPct val="0"/>
              </a:spcAft>
              <a:buNone/>
            </a:pPr>
            <a:r>
              <a:rPr lang="en-US" altLang="en-US" sz="1300">
                <a:solidFill>
                  <a:srgbClr val="2ABCBB"/>
                </a:solidFill>
              </a:rPr>
              <a:t>• </a:t>
            </a:r>
            <a:r>
              <a:rPr lang="en-US" altLang="en-US" sz="1300">
                <a:solidFill>
                  <a:srgbClr val="595959"/>
                </a:solidFill>
              </a:rPr>
              <a:t>Brazil</a:t>
            </a:r>
          </a:p>
          <a:p>
            <a:pPr defTabSz="457200" fontAlgn="base">
              <a:spcBef>
                <a:spcPct val="0"/>
              </a:spcBef>
              <a:spcAft>
                <a:spcPct val="0"/>
              </a:spcAft>
              <a:buNone/>
            </a:pPr>
            <a:r>
              <a:rPr lang="en-US" altLang="en-US" sz="1300">
                <a:solidFill>
                  <a:srgbClr val="2ABCBB"/>
                </a:solidFill>
              </a:rPr>
              <a:t>• </a:t>
            </a:r>
            <a:r>
              <a:rPr lang="en-US" altLang="en-US" sz="1300">
                <a:solidFill>
                  <a:srgbClr val="595959"/>
                </a:solidFill>
              </a:rPr>
              <a:t>China</a:t>
            </a:r>
          </a:p>
          <a:p>
            <a:pPr defTabSz="457200" fontAlgn="base">
              <a:spcBef>
                <a:spcPct val="0"/>
              </a:spcBef>
              <a:spcAft>
                <a:spcPct val="0"/>
              </a:spcAft>
              <a:buNone/>
            </a:pPr>
            <a:r>
              <a:rPr lang="en-US" altLang="en-US" sz="1300">
                <a:solidFill>
                  <a:srgbClr val="595959"/>
                </a:solidFill>
              </a:rPr>
              <a:t>  (incl. Hong Kong)</a:t>
            </a:r>
          </a:p>
          <a:p>
            <a:pPr defTabSz="457200" fontAlgn="base">
              <a:spcBef>
                <a:spcPct val="0"/>
              </a:spcBef>
              <a:spcAft>
                <a:spcPct val="0"/>
              </a:spcAft>
              <a:buNone/>
            </a:pPr>
            <a:r>
              <a:rPr lang="en-US" altLang="en-US" sz="1300">
                <a:solidFill>
                  <a:srgbClr val="2ABCBB"/>
                </a:solidFill>
              </a:rPr>
              <a:t>• </a:t>
            </a:r>
            <a:r>
              <a:rPr lang="en-US" altLang="en-US" sz="1300">
                <a:solidFill>
                  <a:srgbClr val="595959"/>
                </a:solidFill>
              </a:rPr>
              <a:t>India </a:t>
            </a:r>
          </a:p>
        </p:txBody>
      </p:sp>
      <p:sp>
        <p:nvSpPr>
          <p:cNvPr id="7176" name="Rectangle 7"/>
          <p:cNvSpPr>
            <a:spLocks noChangeArrowheads="1"/>
          </p:cNvSpPr>
          <p:nvPr/>
        </p:nvSpPr>
        <p:spPr bwMode="auto">
          <a:xfrm>
            <a:off x="3821113" y="163514"/>
            <a:ext cx="45720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defTabSz="457200" fontAlgn="base">
              <a:lnSpc>
                <a:spcPct val="80000"/>
              </a:lnSpc>
              <a:spcBef>
                <a:spcPct val="0"/>
              </a:spcBef>
              <a:spcAft>
                <a:spcPct val="0"/>
              </a:spcAft>
              <a:buNone/>
            </a:pPr>
            <a:r>
              <a:rPr lang="en-US" altLang="en-US" sz="2200">
                <a:solidFill>
                  <a:srgbClr val="EC2746"/>
                </a:solidFill>
                <a:latin typeface="Calibri Light" panose="020F0302020204030204" pitchFamily="34" charset="0"/>
              </a:rPr>
              <a:t>MARKETS DEFINED</a:t>
            </a:r>
            <a:endParaRPr lang="en-US" altLang="en-US" sz="2200" b="1">
              <a:solidFill>
                <a:srgbClr val="2ABCBB"/>
              </a:solidFill>
            </a:endParaRPr>
          </a:p>
          <a:p>
            <a:pPr algn="ctr" defTabSz="457200" fontAlgn="base">
              <a:lnSpc>
                <a:spcPct val="80000"/>
              </a:lnSpc>
              <a:spcBef>
                <a:spcPct val="0"/>
              </a:spcBef>
              <a:spcAft>
                <a:spcPct val="0"/>
              </a:spcAft>
              <a:buNone/>
            </a:pPr>
            <a:r>
              <a:rPr lang="en-US" altLang="en-US" sz="2200" b="1">
                <a:solidFill>
                  <a:srgbClr val="2ABCBB"/>
                </a:solidFill>
              </a:rPr>
              <a:t>2014-2017</a:t>
            </a:r>
          </a:p>
        </p:txBody>
      </p:sp>
      <p:sp>
        <p:nvSpPr>
          <p:cNvPr id="9" name="Rectangle 8"/>
          <p:cNvSpPr/>
          <p:nvPr/>
        </p:nvSpPr>
        <p:spPr>
          <a:xfrm>
            <a:off x="1557338" y="5740401"/>
            <a:ext cx="957262" cy="16986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0" fontAlgn="base" hangingPunct="0">
              <a:spcBef>
                <a:spcPct val="0"/>
              </a:spcBef>
              <a:spcAft>
                <a:spcPct val="0"/>
              </a:spcAft>
              <a:defRPr/>
            </a:pPr>
            <a:r>
              <a:rPr lang="en-US" dirty="0">
                <a:solidFill>
                  <a:prstClr val="white"/>
                </a:solidFill>
              </a:rPr>
              <a:t> </a:t>
            </a:r>
          </a:p>
        </p:txBody>
      </p:sp>
      <p:pic>
        <p:nvPicPr>
          <p:cNvPr id="7178" name="Picture 9" descr="Welcome Logo_ TO USE(RGB)_3Nov14.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9425" y="5803900"/>
            <a:ext cx="655638"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7800" y="3124200"/>
            <a:ext cx="2857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48875" y="1435101"/>
            <a:ext cx="285750"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1"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77101" y="4470400"/>
            <a:ext cx="39052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2"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95889" y="4451350"/>
            <a:ext cx="409575"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45136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descr="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50053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1" y="-63500"/>
            <a:ext cx="9140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2"/>
          <p:cNvSpPr>
            <a:spLocks noChangeArrowheads="1"/>
          </p:cNvSpPr>
          <p:nvPr/>
        </p:nvSpPr>
        <p:spPr bwMode="auto">
          <a:xfrm>
            <a:off x="1681164" y="1023938"/>
            <a:ext cx="153987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0" fontAlgn="base" hangingPunct="0">
              <a:spcBef>
                <a:spcPct val="0"/>
              </a:spcBef>
              <a:spcAft>
                <a:spcPct val="0"/>
              </a:spcAft>
              <a:buNone/>
            </a:pPr>
            <a:r>
              <a:rPr lang="it-IT" altLang="en-US" sz="1300" b="1">
                <a:solidFill>
                  <a:srgbClr val="FAA21C"/>
                </a:solidFill>
              </a:rPr>
              <a:t>1. Africa</a:t>
            </a:r>
            <a:endParaRPr lang="en-ZA" altLang="en-US" sz="1200">
              <a:solidFill>
                <a:srgbClr val="000000"/>
              </a:solidFill>
            </a:endParaRPr>
          </a:p>
          <a:p>
            <a:pPr defTabSz="457200" eaLnBrk="0" fontAlgn="base" hangingPunct="0">
              <a:spcAft>
                <a:spcPct val="0"/>
              </a:spcAft>
            </a:pPr>
            <a:r>
              <a:rPr lang="en-ZA" altLang="en-US" sz="1200">
                <a:solidFill>
                  <a:srgbClr val="000000"/>
                </a:solidFill>
              </a:rPr>
              <a:t> </a:t>
            </a:r>
            <a:r>
              <a:rPr lang="en-ZA" altLang="en-US" sz="1200" b="1">
                <a:solidFill>
                  <a:srgbClr val="000000"/>
                </a:solidFill>
              </a:rPr>
              <a:t>7,472,494 </a:t>
            </a:r>
            <a:r>
              <a:rPr lang="en-ZA" altLang="en-US" sz="1200">
                <a:solidFill>
                  <a:srgbClr val="000000"/>
                </a:solidFill>
              </a:rPr>
              <a:t>	</a:t>
            </a:r>
            <a:endParaRPr lang="en-US" altLang="en-US" sz="1200">
              <a:solidFill>
                <a:srgbClr val="595959"/>
              </a:solidFill>
              <a:latin typeface="Calibri Light" panose="020F0302020204030204" pitchFamily="34" charset="0"/>
            </a:endParaRPr>
          </a:p>
          <a:p>
            <a:pPr defTabSz="457200" eaLnBrk="0" fontAlgn="base" hangingPunct="0">
              <a:spcBef>
                <a:spcPct val="0"/>
              </a:spcBef>
              <a:spcAft>
                <a:spcPct val="0"/>
              </a:spcAft>
              <a:buNone/>
            </a:pPr>
            <a:r>
              <a:rPr lang="en-US" altLang="en-US" sz="1200">
                <a:solidFill>
                  <a:srgbClr val="FAA21C"/>
                </a:solidFill>
                <a:latin typeface="Calibri Light" panose="020F0302020204030204" pitchFamily="34" charset="0"/>
              </a:rPr>
              <a:t> </a:t>
            </a:r>
            <a:r>
              <a:rPr lang="en-US" altLang="en-US" sz="1200">
                <a:solidFill>
                  <a:srgbClr val="000000"/>
                </a:solidFill>
                <a:latin typeface="Calibri Light" panose="020F0302020204030204" pitchFamily="34" charset="0"/>
              </a:rPr>
              <a:t>16</a:t>
            </a:r>
            <a:r>
              <a:rPr lang="it-IT" altLang="en-US" sz="1200">
                <a:solidFill>
                  <a:srgbClr val="000000"/>
                </a:solidFill>
                <a:latin typeface="Calibri Light" panose="020F0302020204030204" pitchFamily="34" charset="0"/>
              </a:rPr>
              <a:t>% </a:t>
            </a:r>
            <a:endParaRPr lang="en-US" altLang="en-US" sz="1200">
              <a:solidFill>
                <a:srgbClr val="000000"/>
              </a:solidFill>
              <a:latin typeface="Calibri Light" panose="020F0302020204030204" pitchFamily="34" charset="0"/>
            </a:endParaRPr>
          </a:p>
        </p:txBody>
      </p:sp>
      <p:sp>
        <p:nvSpPr>
          <p:cNvPr id="9220" name="Rectangle 3"/>
          <p:cNvSpPr>
            <a:spLocks noChangeArrowheads="1"/>
          </p:cNvSpPr>
          <p:nvPr/>
        </p:nvSpPr>
        <p:spPr bwMode="auto">
          <a:xfrm>
            <a:off x="8853489" y="1017589"/>
            <a:ext cx="1462087"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0" fontAlgn="base" hangingPunct="0">
              <a:spcBef>
                <a:spcPct val="0"/>
              </a:spcBef>
              <a:spcAft>
                <a:spcPct val="0"/>
              </a:spcAft>
              <a:buNone/>
            </a:pPr>
            <a:endParaRPr lang="en-US" altLang="en-US" sz="1300" b="1">
              <a:solidFill>
                <a:srgbClr val="FAA21C"/>
              </a:solidFill>
            </a:endParaRPr>
          </a:p>
          <a:p>
            <a:pPr defTabSz="457200" eaLnBrk="0" fontAlgn="base" hangingPunct="0">
              <a:spcBef>
                <a:spcPct val="0"/>
              </a:spcBef>
              <a:spcAft>
                <a:spcPct val="0"/>
              </a:spcAft>
              <a:buNone/>
            </a:pPr>
            <a:r>
              <a:rPr lang="en-US" altLang="en-US" sz="1300" b="1">
                <a:solidFill>
                  <a:srgbClr val="FAA21C"/>
                </a:solidFill>
              </a:rPr>
              <a:t>5. Australasia</a:t>
            </a:r>
            <a:endParaRPr lang="en-ZA" altLang="en-US" sz="1200">
              <a:solidFill>
                <a:prstClr val="black"/>
              </a:solidFill>
            </a:endParaRPr>
          </a:p>
          <a:p>
            <a:pPr defTabSz="457200" eaLnBrk="0" fontAlgn="base" hangingPunct="0">
              <a:spcAft>
                <a:spcPct val="0"/>
              </a:spcAft>
            </a:pPr>
            <a:r>
              <a:rPr lang="en-ZA" altLang="en-US" sz="1200">
                <a:solidFill>
                  <a:prstClr val="black"/>
                </a:solidFill>
              </a:rPr>
              <a:t> </a:t>
            </a:r>
            <a:r>
              <a:rPr lang="en-ZA" altLang="en-US" sz="1200" b="1">
                <a:solidFill>
                  <a:prstClr val="black"/>
                </a:solidFill>
              </a:rPr>
              <a:t>131 910</a:t>
            </a:r>
            <a:r>
              <a:rPr lang="en-ZA" altLang="en-US" sz="1200">
                <a:solidFill>
                  <a:srgbClr val="000000"/>
                </a:solidFill>
              </a:rPr>
              <a:t>	</a:t>
            </a:r>
            <a:endParaRPr lang="en-US" altLang="en-US" sz="1200">
              <a:solidFill>
                <a:srgbClr val="595959"/>
              </a:solidFill>
              <a:latin typeface="Calibri Light" panose="020F0302020204030204" pitchFamily="34" charset="0"/>
            </a:endParaRPr>
          </a:p>
          <a:p>
            <a:pPr defTabSz="457200" eaLnBrk="0" fontAlgn="base" hangingPunct="0">
              <a:spcBef>
                <a:spcPct val="0"/>
              </a:spcBef>
              <a:spcAft>
                <a:spcPct val="0"/>
              </a:spcAft>
              <a:buNone/>
            </a:pPr>
            <a:r>
              <a:rPr lang="en-US" altLang="en-US" sz="1200">
                <a:solidFill>
                  <a:srgbClr val="000000"/>
                </a:solidFill>
                <a:latin typeface="Calibri Light" panose="020F0302020204030204" pitchFamily="34" charset="0"/>
              </a:rPr>
              <a:t>  10% </a:t>
            </a:r>
          </a:p>
        </p:txBody>
      </p:sp>
      <p:sp>
        <p:nvSpPr>
          <p:cNvPr id="9221" name="Rectangle 4"/>
          <p:cNvSpPr>
            <a:spLocks noChangeArrowheads="1"/>
          </p:cNvSpPr>
          <p:nvPr/>
        </p:nvSpPr>
        <p:spPr bwMode="auto">
          <a:xfrm>
            <a:off x="8805864" y="3432176"/>
            <a:ext cx="1787525"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0" fontAlgn="base" hangingPunct="0">
              <a:spcBef>
                <a:spcPct val="0"/>
              </a:spcBef>
              <a:spcAft>
                <a:spcPct val="0"/>
              </a:spcAft>
              <a:buNone/>
            </a:pPr>
            <a:endParaRPr lang="en-US" altLang="en-US" sz="1300" b="1">
              <a:solidFill>
                <a:srgbClr val="FAA21C"/>
              </a:solidFill>
            </a:endParaRPr>
          </a:p>
          <a:p>
            <a:pPr defTabSz="457200" eaLnBrk="0" fontAlgn="base" hangingPunct="0">
              <a:spcBef>
                <a:spcPct val="0"/>
              </a:spcBef>
              <a:spcAft>
                <a:spcPct val="0"/>
              </a:spcAft>
              <a:buNone/>
            </a:pPr>
            <a:r>
              <a:rPr lang="en-US" altLang="en-US" sz="1300" b="1">
                <a:solidFill>
                  <a:srgbClr val="FAA21C"/>
                </a:solidFill>
              </a:rPr>
              <a:t>3. Middle East</a:t>
            </a:r>
            <a:endParaRPr lang="en-ZA" altLang="en-US" sz="1200">
              <a:solidFill>
                <a:srgbClr val="000000"/>
              </a:solidFill>
            </a:endParaRPr>
          </a:p>
          <a:p>
            <a:pPr defTabSz="457200" eaLnBrk="0" fontAlgn="base" hangingPunct="0">
              <a:spcAft>
                <a:spcPct val="0"/>
              </a:spcAft>
            </a:pPr>
            <a:endParaRPr lang="en-ZA" altLang="en-US" sz="1200">
              <a:solidFill>
                <a:prstClr val="black"/>
              </a:solidFill>
            </a:endParaRPr>
          </a:p>
          <a:p>
            <a:pPr defTabSz="457200" eaLnBrk="0" fontAlgn="base" hangingPunct="0">
              <a:spcAft>
                <a:spcPct val="0"/>
              </a:spcAft>
            </a:pPr>
            <a:r>
              <a:rPr lang="en-ZA" altLang="en-US" sz="1200">
                <a:solidFill>
                  <a:prstClr val="black"/>
                </a:solidFill>
              </a:rPr>
              <a:t> </a:t>
            </a:r>
            <a:r>
              <a:rPr lang="en-ZA" altLang="en-US" sz="1200" b="1">
                <a:solidFill>
                  <a:prstClr val="black"/>
                </a:solidFill>
              </a:rPr>
              <a:t>71 532</a:t>
            </a:r>
            <a:r>
              <a:rPr lang="en-ZA" altLang="en-US" sz="1200">
                <a:solidFill>
                  <a:prstClr val="black"/>
                </a:solidFill>
              </a:rPr>
              <a:t>	</a:t>
            </a:r>
            <a:r>
              <a:rPr lang="en-ZA" altLang="en-US" sz="1200">
                <a:solidFill>
                  <a:srgbClr val="000000"/>
                </a:solidFill>
              </a:rPr>
              <a:t>	</a:t>
            </a:r>
            <a:endParaRPr lang="en-US" altLang="en-US" sz="1200">
              <a:solidFill>
                <a:srgbClr val="595959"/>
              </a:solidFill>
              <a:latin typeface="Calibri Light" panose="020F0302020204030204" pitchFamily="34" charset="0"/>
            </a:endParaRPr>
          </a:p>
          <a:p>
            <a:pPr defTabSz="457200" eaLnBrk="0" fontAlgn="base" hangingPunct="0">
              <a:spcBef>
                <a:spcPct val="0"/>
              </a:spcBef>
              <a:spcAft>
                <a:spcPct val="0"/>
              </a:spcAft>
              <a:buNone/>
            </a:pPr>
            <a:r>
              <a:rPr lang="en-US" altLang="en-US" sz="1200">
                <a:solidFill>
                  <a:srgbClr val="595959"/>
                </a:solidFill>
                <a:latin typeface="Calibri Light" panose="020F0302020204030204" pitchFamily="34" charset="0"/>
              </a:rPr>
              <a:t>34%</a:t>
            </a:r>
          </a:p>
        </p:txBody>
      </p:sp>
      <p:sp>
        <p:nvSpPr>
          <p:cNvPr id="9222" name="Rectangle 5"/>
          <p:cNvSpPr>
            <a:spLocks noChangeArrowheads="1"/>
          </p:cNvSpPr>
          <p:nvPr/>
        </p:nvSpPr>
        <p:spPr bwMode="auto">
          <a:xfrm>
            <a:off x="1539875" y="3635375"/>
            <a:ext cx="15954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0" fontAlgn="base" hangingPunct="0">
              <a:spcBef>
                <a:spcPct val="0"/>
              </a:spcBef>
              <a:spcAft>
                <a:spcPct val="0"/>
              </a:spcAft>
              <a:buNone/>
            </a:pPr>
            <a:endParaRPr lang="en-US" altLang="en-US" sz="1300" b="1">
              <a:solidFill>
                <a:srgbClr val="FAA21C"/>
              </a:solidFill>
            </a:endParaRPr>
          </a:p>
          <a:p>
            <a:pPr defTabSz="457200" eaLnBrk="0" fontAlgn="base" hangingPunct="0">
              <a:spcBef>
                <a:spcPct val="0"/>
              </a:spcBef>
              <a:spcAft>
                <a:spcPct val="0"/>
              </a:spcAft>
              <a:buNone/>
            </a:pPr>
            <a:r>
              <a:rPr lang="en-US" altLang="en-US" sz="1300" b="1">
                <a:solidFill>
                  <a:srgbClr val="FAA21C"/>
                </a:solidFill>
              </a:rPr>
              <a:t>4. North America</a:t>
            </a:r>
            <a:endParaRPr lang="en-ZA" altLang="en-US" sz="1200">
              <a:solidFill>
                <a:prstClr val="black"/>
              </a:solidFill>
            </a:endParaRPr>
          </a:p>
          <a:p>
            <a:pPr defTabSz="457200" eaLnBrk="0" fontAlgn="base" hangingPunct="0">
              <a:spcAft>
                <a:spcPct val="0"/>
              </a:spcAft>
            </a:pPr>
            <a:r>
              <a:rPr lang="en-ZA" altLang="en-US" sz="1200">
                <a:solidFill>
                  <a:prstClr val="black"/>
                </a:solidFill>
              </a:rPr>
              <a:t> </a:t>
            </a:r>
            <a:r>
              <a:rPr lang="en-ZA" altLang="en-US" sz="1200" b="1">
                <a:solidFill>
                  <a:prstClr val="black"/>
                </a:solidFill>
              </a:rPr>
              <a:t>406 192</a:t>
            </a:r>
            <a:r>
              <a:rPr lang="en-ZA" altLang="en-US" sz="1200">
                <a:solidFill>
                  <a:prstClr val="black"/>
                </a:solidFill>
              </a:rPr>
              <a:t>	</a:t>
            </a:r>
          </a:p>
          <a:p>
            <a:pPr defTabSz="457200" eaLnBrk="0" fontAlgn="base" hangingPunct="0">
              <a:spcAft>
                <a:spcPct val="0"/>
              </a:spcAft>
              <a:buNone/>
            </a:pPr>
            <a:r>
              <a:rPr lang="en-US" altLang="en-US" sz="1200">
                <a:solidFill>
                  <a:srgbClr val="FAA21C"/>
                </a:solidFill>
                <a:latin typeface="Calibri Light" panose="020F0302020204030204" pitchFamily="34" charset="0"/>
              </a:rPr>
              <a:t> </a:t>
            </a:r>
            <a:r>
              <a:rPr lang="en-US" altLang="en-US" sz="1200">
                <a:solidFill>
                  <a:srgbClr val="000000"/>
                </a:solidFill>
                <a:latin typeface="Calibri Light" panose="020F0302020204030204" pitchFamily="34" charset="0"/>
              </a:rPr>
              <a:t>15%</a:t>
            </a:r>
          </a:p>
        </p:txBody>
      </p:sp>
      <p:sp>
        <p:nvSpPr>
          <p:cNvPr id="9223" name="Rectangle 6"/>
          <p:cNvSpPr>
            <a:spLocks noChangeArrowheads="1"/>
          </p:cNvSpPr>
          <p:nvPr/>
        </p:nvSpPr>
        <p:spPr bwMode="auto">
          <a:xfrm>
            <a:off x="1624013" y="1860551"/>
            <a:ext cx="156210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0" fontAlgn="base" hangingPunct="0">
              <a:spcBef>
                <a:spcPct val="0"/>
              </a:spcBef>
              <a:spcAft>
                <a:spcPct val="0"/>
              </a:spcAft>
              <a:buNone/>
            </a:pPr>
            <a:r>
              <a:rPr lang="it-IT" altLang="en-US" sz="1300" b="1">
                <a:solidFill>
                  <a:srgbClr val="FAA21C"/>
                </a:solidFill>
              </a:rPr>
              <a:t>2. Europe</a:t>
            </a:r>
            <a:r>
              <a:rPr lang="it-IT" altLang="en-US" sz="1200">
                <a:solidFill>
                  <a:srgbClr val="595959"/>
                </a:solidFill>
                <a:latin typeface="Calibri Light" panose="020F0302020204030204" pitchFamily="34" charset="0"/>
              </a:rPr>
              <a:t> </a:t>
            </a:r>
            <a:endParaRPr lang="en-ZA" altLang="en-US" sz="1200">
              <a:solidFill>
                <a:prstClr val="black"/>
              </a:solidFill>
            </a:endParaRPr>
          </a:p>
          <a:p>
            <a:pPr defTabSz="457200" eaLnBrk="0" fontAlgn="base" hangingPunct="0">
              <a:spcAft>
                <a:spcPct val="0"/>
              </a:spcAft>
            </a:pPr>
            <a:r>
              <a:rPr lang="en-ZA" altLang="en-US" sz="1200">
                <a:solidFill>
                  <a:prstClr val="black"/>
                </a:solidFill>
              </a:rPr>
              <a:t> </a:t>
            </a:r>
            <a:r>
              <a:rPr lang="en-ZA" altLang="en-US" sz="1200" b="1">
                <a:solidFill>
                  <a:prstClr val="black"/>
                </a:solidFill>
              </a:rPr>
              <a:t>1 525 836</a:t>
            </a:r>
            <a:r>
              <a:rPr lang="en-ZA" altLang="en-US" sz="1200">
                <a:solidFill>
                  <a:prstClr val="black"/>
                </a:solidFill>
              </a:rPr>
              <a:t>	</a:t>
            </a:r>
            <a:r>
              <a:rPr lang="en-ZA" altLang="en-US" sz="1200">
                <a:solidFill>
                  <a:srgbClr val="000000"/>
                </a:solidFill>
              </a:rPr>
              <a:t>	</a:t>
            </a:r>
            <a:endParaRPr lang="en-US" altLang="en-US" sz="1200">
              <a:solidFill>
                <a:srgbClr val="FAA21C"/>
              </a:solidFill>
              <a:latin typeface="Calibri Light" panose="020F0302020204030204" pitchFamily="34" charset="0"/>
            </a:endParaRPr>
          </a:p>
          <a:p>
            <a:pPr defTabSz="457200" eaLnBrk="0" fontAlgn="base" hangingPunct="0">
              <a:spcAft>
                <a:spcPct val="0"/>
              </a:spcAft>
              <a:buNone/>
            </a:pPr>
            <a:r>
              <a:rPr lang="en-US" altLang="en-US" sz="1200">
                <a:solidFill>
                  <a:srgbClr val="000000"/>
                </a:solidFill>
                <a:latin typeface="Calibri Light" panose="020F0302020204030204" pitchFamily="34" charset="0"/>
              </a:rPr>
              <a:t>15.8%</a:t>
            </a:r>
            <a:endParaRPr lang="en-US" altLang="en-US" sz="1200">
              <a:solidFill>
                <a:srgbClr val="595959"/>
              </a:solidFill>
              <a:latin typeface="Calibri Light" panose="020F0302020204030204" pitchFamily="34" charset="0"/>
            </a:endParaRPr>
          </a:p>
        </p:txBody>
      </p:sp>
      <p:sp>
        <p:nvSpPr>
          <p:cNvPr id="9224" name="Rectangle 7"/>
          <p:cNvSpPr>
            <a:spLocks noChangeArrowheads="1"/>
          </p:cNvSpPr>
          <p:nvPr/>
        </p:nvSpPr>
        <p:spPr bwMode="auto">
          <a:xfrm>
            <a:off x="8805863" y="2092326"/>
            <a:ext cx="1460500"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0" fontAlgn="base" hangingPunct="0">
              <a:spcBef>
                <a:spcPct val="0"/>
              </a:spcBef>
              <a:spcAft>
                <a:spcPct val="0"/>
              </a:spcAft>
              <a:buNone/>
            </a:pPr>
            <a:endParaRPr lang="it-IT" altLang="en-US" sz="1300" b="1">
              <a:solidFill>
                <a:srgbClr val="FAA21C"/>
              </a:solidFill>
            </a:endParaRPr>
          </a:p>
          <a:p>
            <a:pPr defTabSz="457200" eaLnBrk="0" fontAlgn="base" hangingPunct="0">
              <a:spcBef>
                <a:spcPct val="0"/>
              </a:spcBef>
              <a:spcAft>
                <a:spcPct val="0"/>
              </a:spcAft>
              <a:buNone/>
            </a:pPr>
            <a:r>
              <a:rPr lang="it-IT" altLang="en-US" sz="1300" b="1">
                <a:solidFill>
                  <a:srgbClr val="FAA21C"/>
                </a:solidFill>
              </a:rPr>
              <a:t>6. Central and   </a:t>
            </a:r>
            <a:br>
              <a:rPr lang="it-IT" altLang="en-US" sz="1300" b="1">
                <a:solidFill>
                  <a:srgbClr val="FAA21C"/>
                </a:solidFill>
              </a:rPr>
            </a:br>
            <a:r>
              <a:rPr lang="it-IT" altLang="en-US" sz="1300" b="1">
                <a:solidFill>
                  <a:srgbClr val="FAA21C"/>
                </a:solidFill>
              </a:rPr>
              <a:t>   South America</a:t>
            </a:r>
            <a:endParaRPr lang="en-ZA" altLang="en-US" sz="1200">
              <a:solidFill>
                <a:prstClr val="black"/>
              </a:solidFill>
            </a:endParaRPr>
          </a:p>
          <a:p>
            <a:pPr defTabSz="457200" eaLnBrk="0" fontAlgn="base" hangingPunct="0">
              <a:spcAft>
                <a:spcPct val="0"/>
              </a:spcAft>
            </a:pPr>
            <a:r>
              <a:rPr lang="en-ZA" altLang="en-US" sz="1200">
                <a:solidFill>
                  <a:prstClr val="black"/>
                </a:solidFill>
              </a:rPr>
              <a:t> </a:t>
            </a:r>
            <a:r>
              <a:rPr lang="en-ZA" altLang="en-US" sz="1200" b="1">
                <a:solidFill>
                  <a:prstClr val="black"/>
                </a:solidFill>
              </a:rPr>
              <a:t>67 546</a:t>
            </a:r>
            <a:r>
              <a:rPr lang="en-ZA" altLang="en-US" sz="1200">
                <a:solidFill>
                  <a:prstClr val="black"/>
                </a:solidFill>
              </a:rPr>
              <a:t>	</a:t>
            </a:r>
          </a:p>
          <a:p>
            <a:pPr defTabSz="457200" eaLnBrk="0" fontAlgn="base" hangingPunct="0">
              <a:spcAft>
                <a:spcPct val="0"/>
              </a:spcAft>
              <a:buNone/>
            </a:pPr>
            <a:r>
              <a:rPr lang="en-US" altLang="en-US" sz="1200">
                <a:solidFill>
                  <a:srgbClr val="000000"/>
                </a:solidFill>
                <a:latin typeface="Calibri Light" panose="020F0302020204030204" pitchFamily="34" charset="0"/>
              </a:rPr>
              <a:t>30.3</a:t>
            </a:r>
            <a:r>
              <a:rPr lang="it-IT" altLang="en-US" sz="1200">
                <a:solidFill>
                  <a:srgbClr val="000000"/>
                </a:solidFill>
                <a:latin typeface="Calibri Light" panose="020F0302020204030204" pitchFamily="34" charset="0"/>
              </a:rPr>
              <a:t>%</a:t>
            </a:r>
            <a:endParaRPr lang="en-US" altLang="en-US" sz="1200">
              <a:solidFill>
                <a:srgbClr val="000000"/>
              </a:solidFill>
              <a:latin typeface="Calibri Light" panose="020F0302020204030204" pitchFamily="34" charset="0"/>
            </a:endParaRPr>
          </a:p>
        </p:txBody>
      </p:sp>
      <p:sp>
        <p:nvSpPr>
          <p:cNvPr id="9225" name="Rectangle 8"/>
          <p:cNvSpPr>
            <a:spLocks noChangeArrowheads="1"/>
          </p:cNvSpPr>
          <p:nvPr/>
        </p:nvSpPr>
        <p:spPr bwMode="auto">
          <a:xfrm>
            <a:off x="1625600" y="2605089"/>
            <a:ext cx="1785938"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0" fontAlgn="base" hangingPunct="0">
              <a:spcBef>
                <a:spcPct val="0"/>
              </a:spcBef>
              <a:spcAft>
                <a:spcPct val="0"/>
              </a:spcAft>
              <a:buNone/>
            </a:pPr>
            <a:endParaRPr lang="it-IT" altLang="en-US" sz="1300" b="1">
              <a:solidFill>
                <a:srgbClr val="FAA21C"/>
              </a:solidFill>
            </a:endParaRPr>
          </a:p>
          <a:p>
            <a:pPr defTabSz="457200" eaLnBrk="0" fontAlgn="base" hangingPunct="0">
              <a:spcBef>
                <a:spcPct val="0"/>
              </a:spcBef>
              <a:spcAft>
                <a:spcPct val="0"/>
              </a:spcAft>
              <a:buNone/>
            </a:pPr>
            <a:r>
              <a:rPr lang="it-IT" altLang="en-US" sz="1300" b="1">
                <a:solidFill>
                  <a:srgbClr val="FAA21C"/>
                </a:solidFill>
              </a:rPr>
              <a:t>3. Asia</a:t>
            </a:r>
            <a:r>
              <a:rPr lang="it-IT" altLang="en-US" sz="1200">
                <a:solidFill>
                  <a:srgbClr val="595959"/>
                </a:solidFill>
                <a:latin typeface="Calibri Light" panose="020F0302020204030204" pitchFamily="34" charset="0"/>
              </a:rPr>
              <a:t> </a:t>
            </a:r>
            <a:endParaRPr lang="en-ZA" altLang="en-US" sz="1200">
              <a:solidFill>
                <a:prstClr val="black"/>
              </a:solidFill>
            </a:endParaRPr>
          </a:p>
          <a:p>
            <a:pPr defTabSz="457200" eaLnBrk="0" fontAlgn="base" hangingPunct="0">
              <a:spcAft>
                <a:spcPct val="0"/>
              </a:spcAft>
            </a:pPr>
            <a:r>
              <a:rPr lang="en-ZA" altLang="en-US" sz="1200">
                <a:solidFill>
                  <a:prstClr val="black"/>
                </a:solidFill>
              </a:rPr>
              <a:t> </a:t>
            </a:r>
            <a:r>
              <a:rPr lang="en-ZA" altLang="en-US" sz="1200" b="1">
                <a:solidFill>
                  <a:prstClr val="black"/>
                </a:solidFill>
              </a:rPr>
              <a:t>328 030</a:t>
            </a:r>
            <a:r>
              <a:rPr lang="en-ZA" altLang="en-US" sz="1200">
                <a:solidFill>
                  <a:prstClr val="black"/>
                </a:solidFill>
              </a:rPr>
              <a:t>	</a:t>
            </a:r>
            <a:r>
              <a:rPr lang="en-ZA" altLang="en-US" sz="1200">
                <a:solidFill>
                  <a:srgbClr val="000000"/>
                </a:solidFill>
              </a:rPr>
              <a:t>	</a:t>
            </a:r>
            <a:endParaRPr lang="it-IT" altLang="en-US" sz="1200">
              <a:solidFill>
                <a:srgbClr val="595959"/>
              </a:solidFill>
              <a:latin typeface="Calibri Light" panose="020F0302020204030204" pitchFamily="34" charset="0"/>
            </a:endParaRPr>
          </a:p>
          <a:p>
            <a:pPr defTabSz="457200" eaLnBrk="0" fontAlgn="base" hangingPunct="0">
              <a:spcBef>
                <a:spcPct val="0"/>
              </a:spcBef>
              <a:spcAft>
                <a:spcPct val="0"/>
              </a:spcAft>
              <a:buNone/>
            </a:pPr>
            <a:r>
              <a:rPr lang="en-US" altLang="en-US" sz="1200">
                <a:solidFill>
                  <a:srgbClr val="FAA21C"/>
                </a:solidFill>
                <a:latin typeface="Calibri Light" panose="020F0302020204030204" pitchFamily="34" charset="0"/>
              </a:rPr>
              <a:t> </a:t>
            </a:r>
            <a:r>
              <a:rPr lang="en-US" altLang="en-US" sz="1200">
                <a:solidFill>
                  <a:srgbClr val="000000"/>
                </a:solidFill>
                <a:latin typeface="Calibri Light" panose="020F0302020204030204" pitchFamily="34" charset="0"/>
              </a:rPr>
              <a:t>30 </a:t>
            </a:r>
            <a:r>
              <a:rPr lang="it-IT" altLang="en-US" sz="1200">
                <a:solidFill>
                  <a:srgbClr val="000000"/>
                </a:solidFill>
                <a:latin typeface="Calibri Light" panose="020F0302020204030204" pitchFamily="34" charset="0"/>
              </a:rPr>
              <a:t>%</a:t>
            </a:r>
            <a:endParaRPr lang="en-US" altLang="en-US" sz="1200">
              <a:solidFill>
                <a:srgbClr val="000000"/>
              </a:solidFill>
              <a:latin typeface="Calibri Light" panose="020F0302020204030204" pitchFamily="34" charset="0"/>
            </a:endParaRPr>
          </a:p>
        </p:txBody>
      </p:sp>
      <p:sp>
        <p:nvSpPr>
          <p:cNvPr id="9226" name="Rectangle 9"/>
          <p:cNvSpPr>
            <a:spLocks noChangeArrowheads="1"/>
          </p:cNvSpPr>
          <p:nvPr/>
        </p:nvSpPr>
        <p:spPr bwMode="auto">
          <a:xfrm>
            <a:off x="8723314" y="4570413"/>
            <a:ext cx="1595437"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0" fontAlgn="base" hangingPunct="0">
              <a:spcBef>
                <a:spcPct val="0"/>
              </a:spcBef>
              <a:spcAft>
                <a:spcPct val="0"/>
              </a:spcAft>
              <a:buNone/>
            </a:pPr>
            <a:endParaRPr lang="it-IT" altLang="en-US" sz="1300" b="1">
              <a:solidFill>
                <a:srgbClr val="FAA21C"/>
              </a:solidFill>
            </a:endParaRPr>
          </a:p>
          <a:p>
            <a:pPr algn="ctr" defTabSz="457200" eaLnBrk="0" fontAlgn="base" hangingPunct="0">
              <a:spcBef>
                <a:spcPct val="0"/>
              </a:spcBef>
              <a:spcAft>
                <a:spcPct val="0"/>
              </a:spcAft>
              <a:buNone/>
            </a:pPr>
            <a:r>
              <a:rPr lang="it-IT" altLang="en-US" sz="1300" b="1">
                <a:solidFill>
                  <a:srgbClr val="FAA21C"/>
                </a:solidFill>
              </a:rPr>
              <a:t>8. Indian Ocean Islands</a:t>
            </a:r>
            <a:endParaRPr lang="en-ZA" altLang="en-US" sz="1200">
              <a:solidFill>
                <a:srgbClr val="000000"/>
              </a:solidFill>
            </a:endParaRPr>
          </a:p>
          <a:p>
            <a:pPr defTabSz="457200" eaLnBrk="0" fontAlgn="base" hangingPunct="0">
              <a:spcAft>
                <a:spcPct val="0"/>
              </a:spcAft>
            </a:pPr>
            <a:r>
              <a:rPr lang="en-ZA" altLang="en-US" sz="1200">
                <a:solidFill>
                  <a:srgbClr val="000000"/>
                </a:solidFill>
              </a:rPr>
              <a:t> </a:t>
            </a:r>
            <a:r>
              <a:rPr lang="en-ZA" altLang="en-US" sz="1200">
                <a:solidFill>
                  <a:prstClr val="black"/>
                </a:solidFill>
              </a:rPr>
              <a:t> </a:t>
            </a:r>
            <a:r>
              <a:rPr lang="en-ZA" altLang="en-US" sz="1200" b="1">
                <a:solidFill>
                  <a:prstClr val="black"/>
                </a:solidFill>
              </a:rPr>
              <a:t>29 018</a:t>
            </a:r>
            <a:r>
              <a:rPr lang="en-ZA" altLang="en-US" sz="1200">
                <a:solidFill>
                  <a:prstClr val="black"/>
                </a:solidFill>
              </a:rPr>
              <a:t>	</a:t>
            </a:r>
            <a:r>
              <a:rPr lang="en-ZA" altLang="en-US" sz="1200">
                <a:solidFill>
                  <a:srgbClr val="000000"/>
                </a:solidFill>
              </a:rPr>
              <a:t>	</a:t>
            </a:r>
            <a:endParaRPr lang="it-IT" altLang="en-US" sz="1200">
              <a:solidFill>
                <a:srgbClr val="595959"/>
              </a:solidFill>
              <a:latin typeface="Calibri Light" panose="020F0302020204030204" pitchFamily="34" charset="0"/>
            </a:endParaRPr>
          </a:p>
          <a:p>
            <a:pPr defTabSz="457200" eaLnBrk="0" fontAlgn="base" hangingPunct="0">
              <a:spcBef>
                <a:spcPct val="0"/>
              </a:spcBef>
              <a:spcAft>
                <a:spcPct val="0"/>
              </a:spcAft>
              <a:buNone/>
            </a:pPr>
            <a:r>
              <a:rPr lang="it-IT" altLang="en-US" sz="1200">
                <a:solidFill>
                  <a:srgbClr val="595959"/>
                </a:solidFill>
                <a:latin typeface="Calibri Light" panose="020F0302020204030204" pitchFamily="34" charset="0"/>
              </a:rPr>
              <a:t>24%</a:t>
            </a:r>
            <a:endParaRPr lang="en-US" altLang="en-US" sz="1200">
              <a:solidFill>
                <a:srgbClr val="595959"/>
              </a:solidFill>
              <a:latin typeface="Calibri Light" panose="020F0302020204030204" pitchFamily="34" charset="0"/>
            </a:endParaRPr>
          </a:p>
        </p:txBody>
      </p:sp>
      <p:sp>
        <p:nvSpPr>
          <p:cNvPr id="9227" name="Rectangle 10"/>
          <p:cNvSpPr>
            <a:spLocks noChangeArrowheads="1"/>
          </p:cNvSpPr>
          <p:nvPr/>
        </p:nvSpPr>
        <p:spPr bwMode="auto">
          <a:xfrm>
            <a:off x="1749425" y="4684713"/>
            <a:ext cx="1944688"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0" fontAlgn="base" hangingPunct="0">
              <a:spcBef>
                <a:spcPct val="0"/>
              </a:spcBef>
              <a:spcAft>
                <a:spcPct val="0"/>
              </a:spcAft>
              <a:buNone/>
            </a:pPr>
            <a:r>
              <a:rPr lang="en-US" altLang="en-US" sz="1300" b="1">
                <a:solidFill>
                  <a:srgbClr val="FAA21C"/>
                </a:solidFill>
              </a:rPr>
              <a:t>GRAND TOTAL</a:t>
            </a:r>
            <a:endParaRPr lang="en-ZA" altLang="en-US" sz="1200">
              <a:solidFill>
                <a:srgbClr val="000000"/>
              </a:solidFill>
            </a:endParaRPr>
          </a:p>
          <a:p>
            <a:pPr defTabSz="457200" eaLnBrk="0" fontAlgn="base" hangingPunct="0">
              <a:spcAft>
                <a:spcPct val="0"/>
              </a:spcAft>
            </a:pPr>
            <a:r>
              <a:rPr lang="en-ZA" altLang="en-US" sz="1200">
                <a:solidFill>
                  <a:srgbClr val="000000"/>
                </a:solidFill>
              </a:rPr>
              <a:t> </a:t>
            </a:r>
            <a:r>
              <a:rPr lang="en-ZA" altLang="en-US" sz="1200" b="1">
                <a:solidFill>
                  <a:srgbClr val="000000"/>
                </a:solidFill>
              </a:rPr>
              <a:t>10, 003,540 </a:t>
            </a:r>
            <a:r>
              <a:rPr lang="en-ZA" altLang="en-US" sz="1200">
                <a:solidFill>
                  <a:srgbClr val="000000"/>
                </a:solidFill>
              </a:rPr>
              <a:t> improved </a:t>
            </a:r>
            <a:endParaRPr lang="en-US" altLang="en-US" sz="1200">
              <a:solidFill>
                <a:srgbClr val="595959"/>
              </a:solidFill>
              <a:latin typeface="Calibri Light" panose="020F0302020204030204" pitchFamily="34" charset="0"/>
            </a:endParaRPr>
          </a:p>
          <a:p>
            <a:pPr defTabSz="457200" eaLnBrk="0" fontAlgn="base" hangingPunct="0">
              <a:spcBef>
                <a:spcPct val="0"/>
              </a:spcBef>
              <a:spcAft>
                <a:spcPct val="0"/>
              </a:spcAft>
              <a:buNone/>
            </a:pPr>
            <a:r>
              <a:rPr lang="en-US" altLang="en-US" sz="1200">
                <a:solidFill>
                  <a:srgbClr val="FAA21C"/>
                </a:solidFill>
                <a:latin typeface="Calibri Light" panose="020F0302020204030204" pitchFamily="34" charset="0"/>
              </a:rPr>
              <a:t> </a:t>
            </a:r>
            <a:r>
              <a:rPr lang="en-US" altLang="en-US" sz="1200">
                <a:solidFill>
                  <a:srgbClr val="FF0000"/>
                </a:solidFill>
                <a:latin typeface="Calibri Light" panose="020F0302020204030204" pitchFamily="34" charset="0"/>
              </a:rPr>
              <a:t>18%</a:t>
            </a:r>
            <a:r>
              <a:rPr lang="en-US" altLang="en-US" sz="1200">
                <a:solidFill>
                  <a:srgbClr val="FAA21C"/>
                </a:solidFill>
                <a:latin typeface="Calibri Light" panose="020F0302020204030204" pitchFamily="34" charset="0"/>
              </a:rPr>
              <a:t> </a:t>
            </a:r>
            <a:r>
              <a:rPr lang="en-US" altLang="en-US" sz="1200">
                <a:solidFill>
                  <a:srgbClr val="FF0000"/>
                </a:solidFill>
                <a:latin typeface="Calibri Light" panose="020F0302020204030204" pitchFamily="34" charset="0"/>
              </a:rPr>
              <a:t> </a:t>
            </a:r>
            <a:r>
              <a:rPr lang="en-US" altLang="en-US" sz="1200">
                <a:solidFill>
                  <a:srgbClr val="595959"/>
                </a:solidFill>
                <a:latin typeface="Calibri Light" panose="020F0302020204030204" pitchFamily="34" charset="0"/>
              </a:rPr>
              <a:t> from 2015</a:t>
            </a:r>
          </a:p>
        </p:txBody>
      </p:sp>
      <p:sp>
        <p:nvSpPr>
          <p:cNvPr id="9228" name="Rectangle 11"/>
          <p:cNvSpPr>
            <a:spLocks noChangeArrowheads="1"/>
          </p:cNvSpPr>
          <p:nvPr/>
        </p:nvSpPr>
        <p:spPr bwMode="auto">
          <a:xfrm>
            <a:off x="4727576" y="2949576"/>
            <a:ext cx="16811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defTabSz="457200" eaLnBrk="0" fontAlgn="base" hangingPunct="0">
              <a:spcBef>
                <a:spcPct val="0"/>
              </a:spcBef>
              <a:spcAft>
                <a:spcPct val="0"/>
              </a:spcAft>
              <a:buNone/>
            </a:pPr>
            <a:r>
              <a:rPr lang="en-US" altLang="en-US" sz="1200">
                <a:solidFill>
                  <a:srgbClr val="FFFFFF"/>
                </a:solidFill>
                <a:latin typeface="Calibri Light" panose="020F0302020204030204" pitchFamily="34" charset="0"/>
              </a:rPr>
              <a:t>Largest long-haul </a:t>
            </a:r>
          </a:p>
          <a:p>
            <a:pPr algn="ctr" defTabSz="457200" eaLnBrk="0" fontAlgn="base" hangingPunct="0">
              <a:spcBef>
                <a:spcPct val="0"/>
              </a:spcBef>
              <a:spcAft>
                <a:spcPct val="0"/>
              </a:spcAft>
              <a:buNone/>
            </a:pPr>
            <a:r>
              <a:rPr lang="en-US" altLang="en-US" sz="1200">
                <a:solidFill>
                  <a:srgbClr val="FFFFFF"/>
                </a:solidFill>
                <a:latin typeface="Calibri Light" panose="020F0302020204030204" pitchFamily="34" charset="0"/>
              </a:rPr>
              <a:t>traffic for South Africa</a:t>
            </a:r>
          </a:p>
        </p:txBody>
      </p:sp>
      <p:sp>
        <p:nvSpPr>
          <p:cNvPr id="9229" name="Rectangle 12"/>
          <p:cNvSpPr>
            <a:spLocks noChangeArrowheads="1"/>
          </p:cNvSpPr>
          <p:nvPr/>
        </p:nvSpPr>
        <p:spPr bwMode="auto">
          <a:xfrm>
            <a:off x="5086351" y="4365626"/>
            <a:ext cx="16859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defTabSz="457200" eaLnBrk="0" fontAlgn="base" hangingPunct="0">
              <a:spcBef>
                <a:spcPct val="0"/>
              </a:spcBef>
              <a:spcAft>
                <a:spcPct val="0"/>
              </a:spcAft>
              <a:buNone/>
            </a:pPr>
            <a:r>
              <a:rPr lang="en-US" altLang="en-US" sz="1200">
                <a:solidFill>
                  <a:srgbClr val="FFFFFF"/>
                </a:solidFill>
                <a:latin typeface="Calibri Light" panose="020F0302020204030204" pitchFamily="34" charset="0"/>
              </a:rPr>
              <a:t>Largest traffic overall</a:t>
            </a:r>
          </a:p>
          <a:p>
            <a:pPr algn="ctr" defTabSz="457200" eaLnBrk="0" fontAlgn="base" hangingPunct="0">
              <a:spcBef>
                <a:spcPct val="0"/>
              </a:spcBef>
              <a:spcAft>
                <a:spcPct val="0"/>
              </a:spcAft>
              <a:buNone/>
            </a:pPr>
            <a:r>
              <a:rPr lang="en-US" altLang="en-US" sz="1200">
                <a:solidFill>
                  <a:srgbClr val="FFFFFF"/>
                </a:solidFill>
                <a:latin typeface="Calibri Light" panose="020F0302020204030204" pitchFamily="34" charset="0"/>
              </a:rPr>
              <a:t>for South Africa</a:t>
            </a:r>
          </a:p>
        </p:txBody>
      </p:sp>
      <p:sp>
        <p:nvSpPr>
          <p:cNvPr id="9230" name="Rectangle 13"/>
          <p:cNvSpPr>
            <a:spLocks noChangeArrowheads="1"/>
          </p:cNvSpPr>
          <p:nvPr/>
        </p:nvSpPr>
        <p:spPr bwMode="auto">
          <a:xfrm>
            <a:off x="3821113" y="163514"/>
            <a:ext cx="45720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defTabSz="457200" eaLnBrk="0" fontAlgn="base" hangingPunct="0">
              <a:lnSpc>
                <a:spcPct val="80000"/>
              </a:lnSpc>
              <a:spcBef>
                <a:spcPct val="0"/>
              </a:spcBef>
              <a:spcAft>
                <a:spcPct val="0"/>
              </a:spcAft>
              <a:buNone/>
            </a:pPr>
            <a:r>
              <a:rPr lang="en-US" altLang="en-US" sz="2200">
                <a:solidFill>
                  <a:srgbClr val="EC2746"/>
                </a:solidFill>
                <a:latin typeface="Calibri Light" panose="020F0302020204030204" pitchFamily="34" charset="0"/>
              </a:rPr>
              <a:t>TOURIST ARRIVALS</a:t>
            </a:r>
            <a:endParaRPr lang="en-US" altLang="en-US" sz="2200" b="1">
              <a:solidFill>
                <a:srgbClr val="2ABCBB"/>
              </a:solidFill>
            </a:endParaRPr>
          </a:p>
          <a:p>
            <a:pPr algn="ctr" defTabSz="457200" eaLnBrk="0" fontAlgn="base" hangingPunct="0">
              <a:lnSpc>
                <a:spcPct val="80000"/>
              </a:lnSpc>
              <a:spcBef>
                <a:spcPct val="0"/>
              </a:spcBef>
              <a:spcAft>
                <a:spcPct val="0"/>
              </a:spcAft>
              <a:buNone/>
            </a:pPr>
            <a:r>
              <a:rPr lang="en-US" altLang="en-US" sz="2200" b="1">
                <a:solidFill>
                  <a:srgbClr val="2ABCBB"/>
                </a:solidFill>
              </a:rPr>
              <a:t>2016</a:t>
            </a:r>
          </a:p>
        </p:txBody>
      </p:sp>
      <p:pic>
        <p:nvPicPr>
          <p:cNvPr id="9231" name="arrow.png" descr="/Volumes/WIP/---FLOW---/2014/SAT 2014/WELCOME to SAT Pres Sep2014/PPT/PNG/arrow.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78975" y="4068764"/>
            <a:ext cx="171450"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2" name="arrow.png" descr="/Volumes/WIP/---FLOW---/2014/SAT 2014/WELCOME to SAT Pres Sep2014/PPT/PNG/arrow.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4251" y="3276601"/>
            <a:ext cx="169863"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p:nvSpPr>
        <p:spPr>
          <a:xfrm>
            <a:off x="1557338" y="5740401"/>
            <a:ext cx="957262" cy="16986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0" fontAlgn="base" hangingPunct="0">
              <a:spcBef>
                <a:spcPct val="0"/>
              </a:spcBef>
              <a:spcAft>
                <a:spcPct val="0"/>
              </a:spcAft>
              <a:defRPr/>
            </a:pPr>
            <a:r>
              <a:rPr lang="en-US" dirty="0">
                <a:solidFill>
                  <a:prstClr val="white"/>
                </a:solidFill>
              </a:rPr>
              <a:t> </a:t>
            </a:r>
          </a:p>
        </p:txBody>
      </p:sp>
      <p:pic>
        <p:nvPicPr>
          <p:cNvPr id="9234" name="Picture 23" descr="Welcome Logo_ TO USE(RGB)_3Nov14.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9425" y="5803900"/>
            <a:ext cx="655638"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arrow.png" descr="/Volumes/WIP/---FLOW---/2014/SAT 2014/WELCOME to SAT Pres Sep2014/PPT/PNG/arrow.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7588" y="2389189"/>
            <a:ext cx="169862"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6" name="arrow.png" descr="/Volumes/WIP/---FLOW---/2014/SAT 2014/WELCOME to SAT Pres Sep2014/PPT/PNG/arrow.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976" y="4348164"/>
            <a:ext cx="169863"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7" name="arrow.png" descr="/Volumes/WIP/---FLOW---/2014/SAT 2014/WELCOME to SAT Pres Sep2014/PPT/PNG/arrow.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78976" y="2965451"/>
            <a:ext cx="169863"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8" name="arrow.png" descr="/Volumes/WIP/---FLOW---/2014/SAT 2014/WELCOME to SAT Pres Sep2014/PPT/PNG/arrow.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15489" y="1598614"/>
            <a:ext cx="16827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9" name="arrow.png" descr="/Volumes/WIP/---FLOW---/2014/SAT 2014/WELCOME to SAT Pres Sep2014/PPT/PNG/arrow.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8526" y="1509714"/>
            <a:ext cx="169863"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0" name="arrow.png" descr="/Volumes/WIP/---FLOW---/2014/SAT 2014/WELCOME to SAT Pres Sep2014/PPT/PNG/arrow.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91688" y="5276851"/>
            <a:ext cx="169862"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76941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7" descr="/Volumes/WIP/---FLOW---/2014/SAT 2014/WELCOME to SAT Pres Sep2014/PPT/PNG/orig/WtSAT_layout_10Oct-02.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6687" y="1"/>
            <a:ext cx="9140826"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557338" y="5740401"/>
            <a:ext cx="957262" cy="16986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r>
              <a:rPr lang="en-US" dirty="0">
                <a:solidFill>
                  <a:prstClr val="white"/>
                </a:solidFill>
              </a:rPr>
              <a:t> </a:t>
            </a:r>
          </a:p>
        </p:txBody>
      </p:sp>
      <p:pic>
        <p:nvPicPr>
          <p:cNvPr id="10244" name="Picture 7" descr="Welcome Logo_ TO USE(RGB)_3Nov14.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9425" y="5803900"/>
            <a:ext cx="655638"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619626" y="2963864"/>
            <a:ext cx="4373563" cy="1685925"/>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defTabSz="457200" eaLnBrk="0" fontAlgn="base" hangingPunct="0">
              <a:spcBef>
                <a:spcPct val="0"/>
              </a:spcBef>
              <a:spcAft>
                <a:spcPct val="0"/>
              </a:spcAft>
              <a:defRPr/>
            </a:pPr>
            <a:endParaRPr lang="en-ZA">
              <a:solidFill>
                <a:prstClr val="black"/>
              </a:solidFill>
            </a:endParaRPr>
          </a:p>
        </p:txBody>
      </p:sp>
      <p:sp>
        <p:nvSpPr>
          <p:cNvPr id="9" name="Rectangle 8"/>
          <p:cNvSpPr/>
          <p:nvPr/>
        </p:nvSpPr>
        <p:spPr>
          <a:xfrm>
            <a:off x="2078039" y="3221038"/>
            <a:ext cx="7864475" cy="1200150"/>
          </a:xfrm>
          <a:prstGeom prst="rect">
            <a:avLst/>
          </a:prstGeom>
        </p:spPr>
        <p:txBody>
          <a:bodyPr>
            <a:spAutoFit/>
          </a:bodyPr>
          <a:lstStyle/>
          <a:p>
            <a:pPr algn="ctr" defTabSz="457200" eaLnBrk="0" fontAlgn="base" hangingPunct="0">
              <a:spcBef>
                <a:spcPct val="0"/>
              </a:spcBef>
              <a:spcAft>
                <a:spcPct val="0"/>
              </a:spcAft>
              <a:defRPr/>
            </a:pPr>
            <a:r>
              <a:rPr lang="en-ZA" dirty="0">
                <a:solidFill>
                  <a:prstClr val="white">
                    <a:lumMod val="50000"/>
                  </a:prstClr>
                </a:solidFill>
                <a:ea typeface="ＭＳ Ｐゴシック" panose="020B0600070205080204" pitchFamily="34" charset="-128"/>
              </a:rPr>
              <a:t>Welcome</a:t>
            </a:r>
            <a:r>
              <a:rPr lang="en-US" dirty="0">
                <a:solidFill>
                  <a:prstClr val="white">
                    <a:lumMod val="50000"/>
                  </a:prstClr>
                </a:solidFill>
                <a:ea typeface="ＭＳ Ｐゴシック" panose="020B0600070205080204" pitchFamily="34" charset="-128"/>
              </a:rPr>
              <a:t> is a South African Tourism initiative which aims  </a:t>
            </a:r>
            <a:r>
              <a:rPr lang="en-ZA" dirty="0">
                <a:solidFill>
                  <a:prstClr val="white">
                    <a:lumMod val="50000"/>
                  </a:prstClr>
                </a:solidFill>
                <a:ea typeface="ＭＳ Ｐゴシック" panose="020B0600070205080204" pitchFamily="34" charset="-128"/>
              </a:rPr>
              <a:t>to inspire, educate and empower the South African tourism role players and everyday South Africans to exceed tourist expectation for service delivery and welcoming interactions, thus deliver and showcase our brand promise. </a:t>
            </a:r>
          </a:p>
        </p:txBody>
      </p:sp>
    </p:spTree>
    <p:extLst>
      <p:ext uri="{BB962C8B-B14F-4D97-AF65-F5344CB8AC3E}">
        <p14:creationId xmlns:p14="http://schemas.microsoft.com/office/powerpoint/2010/main" val="13914559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57338" y="5740401"/>
            <a:ext cx="957262" cy="16986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r>
              <a:rPr lang="en-US" dirty="0">
                <a:solidFill>
                  <a:prstClr val="white"/>
                </a:solidFill>
              </a:rPr>
              <a:t> </a:t>
            </a:r>
          </a:p>
        </p:txBody>
      </p:sp>
      <p:pic>
        <p:nvPicPr>
          <p:cNvPr id="11267" name="Picture 7" descr="/Volumes/WIP/---FLOW---/2014/SAT 2014/WELCOME to SAT Pres Sep2014/PPT/PNG/orig/WtSAT_layout_10Oct-02.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7176" y="1588"/>
            <a:ext cx="9140825"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1"/>
          <p:cNvSpPr txBox="1">
            <a:spLocks noChangeArrowheads="1"/>
          </p:cNvSpPr>
          <p:nvPr/>
        </p:nvSpPr>
        <p:spPr bwMode="auto">
          <a:xfrm rot="-671706">
            <a:off x="3992563" y="871539"/>
            <a:ext cx="1928812" cy="376237"/>
          </a:xfrm>
          <a:prstGeom prst="rect">
            <a:avLst/>
          </a:prstGeom>
          <a:solidFill>
            <a:srgbClr val="2ABCB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defTabSz="457200" eaLnBrk="0" fontAlgn="base" hangingPunct="0">
              <a:spcBef>
                <a:spcPct val="0"/>
              </a:spcBef>
              <a:spcAft>
                <a:spcPct val="0"/>
              </a:spcAft>
              <a:buNone/>
            </a:pPr>
            <a:r>
              <a:rPr lang="en-ZA" altLang="en-US" sz="1800">
                <a:solidFill>
                  <a:prstClr val="white"/>
                </a:solidFill>
              </a:rPr>
              <a:t>WHO IS THE</a:t>
            </a:r>
            <a:r>
              <a:rPr lang="en-ZA" altLang="en-US" sz="1800">
                <a:solidFill>
                  <a:prstClr val="black"/>
                </a:solidFill>
              </a:rPr>
              <a:t> </a:t>
            </a:r>
          </a:p>
        </p:txBody>
      </p:sp>
      <p:sp>
        <p:nvSpPr>
          <p:cNvPr id="11269" name="TextBox 10"/>
          <p:cNvSpPr txBox="1">
            <a:spLocks noChangeArrowheads="1"/>
          </p:cNvSpPr>
          <p:nvPr/>
        </p:nvSpPr>
        <p:spPr bwMode="auto">
          <a:xfrm rot="-652670">
            <a:off x="6226175" y="1892300"/>
            <a:ext cx="1949450" cy="368300"/>
          </a:xfrm>
          <a:prstGeom prst="rect">
            <a:avLst/>
          </a:prstGeom>
          <a:solidFill>
            <a:srgbClr val="2ABCB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0" fontAlgn="base" hangingPunct="0">
              <a:spcBef>
                <a:spcPct val="0"/>
              </a:spcBef>
              <a:spcAft>
                <a:spcPct val="0"/>
              </a:spcAft>
              <a:buNone/>
            </a:pPr>
            <a:r>
              <a:rPr lang="en-ZA" altLang="en-US" sz="1800">
                <a:solidFill>
                  <a:prstClr val="black"/>
                </a:solidFill>
              </a:rPr>
              <a:t> </a:t>
            </a:r>
            <a:r>
              <a:rPr lang="en-ZA" altLang="en-US" sz="1800">
                <a:solidFill>
                  <a:prstClr val="white"/>
                </a:solidFill>
              </a:rPr>
              <a:t>INTIATIVE FOR ? </a:t>
            </a:r>
          </a:p>
        </p:txBody>
      </p:sp>
      <p:sp>
        <p:nvSpPr>
          <p:cNvPr id="11270" name="TextBox 2"/>
          <p:cNvSpPr txBox="1">
            <a:spLocks noChangeArrowheads="1"/>
          </p:cNvSpPr>
          <p:nvPr/>
        </p:nvSpPr>
        <p:spPr bwMode="auto">
          <a:xfrm>
            <a:off x="5764214" y="3149600"/>
            <a:ext cx="4167187"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0" fontAlgn="base" hangingPunct="0">
              <a:spcBef>
                <a:spcPct val="0"/>
              </a:spcBef>
              <a:spcAft>
                <a:spcPct val="0"/>
              </a:spcAft>
              <a:buNone/>
            </a:pPr>
            <a:endParaRPr lang="en-ZA" altLang="en-US" sz="1800">
              <a:solidFill>
                <a:prstClr val="black"/>
              </a:solidFill>
            </a:endParaRPr>
          </a:p>
        </p:txBody>
      </p:sp>
      <p:sp>
        <p:nvSpPr>
          <p:cNvPr id="13" name="Rectangle 12"/>
          <p:cNvSpPr/>
          <p:nvPr/>
        </p:nvSpPr>
        <p:spPr>
          <a:xfrm>
            <a:off x="2932113" y="3225801"/>
            <a:ext cx="6013450" cy="978729"/>
          </a:xfrm>
          <a:prstGeom prst="rect">
            <a:avLst/>
          </a:prstGeom>
        </p:spPr>
        <p:txBody>
          <a:bodyPr>
            <a:spAutoFit/>
          </a:bodyPr>
          <a:lstStyle/>
          <a:p>
            <a:pPr defTabSz="457200">
              <a:lnSpc>
                <a:spcPct val="120000"/>
              </a:lnSpc>
              <a:defRPr/>
            </a:pPr>
            <a:r>
              <a:rPr lang="en-US" sz="1600" dirty="0">
                <a:solidFill>
                  <a:prstClr val="black">
                    <a:lumMod val="65000"/>
                    <a:lumOff val="35000"/>
                  </a:prstClr>
                </a:solidFill>
                <a:ea typeface="ＭＳ Ｐゴシック" panose="020B0600070205080204" pitchFamily="34" charset="-128"/>
              </a:rPr>
              <a:t>The Welcome initiative is for all members of the tourism industry, from seasoned tourism business owners to start-ups</a:t>
            </a:r>
          </a:p>
          <a:p>
            <a:pPr defTabSz="457200">
              <a:lnSpc>
                <a:spcPct val="120000"/>
              </a:lnSpc>
              <a:defRPr/>
            </a:pPr>
            <a:endParaRPr lang="en-US" sz="1600" b="1" dirty="0">
              <a:solidFill>
                <a:prstClr val="black">
                  <a:lumMod val="65000"/>
                  <a:lumOff val="35000"/>
                </a:prstClr>
              </a:solidFill>
              <a:ea typeface="ＭＳ Ｐゴシック" panose="020B0600070205080204" pitchFamily="34" charset="-128"/>
            </a:endParaRPr>
          </a:p>
        </p:txBody>
      </p:sp>
      <p:pic>
        <p:nvPicPr>
          <p:cNvPr id="11272" name="Picture 7" descr="Welcome Logo_ TO USE(RGB)_3Nov14.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0700" y="5824538"/>
            <a:ext cx="655638"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033697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05325" y="1965325"/>
            <a:ext cx="1333500" cy="1411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291"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65625" y="3921125"/>
            <a:ext cx="129540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Box 12"/>
          <p:cNvSpPr txBox="1">
            <a:spLocks noChangeArrowheads="1"/>
          </p:cNvSpPr>
          <p:nvPr/>
        </p:nvSpPr>
        <p:spPr bwMode="auto">
          <a:xfrm>
            <a:off x="4635500" y="228601"/>
            <a:ext cx="2692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defTabSz="457200" eaLnBrk="0" fontAlgn="base" hangingPunct="0">
              <a:spcBef>
                <a:spcPct val="0"/>
              </a:spcBef>
              <a:spcAft>
                <a:spcPct val="0"/>
              </a:spcAft>
              <a:buNone/>
            </a:pPr>
            <a:r>
              <a:rPr lang="en-ZA" altLang="en-US" sz="1800">
                <a:solidFill>
                  <a:prstClr val="black"/>
                </a:solidFill>
              </a:rPr>
              <a:t>WELCOME TOURISM VALUE CHAIN</a:t>
            </a:r>
          </a:p>
        </p:txBody>
      </p:sp>
      <p:pic>
        <p:nvPicPr>
          <p:cNvPr id="12293"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94475" y="3921125"/>
            <a:ext cx="1466850"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8" descr="http://downloadicons.net/sites/default/files/traveler-80327.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1639" y="1987550"/>
            <a:ext cx="2465387"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TextBox 15"/>
          <p:cNvSpPr txBox="1">
            <a:spLocks noChangeArrowheads="1"/>
          </p:cNvSpPr>
          <p:nvPr/>
        </p:nvSpPr>
        <p:spPr bwMode="auto">
          <a:xfrm>
            <a:off x="2360613" y="1377951"/>
            <a:ext cx="13890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defTabSz="457200" eaLnBrk="0" fontAlgn="base" hangingPunct="0">
              <a:spcBef>
                <a:spcPct val="0"/>
              </a:spcBef>
              <a:spcAft>
                <a:spcPct val="0"/>
              </a:spcAft>
              <a:buNone/>
            </a:pPr>
            <a:r>
              <a:rPr lang="en-ZA" altLang="en-US" sz="1800">
                <a:solidFill>
                  <a:prstClr val="black"/>
                </a:solidFill>
              </a:rPr>
              <a:t>Tourist touch points</a:t>
            </a:r>
          </a:p>
        </p:txBody>
      </p:sp>
      <p:pic>
        <p:nvPicPr>
          <p:cNvPr id="12296" name="Picture 2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94476" y="2054226"/>
            <a:ext cx="119062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2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416926" y="1965326"/>
            <a:ext cx="1249363"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7" descr="Welcome Logo_ TO USE(RGB)_3Nov14.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04975" y="5702300"/>
            <a:ext cx="655638"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43995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descr="/Volumes/WIP/---FLOW---/2014/SAT 2014/WELCOME to SAT Pres Sep2014/PPT/PNG/orig/WtSAT_layout_10Oct-03.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36701" y="66676"/>
            <a:ext cx="9140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p:cNvSpPr>
            <a:spLocks noChangeArrowheads="1"/>
          </p:cNvSpPr>
          <p:nvPr/>
        </p:nvSpPr>
        <p:spPr bwMode="auto">
          <a:xfrm>
            <a:off x="3821113" y="219076"/>
            <a:ext cx="457200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defTabSz="457200" fontAlgn="base">
              <a:lnSpc>
                <a:spcPct val="110000"/>
              </a:lnSpc>
              <a:spcBef>
                <a:spcPct val="0"/>
              </a:spcBef>
              <a:spcAft>
                <a:spcPct val="0"/>
              </a:spcAft>
              <a:buNone/>
            </a:pPr>
            <a:r>
              <a:rPr lang="en-US" altLang="en-US" sz="2200">
                <a:solidFill>
                  <a:srgbClr val="EC2746"/>
                </a:solidFill>
                <a:latin typeface="Calibri Light" panose="020F0302020204030204" pitchFamily="34" charset="0"/>
              </a:rPr>
              <a:t>WHAT DO YOU </a:t>
            </a:r>
          </a:p>
          <a:p>
            <a:pPr algn="ctr" defTabSz="457200" fontAlgn="base">
              <a:lnSpc>
                <a:spcPct val="110000"/>
              </a:lnSpc>
              <a:spcBef>
                <a:spcPct val="0"/>
              </a:spcBef>
              <a:spcAft>
                <a:spcPct val="0"/>
              </a:spcAft>
              <a:buNone/>
            </a:pPr>
            <a:r>
              <a:rPr lang="en-US" altLang="en-US" sz="2200">
                <a:solidFill>
                  <a:srgbClr val="EC2746"/>
                </a:solidFill>
                <a:latin typeface="Calibri Light" panose="020F0302020204030204" pitchFamily="34" charset="0"/>
              </a:rPr>
              <a:t>AND HOW DO WE DO IT?   </a:t>
            </a:r>
          </a:p>
        </p:txBody>
      </p:sp>
      <p:sp>
        <p:nvSpPr>
          <p:cNvPr id="5" name="Rectangle 4"/>
          <p:cNvSpPr/>
          <p:nvPr/>
        </p:nvSpPr>
        <p:spPr>
          <a:xfrm>
            <a:off x="1662113" y="6237288"/>
            <a:ext cx="957262" cy="16986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r>
              <a:rPr lang="en-US" dirty="0">
                <a:solidFill>
                  <a:prstClr val="white"/>
                </a:solidFill>
              </a:rPr>
              <a:t> </a:t>
            </a:r>
          </a:p>
        </p:txBody>
      </p:sp>
      <p:pic>
        <p:nvPicPr>
          <p:cNvPr id="13317" name="Picture 5" descr="Welcome Logo_ TO USE(RGB)_3Nov14.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7826" y="5743576"/>
            <a:ext cx="866775"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Box 6"/>
          <p:cNvSpPr txBox="1">
            <a:spLocks noChangeArrowheads="1"/>
          </p:cNvSpPr>
          <p:nvPr/>
        </p:nvSpPr>
        <p:spPr bwMode="auto">
          <a:xfrm>
            <a:off x="2054225" y="2058988"/>
            <a:ext cx="1982788"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0" fontAlgn="base" hangingPunct="0">
              <a:spcBef>
                <a:spcPct val="0"/>
              </a:spcBef>
              <a:spcAft>
                <a:spcPct val="0"/>
              </a:spcAft>
              <a:buNone/>
            </a:pPr>
            <a:r>
              <a:rPr lang="en-ZA" altLang="en-US" sz="1600">
                <a:solidFill>
                  <a:prstClr val="black"/>
                </a:solidFill>
              </a:rPr>
              <a:t>We develop toolkits and package information to better equip industry to serve tourists better</a:t>
            </a:r>
          </a:p>
          <a:p>
            <a:pPr defTabSz="457200" eaLnBrk="0" fontAlgn="base" hangingPunct="0">
              <a:spcBef>
                <a:spcPct val="0"/>
              </a:spcBef>
              <a:spcAft>
                <a:spcPct val="0"/>
              </a:spcAft>
              <a:buNone/>
            </a:pPr>
            <a:r>
              <a:rPr lang="en-ZA" altLang="en-US" sz="1600">
                <a:solidFill>
                  <a:prstClr val="black"/>
                </a:solidFill>
              </a:rPr>
              <a:t>We do it on two main platforms, online and workshops</a:t>
            </a:r>
          </a:p>
          <a:p>
            <a:pPr defTabSz="457200" eaLnBrk="0" fontAlgn="base" hangingPunct="0">
              <a:spcBef>
                <a:spcPct val="0"/>
              </a:spcBef>
              <a:spcAft>
                <a:spcPct val="0"/>
              </a:spcAft>
              <a:buNone/>
            </a:pPr>
            <a:r>
              <a:rPr lang="en-ZA" altLang="en-US" sz="1800">
                <a:solidFill>
                  <a:prstClr val="black"/>
                </a:solidFill>
              </a:rPr>
              <a:t> </a:t>
            </a:r>
          </a:p>
          <a:p>
            <a:pPr defTabSz="457200" eaLnBrk="0" fontAlgn="base" hangingPunct="0">
              <a:spcBef>
                <a:spcPct val="0"/>
              </a:spcBef>
              <a:spcAft>
                <a:spcPct val="0"/>
              </a:spcAft>
              <a:buNone/>
            </a:pPr>
            <a:endParaRPr lang="en-ZA" altLang="en-US" sz="1800">
              <a:solidFill>
                <a:prstClr val="black"/>
              </a:solidFill>
            </a:endParaRPr>
          </a:p>
        </p:txBody>
      </p:sp>
      <p:pic>
        <p:nvPicPr>
          <p:cNvPr id="1331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1219200"/>
            <a:ext cx="2381250" cy="3100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8-Point Star 16"/>
          <p:cNvSpPr/>
          <p:nvPr/>
        </p:nvSpPr>
        <p:spPr>
          <a:xfrm rot="1341652">
            <a:off x="6275389" y="1244600"/>
            <a:ext cx="1184275" cy="979488"/>
          </a:xfrm>
          <a:prstGeom prst="star8">
            <a:avLst/>
          </a:prstGeom>
          <a:solidFill>
            <a:srgbClr val="FFCC00"/>
          </a:solidFill>
          <a:ln>
            <a:solidFill>
              <a:srgbClr val="FFCC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r>
              <a:rPr lang="en-ZA" sz="1400" b="1" dirty="0">
                <a:solidFill>
                  <a:prstClr val="white"/>
                </a:solidFill>
                <a:latin typeface="Batang" panose="02030600000101010101" pitchFamily="18" charset="-127"/>
                <a:ea typeface="Batang" panose="02030600000101010101" pitchFamily="18" charset="-127"/>
              </a:rPr>
              <a:t>Letters &amp; Fact sheets</a:t>
            </a:r>
          </a:p>
        </p:txBody>
      </p:sp>
      <p:pic>
        <p:nvPicPr>
          <p:cNvPr id="13321" name="Pictur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1725" y="2609850"/>
            <a:ext cx="2438400"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lowchart: Alternate Process 8"/>
          <p:cNvSpPr/>
          <p:nvPr/>
        </p:nvSpPr>
        <p:spPr>
          <a:xfrm rot="1169984">
            <a:off x="8988426" y="2170114"/>
            <a:ext cx="1312863" cy="485775"/>
          </a:xfrm>
          <a:prstGeom prst="flowChartAlternateProcess">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0" fontAlgn="base" hangingPunct="0">
              <a:spcBef>
                <a:spcPct val="0"/>
              </a:spcBef>
              <a:spcAft>
                <a:spcPct val="0"/>
              </a:spcAft>
              <a:defRPr/>
            </a:pPr>
            <a:r>
              <a:rPr lang="en-ZA" sz="1600" dirty="0">
                <a:solidFill>
                  <a:prstClr val="black"/>
                </a:solidFill>
              </a:rPr>
              <a:t>Workshops</a:t>
            </a:r>
          </a:p>
        </p:txBody>
      </p:sp>
    </p:spTree>
    <p:extLst>
      <p:ext uri="{BB962C8B-B14F-4D97-AF65-F5344CB8AC3E}">
        <p14:creationId xmlns:p14="http://schemas.microsoft.com/office/powerpoint/2010/main" val="35514441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Volumes/WIP/---FLOW---/2014/SAT 2014/WELCOME to SAT Pres Sep2014/PPT/PNG/orig/WtSAT_layout_10Oct-03.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36701" y="66676"/>
            <a:ext cx="9140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3"/>
          <p:cNvSpPr>
            <a:spLocks noChangeArrowheads="1"/>
          </p:cNvSpPr>
          <p:nvPr/>
        </p:nvSpPr>
        <p:spPr bwMode="auto">
          <a:xfrm>
            <a:off x="3821113" y="219076"/>
            <a:ext cx="4572000" cy="46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defTabSz="457200" fontAlgn="base">
              <a:lnSpc>
                <a:spcPct val="110000"/>
              </a:lnSpc>
              <a:spcBef>
                <a:spcPct val="0"/>
              </a:spcBef>
              <a:spcAft>
                <a:spcPct val="0"/>
              </a:spcAft>
              <a:buNone/>
            </a:pPr>
            <a:r>
              <a:rPr lang="en-US" altLang="en-US" sz="2200">
                <a:solidFill>
                  <a:srgbClr val="EC2746"/>
                </a:solidFill>
                <a:latin typeface="Calibri Light" panose="020F0302020204030204" pitchFamily="34" charset="0"/>
              </a:rPr>
              <a:t>PROJECTS   </a:t>
            </a:r>
          </a:p>
        </p:txBody>
      </p:sp>
      <p:sp>
        <p:nvSpPr>
          <p:cNvPr id="5" name="Rectangle 4"/>
          <p:cNvSpPr/>
          <p:nvPr/>
        </p:nvSpPr>
        <p:spPr>
          <a:xfrm>
            <a:off x="1662113" y="6237288"/>
            <a:ext cx="957262" cy="16986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r>
              <a:rPr lang="en-US" dirty="0">
                <a:solidFill>
                  <a:prstClr val="white"/>
                </a:solidFill>
              </a:rPr>
              <a:t> </a:t>
            </a:r>
          </a:p>
        </p:txBody>
      </p:sp>
      <p:pic>
        <p:nvPicPr>
          <p:cNvPr id="14341" name="Picture 5" descr="Welcome Logo_ TO USE(RGB)_3Nov14.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7826" y="5743576"/>
            <a:ext cx="866775"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619375" y="2025651"/>
            <a:ext cx="6707188" cy="1876425"/>
          </a:xfrm>
          <a:prstGeom prst="rect">
            <a:avLst/>
          </a:prstGeom>
          <a:noFill/>
        </p:spPr>
        <p:txBody>
          <a:bodyPr>
            <a:spAutoFit/>
          </a:bodyPr>
          <a:lstStyle/>
          <a:p>
            <a:pPr marL="285750" indent="-285750" defTabSz="457200" eaLnBrk="0" fontAlgn="base" hangingPunct="0">
              <a:spcBef>
                <a:spcPct val="0"/>
              </a:spcBef>
              <a:spcAft>
                <a:spcPct val="0"/>
              </a:spcAft>
              <a:buFont typeface="Arial" panose="020B0604020202020204" pitchFamily="34" charset="0"/>
              <a:buChar char="•"/>
              <a:defRPr/>
            </a:pPr>
            <a:r>
              <a:rPr lang="en-ZA" sz="1600" dirty="0">
                <a:solidFill>
                  <a:prstClr val="white">
                    <a:lumMod val="50000"/>
                  </a:prstClr>
                </a:solidFill>
                <a:ea typeface="ＭＳ Ｐゴシック" panose="020B0600070205080204" pitchFamily="34" charset="-128"/>
              </a:rPr>
              <a:t>Ports of Entry project</a:t>
            </a:r>
          </a:p>
          <a:p>
            <a:pPr marL="285750" indent="-285750" defTabSz="457200" eaLnBrk="0" fontAlgn="base" hangingPunct="0">
              <a:spcBef>
                <a:spcPct val="0"/>
              </a:spcBef>
              <a:spcAft>
                <a:spcPct val="0"/>
              </a:spcAft>
              <a:buFont typeface="Arial" panose="020B0604020202020204" pitchFamily="34" charset="0"/>
              <a:buChar char="•"/>
              <a:defRPr/>
            </a:pPr>
            <a:r>
              <a:rPr lang="en-ZA" sz="1600" dirty="0">
                <a:solidFill>
                  <a:prstClr val="white">
                    <a:lumMod val="50000"/>
                  </a:prstClr>
                </a:solidFill>
                <a:ea typeface="ＭＳ Ｐゴシック" panose="020B0600070205080204" pitchFamily="34" charset="-128"/>
              </a:rPr>
              <a:t>WOW </a:t>
            </a:r>
            <a:r>
              <a:rPr lang="en-ZA" sz="1600">
                <a:solidFill>
                  <a:prstClr val="white">
                    <a:lumMod val="50000"/>
                  </a:prstClr>
                </a:solidFill>
                <a:ea typeface="ＭＳ Ｐゴシック" panose="020B0600070205080204" pitchFamily="34" charset="-128"/>
              </a:rPr>
              <a:t>Makers campaign</a:t>
            </a:r>
            <a:endParaRPr lang="en-ZA" sz="1600" dirty="0">
              <a:solidFill>
                <a:prstClr val="white">
                  <a:lumMod val="50000"/>
                </a:prstClr>
              </a:solidFill>
              <a:ea typeface="ＭＳ Ｐゴシック" panose="020B0600070205080204" pitchFamily="34" charset="-128"/>
            </a:endParaRPr>
          </a:p>
          <a:p>
            <a:pPr marL="285750" indent="-285750" defTabSz="457200" eaLnBrk="0" fontAlgn="base" hangingPunct="0">
              <a:spcBef>
                <a:spcPct val="0"/>
              </a:spcBef>
              <a:spcAft>
                <a:spcPct val="0"/>
              </a:spcAft>
              <a:buFont typeface="Arial" panose="020B0604020202020204" pitchFamily="34" charset="0"/>
              <a:buChar char="•"/>
              <a:defRPr/>
            </a:pPr>
            <a:r>
              <a:rPr lang="en-ZA" sz="1600" dirty="0">
                <a:solidFill>
                  <a:prstClr val="white">
                    <a:lumMod val="50000"/>
                  </a:prstClr>
                </a:solidFill>
                <a:ea typeface="ＭＳ Ｐゴシック" panose="020B0600070205080204" pitchFamily="34" charset="-128"/>
              </a:rPr>
              <a:t>SATSA SMME development</a:t>
            </a:r>
          </a:p>
          <a:p>
            <a:pPr marL="285750" indent="-285750" defTabSz="457200" eaLnBrk="0" fontAlgn="base" hangingPunct="0">
              <a:spcBef>
                <a:spcPct val="0"/>
              </a:spcBef>
              <a:spcAft>
                <a:spcPct val="0"/>
              </a:spcAft>
              <a:buFont typeface="Arial" panose="020B0604020202020204" pitchFamily="34" charset="0"/>
              <a:buChar char="•"/>
              <a:defRPr/>
            </a:pPr>
            <a:r>
              <a:rPr lang="en-ZA" sz="1600" dirty="0">
                <a:solidFill>
                  <a:prstClr val="white">
                    <a:lumMod val="50000"/>
                  </a:prstClr>
                </a:solidFill>
                <a:ea typeface="ＭＳ Ｐゴシック" panose="020B0600070205080204" pitchFamily="34" charset="-128"/>
              </a:rPr>
              <a:t>Provincial Welcome Workshops</a:t>
            </a:r>
          </a:p>
          <a:p>
            <a:pPr marL="285750" indent="-285750" defTabSz="457200" eaLnBrk="0" fontAlgn="base" hangingPunct="0">
              <a:spcBef>
                <a:spcPct val="0"/>
              </a:spcBef>
              <a:spcAft>
                <a:spcPct val="0"/>
              </a:spcAft>
              <a:buFont typeface="Arial" panose="020B0604020202020204" pitchFamily="34" charset="0"/>
              <a:buChar char="•"/>
              <a:defRPr/>
            </a:pPr>
            <a:r>
              <a:rPr lang="en-ZA" sz="1600" dirty="0">
                <a:solidFill>
                  <a:prstClr val="white">
                    <a:lumMod val="50000"/>
                  </a:prstClr>
                </a:solidFill>
                <a:ea typeface="ＭＳ Ｐゴシック" panose="020B0600070205080204" pitchFamily="34" charset="-128"/>
              </a:rPr>
              <a:t>NDT Capacity building</a:t>
            </a:r>
          </a:p>
          <a:p>
            <a:pPr marL="285750" indent="-285750" algn="ctr" defTabSz="457200" eaLnBrk="0" fontAlgn="base" hangingPunct="0">
              <a:spcBef>
                <a:spcPct val="0"/>
              </a:spcBef>
              <a:spcAft>
                <a:spcPct val="0"/>
              </a:spcAft>
              <a:buFont typeface="Arial" panose="020B0604020202020204" pitchFamily="34" charset="0"/>
              <a:buChar char="•"/>
              <a:defRPr/>
            </a:pPr>
            <a:endParaRPr lang="en-ZA" dirty="0">
              <a:solidFill>
                <a:prstClr val="black"/>
              </a:solidFill>
              <a:ea typeface="ＭＳ Ｐゴシック" panose="020B0600070205080204" pitchFamily="34" charset="-128"/>
            </a:endParaRPr>
          </a:p>
          <a:p>
            <a:pPr defTabSz="457200" eaLnBrk="0" fontAlgn="base" hangingPunct="0">
              <a:spcBef>
                <a:spcPct val="0"/>
              </a:spcBef>
              <a:spcAft>
                <a:spcPct val="0"/>
              </a:spcAft>
              <a:defRPr/>
            </a:pPr>
            <a:endParaRPr lang="en-ZA" dirty="0">
              <a:solidFill>
                <a:prstClr val="black"/>
              </a:solidFill>
              <a:ea typeface="ＭＳ Ｐゴシック" panose="020B0600070205080204" pitchFamily="34" charset="-128"/>
            </a:endParaRPr>
          </a:p>
        </p:txBody>
      </p:sp>
    </p:spTree>
    <p:extLst>
      <p:ext uri="{BB962C8B-B14F-4D97-AF65-F5344CB8AC3E}">
        <p14:creationId xmlns:p14="http://schemas.microsoft.com/office/powerpoint/2010/main" val="33243841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txBox="1">
            <a:spLocks noChangeArrowheads="1"/>
          </p:cNvSpPr>
          <p:nvPr/>
        </p:nvSpPr>
        <p:spPr bwMode="auto">
          <a:xfrm>
            <a:off x="2025414" y="31684"/>
            <a:ext cx="6552688" cy="78488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lIns="0" tIns="120706" rIns="0" bIns="0" anchor="ct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chemeClr val="tx1"/>
                </a:solidFill>
                <a:latin typeface="Arial" panose="020B0604020202020204" pitchFamily="34" charset="0"/>
                <a:ea typeface="MS PGothic" panose="020B0600070205080204" pitchFamily="34" charset="-128"/>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chemeClr val="tx1"/>
                </a:solidFill>
                <a:latin typeface="Arial" panose="020B0604020202020204" pitchFamily="34" charset="0"/>
                <a:ea typeface="MS PGothic" panose="020B0600070205080204" pitchFamily="34" charset="-128"/>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chemeClr val="tx1"/>
                </a:solidFill>
                <a:latin typeface="Arial" panose="020B0604020202020204" pitchFamily="34" charset="0"/>
                <a:ea typeface="MS PGothic" panose="020B0600070205080204" pitchFamily="34" charset="-128"/>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chemeClr val="tx1"/>
                </a:solidFill>
                <a:latin typeface="Arial" panose="020B0604020202020204" pitchFamily="34" charset="0"/>
                <a:ea typeface="MS PGothic" panose="020B0600070205080204" pitchFamily="34" charset="-128"/>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chemeClr val="tx1"/>
                </a:solidFill>
                <a:latin typeface="Arial" panose="020B0604020202020204" pitchFamily="34" charset="0"/>
                <a:ea typeface="MS PGothic" panose="020B0600070205080204" pitchFamily="34" charset="-128"/>
              </a:defRPr>
            </a:lvl9pPr>
          </a:lstStyle>
          <a:p>
            <a:pPr defTabSz="414772" eaLnBrk="1" fontAlgn="base" hangingPunct="0">
              <a:lnSpc>
                <a:spcPct val="78000"/>
              </a:lnSpc>
              <a:spcBef>
                <a:spcPct val="0"/>
              </a:spcBef>
              <a:spcAft>
                <a:spcPct val="0"/>
              </a:spcAft>
              <a:buClr>
                <a:srgbClr val="000000"/>
              </a:buClr>
              <a:buSzPct val="100000"/>
            </a:pPr>
            <a:r>
              <a:rPr lang="en-US" altLang="en-US" sz="2903">
                <a:solidFill>
                  <a:srgbClr val="FFFFFF"/>
                </a:solidFill>
                <a:latin typeface="Ebrima" panose="02000000000000000000" pitchFamily="2" charset="0"/>
              </a:rPr>
              <a:t>How to </a:t>
            </a:r>
            <a:r>
              <a:rPr lang="en-US" altLang="en-US" sz="2903" b="1">
                <a:solidFill>
                  <a:srgbClr val="FFFFFF"/>
                </a:solidFill>
                <a:latin typeface="Ebrima" panose="02000000000000000000" pitchFamily="2" charset="0"/>
              </a:rPr>
              <a:t>Sell </a:t>
            </a:r>
            <a:r>
              <a:rPr lang="en-US" altLang="en-US" sz="2903">
                <a:solidFill>
                  <a:srgbClr val="FFFFFF"/>
                </a:solidFill>
                <a:latin typeface="Ebrima" panose="02000000000000000000" pitchFamily="2" charset="0"/>
              </a:rPr>
              <a:t>a destination you haven’t visited </a:t>
            </a:r>
          </a:p>
        </p:txBody>
      </p:sp>
      <p:sp>
        <p:nvSpPr>
          <p:cNvPr id="17410" name="TextBox 3"/>
          <p:cNvSpPr txBox="1">
            <a:spLocks noChangeArrowheads="1"/>
          </p:cNvSpPr>
          <p:nvPr/>
        </p:nvSpPr>
        <p:spPr bwMode="auto">
          <a:xfrm>
            <a:off x="1522800" y="946181"/>
            <a:ext cx="9211207" cy="314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14772" fontAlgn="base" hangingPunct="0">
              <a:lnSpc>
                <a:spcPct val="120000"/>
              </a:lnSpc>
              <a:spcBef>
                <a:spcPct val="0"/>
              </a:spcBef>
              <a:spcAft>
                <a:spcPct val="0"/>
              </a:spcAft>
              <a:buClr>
                <a:srgbClr val="000000"/>
              </a:buClr>
              <a:buSzPct val="100000"/>
            </a:pPr>
            <a:r>
              <a:rPr lang="en-US" altLang="en-US" sz="1270">
                <a:solidFill>
                  <a:srgbClr val="000000"/>
                </a:solidFill>
              </a:rPr>
              <a:t>Here are </a:t>
            </a:r>
            <a:r>
              <a:rPr lang="en-US" altLang="en-US" sz="1270" b="1">
                <a:solidFill>
                  <a:srgbClr val="000000"/>
                </a:solidFill>
              </a:rPr>
              <a:t>11 steps to selling a destination </a:t>
            </a:r>
            <a:r>
              <a:rPr lang="en-US" altLang="en-US" sz="1270">
                <a:solidFill>
                  <a:srgbClr val="000000"/>
                </a:solidFill>
              </a:rPr>
              <a:t>that neither you nor anyone else at your agency has ever visited.</a:t>
            </a:r>
            <a:br>
              <a:rPr lang="en-US" altLang="en-US" sz="1270">
                <a:solidFill>
                  <a:srgbClr val="000000"/>
                </a:solidFill>
              </a:rPr>
            </a:br>
            <a:r>
              <a:rPr lang="en-US" altLang="en-US" sz="1270">
                <a:solidFill>
                  <a:srgbClr val="000000"/>
                </a:solidFill>
              </a:rPr>
              <a:t/>
            </a:r>
            <a:br>
              <a:rPr lang="en-US" altLang="en-US" sz="1270">
                <a:solidFill>
                  <a:srgbClr val="000000"/>
                </a:solidFill>
              </a:rPr>
            </a:br>
            <a:r>
              <a:rPr lang="en-US" altLang="en-US" sz="1270" b="1">
                <a:solidFill>
                  <a:srgbClr val="000000"/>
                </a:solidFill>
              </a:rPr>
              <a:t>1. Understand it.</a:t>
            </a:r>
            <a:r>
              <a:rPr lang="en-US" altLang="en-US" sz="1270">
                <a:solidFill>
                  <a:srgbClr val="000000"/>
                </a:solidFill>
              </a:rPr>
              <a:t> Begin by asking the client “why,” so you understand what excites them about the destination and what they see themselves doing there. Based on this knowledge you can embark on your research. Word to the wise: Before starting your research, make sure you’re spelling it correctly. You don’t want to research Oakland if your client is thinking about Auckland, or send them to Colombo when they were asking about Colombia.</a:t>
            </a:r>
          </a:p>
          <a:p>
            <a:pPr defTabSz="414772" fontAlgn="base" hangingPunct="0">
              <a:lnSpc>
                <a:spcPct val="120000"/>
              </a:lnSpc>
              <a:spcBef>
                <a:spcPct val="0"/>
              </a:spcBef>
              <a:spcAft>
                <a:spcPct val="0"/>
              </a:spcAft>
              <a:buClr>
                <a:srgbClr val="000000"/>
              </a:buClr>
              <a:buSzPct val="100000"/>
            </a:pPr>
            <a:endParaRPr lang="en-US" altLang="en-US" sz="1270" b="1">
              <a:solidFill>
                <a:srgbClr val="000000"/>
              </a:solidFill>
            </a:endParaRPr>
          </a:p>
          <a:p>
            <a:pPr defTabSz="414772" fontAlgn="base" hangingPunct="0">
              <a:lnSpc>
                <a:spcPct val="120000"/>
              </a:lnSpc>
              <a:spcBef>
                <a:spcPct val="0"/>
              </a:spcBef>
              <a:spcAft>
                <a:spcPct val="0"/>
              </a:spcAft>
              <a:buClr>
                <a:srgbClr val="000000"/>
              </a:buClr>
              <a:buSzPct val="100000"/>
            </a:pPr>
            <a:r>
              <a:rPr lang="en-US" altLang="en-US" sz="1270" b="1">
                <a:solidFill>
                  <a:srgbClr val="000000"/>
                </a:solidFill>
              </a:rPr>
              <a:t>2. Match it.</a:t>
            </a:r>
            <a:r>
              <a:rPr lang="en-US" altLang="en-US" sz="1270">
                <a:solidFill>
                  <a:srgbClr val="000000"/>
                </a:solidFill>
              </a:rPr>
              <a:t> Even when a client requests a specific destination, you still need to qualify the client so you can see if there is a match between their needs and the destination. </a:t>
            </a:r>
          </a:p>
          <a:p>
            <a:pPr defTabSz="414772" fontAlgn="base" hangingPunct="0">
              <a:lnSpc>
                <a:spcPct val="120000"/>
              </a:lnSpc>
              <a:spcBef>
                <a:spcPct val="0"/>
              </a:spcBef>
              <a:spcAft>
                <a:spcPct val="0"/>
              </a:spcAft>
              <a:buClr>
                <a:srgbClr val="000000"/>
              </a:buClr>
              <a:buSzPct val="100000"/>
            </a:pPr>
            <a:endParaRPr lang="en-US" altLang="en-US" sz="1270" b="1">
              <a:solidFill>
                <a:srgbClr val="000000"/>
              </a:solidFill>
            </a:endParaRPr>
          </a:p>
          <a:p>
            <a:pPr defTabSz="414772" fontAlgn="base" hangingPunct="0">
              <a:lnSpc>
                <a:spcPct val="120000"/>
              </a:lnSpc>
              <a:spcBef>
                <a:spcPct val="0"/>
              </a:spcBef>
              <a:spcAft>
                <a:spcPct val="0"/>
              </a:spcAft>
              <a:buClr>
                <a:srgbClr val="000000"/>
              </a:buClr>
              <a:buSzPct val="100000"/>
            </a:pPr>
            <a:r>
              <a:rPr lang="en-US" altLang="en-US" sz="1270" b="1">
                <a:solidFill>
                  <a:srgbClr val="000000"/>
                </a:solidFill>
              </a:rPr>
              <a:t>3. Google it.</a:t>
            </a:r>
            <a:r>
              <a:rPr lang="en-US" altLang="en-US" sz="1270">
                <a:solidFill>
                  <a:srgbClr val="000000"/>
                </a:solidFill>
              </a:rPr>
              <a:t> After understanding the client’s reasons for their destination choice, your next step is online research. Narrow your Google search by looking for the top 10 reasons people travel there, top 10 attractions, etc. Read Wikipedia articles to grasp what the country is all about</a:t>
            </a:r>
            <a:r>
              <a:rPr lang="en-US" altLang="en-US" sz="726">
                <a:solidFill>
                  <a:srgbClr val="000000"/>
                </a:solidFill>
              </a:rPr>
              <a:t>.</a:t>
            </a:r>
            <a:endParaRPr lang="en-US" altLang="en-US" sz="726">
              <a:solidFill>
                <a:srgbClr val="303030"/>
              </a:solidFill>
              <a:latin typeface="Ebrima" panose="02000000000000000000" pitchFamily="2" charset="0"/>
            </a:endParaRPr>
          </a:p>
        </p:txBody>
      </p:sp>
      <p:pic>
        <p:nvPicPr>
          <p:cNvPr id="17411" name="Picture 10" descr="banner0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6291" y="4735217"/>
            <a:ext cx="9699419" cy="151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15194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7410">
                                            <p:txEl>
                                              <p:pRg st="0" end="0"/>
                                            </p:txEl>
                                          </p:spTgt>
                                        </p:tgtEl>
                                        <p:attrNameLst>
                                          <p:attrName>style.visibility</p:attrName>
                                        </p:attrNameLst>
                                      </p:cBhvr>
                                      <p:to>
                                        <p:strVal val="visible"/>
                                      </p:to>
                                    </p:set>
                                    <p:animEffect transition="in" filter="dissolve">
                                      <p:cBhvr>
                                        <p:cTn id="7" dur="500"/>
                                        <p:tgtEl>
                                          <p:spTgt spid="1741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7410">
                                            <p:txEl>
                                              <p:pRg st="2" end="2"/>
                                            </p:txEl>
                                          </p:spTgt>
                                        </p:tgtEl>
                                        <p:attrNameLst>
                                          <p:attrName>style.visibility</p:attrName>
                                        </p:attrNameLst>
                                      </p:cBhvr>
                                      <p:to>
                                        <p:strVal val="visible"/>
                                      </p:to>
                                    </p:set>
                                    <p:animEffect transition="in" filter="dissolve">
                                      <p:cBhvr>
                                        <p:cTn id="12" dur="500"/>
                                        <p:tgtEl>
                                          <p:spTgt spid="1741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7410">
                                            <p:txEl>
                                              <p:pRg st="4" end="4"/>
                                            </p:txEl>
                                          </p:spTgt>
                                        </p:tgtEl>
                                        <p:attrNameLst>
                                          <p:attrName>style.visibility</p:attrName>
                                        </p:attrNameLst>
                                      </p:cBhvr>
                                      <p:to>
                                        <p:strVal val="visible"/>
                                      </p:to>
                                    </p:set>
                                    <p:animEffect transition="in" filter="dissolve">
                                      <p:cBhvr>
                                        <p:cTn id="17" dur="500"/>
                                        <p:tgtEl>
                                          <p:spTgt spid="174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4687" y="2298309"/>
            <a:ext cx="5142626" cy="1325563"/>
          </a:xfrm>
        </p:spPr>
        <p:txBody>
          <a:bodyPr>
            <a:noAutofit/>
          </a:bodyPr>
          <a:lstStyle/>
          <a:p>
            <a:pPr algn="ctr"/>
            <a:r>
              <a:rPr lang="en-ZA" sz="6600" b="1" dirty="0" smtClean="0">
                <a:solidFill>
                  <a:srgbClr val="0077B7"/>
                </a:solidFill>
              </a:rPr>
              <a:t>Questions?</a:t>
            </a:r>
            <a:endParaRPr lang="en-ZA" sz="6600" b="1" dirty="0">
              <a:solidFill>
                <a:srgbClr val="0077B7"/>
              </a:solidFill>
            </a:endParaRPr>
          </a:p>
        </p:txBody>
      </p:sp>
      <p:sp>
        <p:nvSpPr>
          <p:cNvPr id="3" name="Rectangle 2"/>
          <p:cNvSpPr/>
          <p:nvPr/>
        </p:nvSpPr>
        <p:spPr>
          <a:xfrm>
            <a:off x="0" y="0"/>
            <a:ext cx="12192000" cy="6858000"/>
          </a:xfrm>
          <a:prstGeom prst="rect">
            <a:avLst/>
          </a:prstGeom>
          <a:noFill/>
          <a:ln w="76200">
            <a:solidFill>
              <a:srgbClr val="0077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396212681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0657" y="2072206"/>
            <a:ext cx="6990667" cy="1296122"/>
          </a:xfrm>
        </p:spPr>
        <p:txBody>
          <a:bodyPr>
            <a:noAutofit/>
          </a:bodyPr>
          <a:lstStyle/>
          <a:p>
            <a:r>
              <a:rPr lang="en-ZA" sz="8800" b="1" dirty="0" smtClean="0">
                <a:solidFill>
                  <a:srgbClr val="0077B7"/>
                </a:solidFill>
              </a:rPr>
              <a:t>FACEBOOK ADS</a:t>
            </a:r>
            <a:endParaRPr lang="en-ZA" sz="8800" b="1" dirty="0">
              <a:solidFill>
                <a:srgbClr val="0077B7"/>
              </a:solidFill>
            </a:endParaRPr>
          </a:p>
        </p:txBody>
      </p:sp>
      <p:sp>
        <p:nvSpPr>
          <p:cNvPr id="4" name="TextBox 3"/>
          <p:cNvSpPr txBox="1"/>
          <p:nvPr/>
        </p:nvSpPr>
        <p:spPr>
          <a:xfrm>
            <a:off x="3645871" y="3393849"/>
            <a:ext cx="4900238" cy="954107"/>
          </a:xfrm>
          <a:prstGeom prst="rect">
            <a:avLst/>
          </a:prstGeom>
          <a:noFill/>
        </p:spPr>
        <p:txBody>
          <a:bodyPr wrap="square" rtlCol="0">
            <a:spAutoFit/>
          </a:bodyPr>
          <a:lstStyle/>
          <a:p>
            <a:pPr algn="ctr"/>
            <a:r>
              <a:rPr lang="en-ZA" sz="2800" dirty="0" smtClean="0">
                <a:solidFill>
                  <a:srgbClr val="3F3F3F"/>
                </a:solidFill>
                <a:latin typeface="+mj-lt"/>
              </a:rPr>
              <a:t>Astrid Beyers – Content Manager</a:t>
            </a:r>
          </a:p>
          <a:p>
            <a:pPr algn="ctr"/>
            <a:endParaRPr lang="en-ZA" sz="2800" dirty="0">
              <a:solidFill>
                <a:srgbClr val="3F3F3F"/>
              </a:solidFill>
              <a:latin typeface="+mj-lt"/>
            </a:endParaRPr>
          </a:p>
        </p:txBody>
      </p:sp>
      <p:sp>
        <p:nvSpPr>
          <p:cNvPr id="7" name="Rectangle 6"/>
          <p:cNvSpPr/>
          <p:nvPr/>
        </p:nvSpPr>
        <p:spPr>
          <a:xfrm>
            <a:off x="0" y="0"/>
            <a:ext cx="12192000" cy="6858000"/>
          </a:xfrm>
          <a:prstGeom prst="rect">
            <a:avLst/>
          </a:prstGeom>
          <a:noFill/>
          <a:ln w="76200">
            <a:solidFill>
              <a:srgbClr val="0077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08944044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noFill/>
          <a:ln w="76200">
            <a:solidFill>
              <a:srgbClr val="0077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TextBox 5"/>
          <p:cNvSpPr txBox="1"/>
          <p:nvPr/>
        </p:nvSpPr>
        <p:spPr>
          <a:xfrm>
            <a:off x="10279673" y="6394883"/>
            <a:ext cx="1784463" cy="369332"/>
          </a:xfrm>
          <a:prstGeom prst="rect">
            <a:avLst/>
          </a:prstGeom>
          <a:noFill/>
        </p:spPr>
        <p:txBody>
          <a:bodyPr wrap="none" rtlCol="0">
            <a:spAutoFit/>
          </a:bodyPr>
          <a:lstStyle/>
          <a:p>
            <a:r>
              <a:rPr lang="en-ZA" dirty="0" smtClean="0">
                <a:solidFill>
                  <a:srgbClr val="0077B7"/>
                </a:solidFill>
              </a:rPr>
              <a:t>MARKETING TIPS</a:t>
            </a:r>
            <a:endParaRPr lang="en-ZA" dirty="0">
              <a:solidFill>
                <a:srgbClr val="0077B7"/>
              </a:solidFill>
            </a:endParaRPr>
          </a:p>
        </p:txBody>
      </p:sp>
      <p:sp>
        <p:nvSpPr>
          <p:cNvPr id="8" name="Rectangle 7"/>
          <p:cNvSpPr/>
          <p:nvPr/>
        </p:nvSpPr>
        <p:spPr>
          <a:xfrm>
            <a:off x="747493" y="1241385"/>
            <a:ext cx="6096000" cy="5016758"/>
          </a:xfrm>
          <a:prstGeom prst="rect">
            <a:avLst/>
          </a:prstGeom>
        </p:spPr>
        <p:txBody>
          <a:bodyPr>
            <a:spAutoFit/>
          </a:bodyPr>
          <a:lstStyle/>
          <a:p>
            <a:r>
              <a:rPr lang="en-ZA" sz="2000" b="1" dirty="0" smtClean="0">
                <a:solidFill>
                  <a:schemeClr val="bg2">
                    <a:lumMod val="25000"/>
                  </a:schemeClr>
                </a:solidFill>
                <a:latin typeface="+mj-lt"/>
              </a:rPr>
              <a:t>1. Social (Facebook </a:t>
            </a:r>
            <a:r>
              <a:rPr lang="en-ZA" sz="2000" b="1" dirty="0">
                <a:solidFill>
                  <a:schemeClr val="bg2">
                    <a:lumMod val="25000"/>
                  </a:schemeClr>
                </a:solidFill>
                <a:latin typeface="+mj-lt"/>
              </a:rPr>
              <a:t>&amp; </a:t>
            </a:r>
            <a:r>
              <a:rPr lang="en-ZA" sz="2000" b="1" dirty="0" smtClean="0">
                <a:solidFill>
                  <a:schemeClr val="bg2">
                    <a:lumMod val="25000"/>
                  </a:schemeClr>
                </a:solidFill>
                <a:latin typeface="+mj-lt"/>
              </a:rPr>
              <a:t>Twitter)</a:t>
            </a:r>
            <a:endParaRPr lang="en-ZA" sz="2000" b="1" dirty="0">
              <a:solidFill>
                <a:schemeClr val="bg2">
                  <a:lumMod val="25000"/>
                </a:schemeClr>
              </a:solidFill>
              <a:latin typeface="+mj-lt"/>
            </a:endParaRPr>
          </a:p>
          <a:p>
            <a:r>
              <a:rPr lang="en-ZA" sz="2000" dirty="0">
                <a:solidFill>
                  <a:schemeClr val="bg2">
                    <a:lumMod val="25000"/>
                  </a:schemeClr>
                </a:solidFill>
                <a:latin typeface="+mj-lt"/>
              </a:rPr>
              <a:t>#</a:t>
            </a:r>
            <a:r>
              <a:rPr lang="en-ZA" sz="2000" dirty="0" err="1">
                <a:solidFill>
                  <a:schemeClr val="bg2">
                    <a:lumMod val="25000"/>
                  </a:schemeClr>
                </a:solidFill>
                <a:latin typeface="+mj-lt"/>
              </a:rPr>
              <a:t>TravelAlert</a:t>
            </a:r>
            <a:r>
              <a:rPr lang="en-ZA" sz="2000" dirty="0">
                <a:solidFill>
                  <a:schemeClr val="bg2">
                    <a:lumMod val="25000"/>
                  </a:schemeClr>
                </a:solidFill>
                <a:latin typeface="+mj-lt"/>
              </a:rPr>
              <a:t> For </a:t>
            </a:r>
            <a:r>
              <a:rPr lang="en-ZA" sz="2000" dirty="0" smtClean="0">
                <a:solidFill>
                  <a:schemeClr val="bg2">
                    <a:lumMod val="25000"/>
                  </a:schemeClr>
                </a:solidFill>
                <a:latin typeface="+mj-lt"/>
              </a:rPr>
              <a:t>Travelinfo.co.za </a:t>
            </a:r>
            <a:r>
              <a:rPr lang="en-ZA" sz="2000" dirty="0">
                <a:solidFill>
                  <a:schemeClr val="bg2">
                    <a:lumMod val="25000"/>
                  </a:schemeClr>
                </a:solidFill>
                <a:latin typeface="+mj-lt"/>
              </a:rPr>
              <a:t>news</a:t>
            </a:r>
          </a:p>
          <a:p>
            <a:r>
              <a:rPr lang="en-ZA" sz="2000" dirty="0">
                <a:solidFill>
                  <a:schemeClr val="bg2">
                    <a:lumMod val="25000"/>
                  </a:schemeClr>
                </a:solidFill>
                <a:latin typeface="+mj-lt"/>
              </a:rPr>
              <a:t>e.g. visa regulation changes, flight cancellations, etc.</a:t>
            </a:r>
          </a:p>
          <a:p>
            <a:r>
              <a:rPr lang="en-ZA" sz="2000" dirty="0">
                <a:solidFill>
                  <a:schemeClr val="bg2">
                    <a:lumMod val="25000"/>
                  </a:schemeClr>
                </a:solidFill>
                <a:latin typeface="+mj-lt"/>
              </a:rPr>
              <a:t>#</a:t>
            </a:r>
            <a:r>
              <a:rPr lang="en-ZA" sz="2000" dirty="0" err="1">
                <a:solidFill>
                  <a:schemeClr val="bg2">
                    <a:lumMod val="25000"/>
                  </a:schemeClr>
                </a:solidFill>
                <a:latin typeface="+mj-lt"/>
              </a:rPr>
              <a:t>AgentAlert</a:t>
            </a:r>
            <a:r>
              <a:rPr lang="en-ZA" sz="2000" dirty="0">
                <a:solidFill>
                  <a:schemeClr val="bg2">
                    <a:lumMod val="25000"/>
                  </a:schemeClr>
                </a:solidFill>
                <a:latin typeface="+mj-lt"/>
              </a:rPr>
              <a:t> Specials that could benefit your clients</a:t>
            </a:r>
          </a:p>
          <a:p>
            <a:endParaRPr lang="en-ZA" sz="2000" b="1" dirty="0">
              <a:solidFill>
                <a:schemeClr val="bg2">
                  <a:lumMod val="25000"/>
                </a:schemeClr>
              </a:solidFill>
              <a:latin typeface="+mj-lt"/>
            </a:endParaRPr>
          </a:p>
          <a:p>
            <a:r>
              <a:rPr lang="en-ZA" sz="2000" b="1" dirty="0" smtClean="0">
                <a:solidFill>
                  <a:schemeClr val="bg2">
                    <a:lumMod val="25000"/>
                  </a:schemeClr>
                </a:solidFill>
                <a:latin typeface="+mj-lt"/>
              </a:rPr>
              <a:t>2. Newsletters</a:t>
            </a:r>
            <a:endParaRPr lang="en-ZA" sz="2000" b="1" dirty="0">
              <a:solidFill>
                <a:schemeClr val="bg2">
                  <a:lumMod val="25000"/>
                </a:schemeClr>
              </a:solidFill>
              <a:latin typeface="+mj-lt"/>
            </a:endParaRPr>
          </a:p>
          <a:p>
            <a:r>
              <a:rPr lang="en-ZA" sz="2000" dirty="0">
                <a:solidFill>
                  <a:schemeClr val="bg2">
                    <a:lumMod val="25000"/>
                  </a:schemeClr>
                </a:solidFill>
                <a:latin typeface="+mj-lt"/>
              </a:rPr>
              <a:t>We share the latest specials including all relevant </a:t>
            </a:r>
          </a:p>
          <a:p>
            <a:r>
              <a:rPr lang="en-ZA" sz="2000" dirty="0">
                <a:solidFill>
                  <a:schemeClr val="bg2">
                    <a:lumMod val="25000"/>
                  </a:schemeClr>
                </a:solidFill>
                <a:latin typeface="+mj-lt"/>
              </a:rPr>
              <a:t>details and downloadable images for your promotions.</a:t>
            </a:r>
          </a:p>
          <a:p>
            <a:r>
              <a:rPr lang="en-ZA" sz="2000" dirty="0">
                <a:solidFill>
                  <a:schemeClr val="bg2">
                    <a:lumMod val="25000"/>
                  </a:schemeClr>
                </a:solidFill>
                <a:latin typeface="+mj-lt"/>
              </a:rPr>
              <a:t>Also share the most important news stories of the week.</a:t>
            </a:r>
          </a:p>
          <a:p>
            <a:endParaRPr lang="en-ZA" sz="2000" dirty="0">
              <a:solidFill>
                <a:schemeClr val="bg2">
                  <a:lumMod val="25000"/>
                </a:schemeClr>
              </a:solidFill>
              <a:latin typeface="+mj-lt"/>
            </a:endParaRPr>
          </a:p>
          <a:p>
            <a:endParaRPr lang="en-ZA" sz="2000" dirty="0">
              <a:solidFill>
                <a:schemeClr val="bg2">
                  <a:lumMod val="25000"/>
                </a:schemeClr>
              </a:solidFill>
              <a:latin typeface="+mj-lt"/>
            </a:endParaRPr>
          </a:p>
          <a:p>
            <a:endParaRPr lang="en-ZA" sz="2000" b="1" dirty="0">
              <a:solidFill>
                <a:schemeClr val="bg2">
                  <a:lumMod val="25000"/>
                </a:schemeClr>
              </a:solidFill>
              <a:latin typeface="+mj-lt"/>
            </a:endParaRPr>
          </a:p>
          <a:p>
            <a:pPr marL="285750" indent="-285750">
              <a:buFont typeface="Arial" panose="020B0604020202020204" pitchFamily="34" charset="0"/>
              <a:buChar char="•"/>
            </a:pPr>
            <a:endParaRPr lang="en-ZA" sz="2000" b="1" dirty="0">
              <a:solidFill>
                <a:schemeClr val="bg2">
                  <a:lumMod val="25000"/>
                </a:schemeClr>
              </a:solidFill>
              <a:latin typeface="+mj-lt"/>
            </a:endParaRPr>
          </a:p>
          <a:p>
            <a:r>
              <a:rPr lang="en-ZA" sz="2000" b="1" dirty="0" smtClean="0">
                <a:solidFill>
                  <a:schemeClr val="bg2">
                    <a:lumMod val="25000"/>
                  </a:schemeClr>
                </a:solidFill>
                <a:latin typeface="+mj-lt"/>
              </a:rPr>
              <a:t>3. Blog</a:t>
            </a:r>
            <a:endParaRPr lang="en-ZA" sz="2000" b="1" dirty="0">
              <a:solidFill>
                <a:schemeClr val="bg2">
                  <a:lumMod val="25000"/>
                </a:schemeClr>
              </a:solidFill>
              <a:latin typeface="+mj-lt"/>
            </a:endParaRPr>
          </a:p>
          <a:p>
            <a:r>
              <a:rPr lang="en-ZA" sz="2000" dirty="0">
                <a:solidFill>
                  <a:schemeClr val="bg2">
                    <a:lumMod val="25000"/>
                  </a:schemeClr>
                </a:solidFill>
                <a:latin typeface="+mj-lt"/>
              </a:rPr>
              <a:t>Create content around your needs. </a:t>
            </a:r>
          </a:p>
          <a:p>
            <a:r>
              <a:rPr lang="en-ZA" sz="2000" dirty="0">
                <a:solidFill>
                  <a:schemeClr val="bg2">
                    <a:lumMod val="25000"/>
                  </a:schemeClr>
                </a:solidFill>
                <a:latin typeface="+mj-lt"/>
              </a:rPr>
              <a:t>Please send through suggestions!</a:t>
            </a:r>
          </a:p>
        </p:txBody>
      </p:sp>
      <p:pic>
        <p:nvPicPr>
          <p:cNvPr id="9" name="Picture 8"/>
          <p:cNvPicPr>
            <a:picLocks noChangeAspect="1"/>
          </p:cNvPicPr>
          <p:nvPr/>
        </p:nvPicPr>
        <p:blipFill rotWithShape="1">
          <a:blip r:embed="rId2"/>
          <a:srcRect l="30241" t="33922" r="31056" b="53216"/>
          <a:stretch/>
        </p:blipFill>
        <p:spPr>
          <a:xfrm>
            <a:off x="805022" y="4370657"/>
            <a:ext cx="5035827" cy="940904"/>
          </a:xfrm>
          <a:prstGeom prst="rect">
            <a:avLst/>
          </a:prstGeom>
        </p:spPr>
      </p:pic>
      <p:pic>
        <p:nvPicPr>
          <p:cNvPr id="10" name="Picture 9"/>
          <p:cNvPicPr>
            <a:picLocks noChangeAspect="1"/>
          </p:cNvPicPr>
          <p:nvPr/>
        </p:nvPicPr>
        <p:blipFill rotWithShape="1">
          <a:blip r:embed="rId3"/>
          <a:srcRect l="19309" t="34287" r="44786" b="45824"/>
          <a:stretch/>
        </p:blipFill>
        <p:spPr>
          <a:xfrm>
            <a:off x="7028184" y="994591"/>
            <a:ext cx="4416322" cy="1375435"/>
          </a:xfrm>
          <a:prstGeom prst="rect">
            <a:avLst/>
          </a:prstGeom>
        </p:spPr>
      </p:pic>
      <p:pic>
        <p:nvPicPr>
          <p:cNvPr id="11" name="Picture 10"/>
          <p:cNvPicPr>
            <a:picLocks noChangeAspect="1"/>
          </p:cNvPicPr>
          <p:nvPr/>
        </p:nvPicPr>
        <p:blipFill rotWithShape="1">
          <a:blip r:embed="rId4"/>
          <a:srcRect l="28388" t="50660" r="29543" b="35255"/>
          <a:stretch/>
        </p:blipFill>
        <p:spPr>
          <a:xfrm>
            <a:off x="7063214" y="2397832"/>
            <a:ext cx="4725484" cy="889503"/>
          </a:xfrm>
          <a:prstGeom prst="rect">
            <a:avLst/>
          </a:prstGeom>
        </p:spPr>
      </p:pic>
      <p:pic>
        <p:nvPicPr>
          <p:cNvPr id="12" name="Picture 11"/>
          <p:cNvPicPr>
            <a:picLocks noChangeAspect="1"/>
          </p:cNvPicPr>
          <p:nvPr/>
        </p:nvPicPr>
        <p:blipFill rotWithShape="1">
          <a:blip r:embed="rId5"/>
          <a:srcRect l="20470" t="34287" r="46272" b="17649"/>
          <a:stretch/>
        </p:blipFill>
        <p:spPr>
          <a:xfrm>
            <a:off x="7028184" y="3277609"/>
            <a:ext cx="3848617" cy="3127001"/>
          </a:xfrm>
          <a:prstGeom prst="rect">
            <a:avLst/>
          </a:prstGeom>
        </p:spPr>
      </p:pic>
      <p:sp>
        <p:nvSpPr>
          <p:cNvPr id="13" name="TextBox 12"/>
          <p:cNvSpPr txBox="1"/>
          <p:nvPr/>
        </p:nvSpPr>
        <p:spPr>
          <a:xfrm>
            <a:off x="2983705" y="310365"/>
            <a:ext cx="6224589" cy="984885"/>
          </a:xfrm>
          <a:prstGeom prst="rect">
            <a:avLst/>
          </a:prstGeom>
          <a:noFill/>
        </p:spPr>
        <p:txBody>
          <a:bodyPr wrap="none" rtlCol="0">
            <a:spAutoFit/>
          </a:bodyPr>
          <a:lstStyle/>
          <a:p>
            <a:pPr algn="ctr"/>
            <a:r>
              <a:rPr lang="en-ZA" sz="4000" b="1" dirty="0" smtClean="0">
                <a:solidFill>
                  <a:srgbClr val="0077B7"/>
                </a:solidFill>
                <a:latin typeface="+mj-lt"/>
              </a:rPr>
              <a:t>COMMUNICATION CHANNELS</a:t>
            </a:r>
          </a:p>
          <a:p>
            <a:pPr algn="ctr"/>
            <a:endParaRPr lang="en-ZA" dirty="0">
              <a:solidFill>
                <a:srgbClr val="0077B7"/>
              </a:solidFill>
              <a:latin typeface="+mj-lt"/>
            </a:endParaRPr>
          </a:p>
        </p:txBody>
      </p:sp>
      <p:sp>
        <p:nvSpPr>
          <p:cNvPr id="14" name="TextBox 13"/>
          <p:cNvSpPr txBox="1"/>
          <p:nvPr/>
        </p:nvSpPr>
        <p:spPr>
          <a:xfrm>
            <a:off x="1106689" y="4078269"/>
            <a:ext cx="2129050" cy="584775"/>
          </a:xfrm>
          <a:prstGeom prst="rect">
            <a:avLst/>
          </a:prstGeom>
          <a:noFill/>
        </p:spPr>
        <p:txBody>
          <a:bodyPr wrap="square" rtlCol="0">
            <a:spAutoFit/>
          </a:bodyPr>
          <a:lstStyle/>
          <a:p>
            <a:r>
              <a:rPr lang="en-ZA" sz="1600" dirty="0" smtClean="0">
                <a:solidFill>
                  <a:schemeClr val="accent1">
                    <a:lumMod val="75000"/>
                  </a:schemeClr>
                </a:solidFill>
              </a:rPr>
              <a:t>Sign up on the </a:t>
            </a:r>
          </a:p>
          <a:p>
            <a:r>
              <a:rPr lang="en-ZA" sz="1600" dirty="0" smtClean="0">
                <a:solidFill>
                  <a:schemeClr val="accent1">
                    <a:lumMod val="75000"/>
                  </a:schemeClr>
                </a:solidFill>
              </a:rPr>
              <a:t>website here →</a:t>
            </a:r>
            <a:endParaRPr lang="en-ZA" sz="1600" dirty="0">
              <a:solidFill>
                <a:schemeClr val="accent1">
                  <a:lumMod val="75000"/>
                </a:schemeClr>
              </a:solidFill>
            </a:endParaRPr>
          </a:p>
        </p:txBody>
      </p:sp>
    </p:spTree>
    <p:extLst>
      <p:ext uri="{BB962C8B-B14F-4D97-AF65-F5344CB8AC3E}">
        <p14:creationId xmlns:p14="http://schemas.microsoft.com/office/powerpoint/2010/main" val="270460381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noFill/>
          <a:ln w="76200">
            <a:solidFill>
              <a:srgbClr val="0077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4" name="Picture 3"/>
          <p:cNvPicPr>
            <a:picLocks noChangeAspect="1"/>
          </p:cNvPicPr>
          <p:nvPr/>
        </p:nvPicPr>
        <p:blipFill rotWithShape="1">
          <a:blip r:embed="rId2"/>
          <a:srcRect l="18567" t="17117" r="43847" b="5644"/>
          <a:stretch/>
        </p:blipFill>
        <p:spPr>
          <a:xfrm>
            <a:off x="2209898" y="1090024"/>
            <a:ext cx="4476976" cy="5172502"/>
          </a:xfrm>
          <a:prstGeom prst="rect">
            <a:avLst/>
          </a:prstGeom>
        </p:spPr>
      </p:pic>
      <p:pic>
        <p:nvPicPr>
          <p:cNvPr id="5" name="Picture 4"/>
          <p:cNvPicPr>
            <a:picLocks noChangeAspect="1"/>
          </p:cNvPicPr>
          <p:nvPr/>
        </p:nvPicPr>
        <p:blipFill rotWithShape="1">
          <a:blip r:embed="rId3"/>
          <a:srcRect l="55909" t="17490" r="20595" b="5644"/>
          <a:stretch/>
        </p:blipFill>
        <p:spPr>
          <a:xfrm>
            <a:off x="6711171" y="1090024"/>
            <a:ext cx="2808296" cy="5165257"/>
          </a:xfrm>
          <a:prstGeom prst="rect">
            <a:avLst/>
          </a:prstGeom>
        </p:spPr>
      </p:pic>
      <p:sp>
        <p:nvSpPr>
          <p:cNvPr id="6" name="TextBox 5"/>
          <p:cNvSpPr txBox="1"/>
          <p:nvPr/>
        </p:nvSpPr>
        <p:spPr>
          <a:xfrm>
            <a:off x="3646189" y="494550"/>
            <a:ext cx="4469130" cy="523220"/>
          </a:xfrm>
          <a:prstGeom prst="rect">
            <a:avLst/>
          </a:prstGeom>
          <a:noFill/>
        </p:spPr>
        <p:txBody>
          <a:bodyPr wrap="square" rtlCol="0">
            <a:spAutoFit/>
          </a:bodyPr>
          <a:lstStyle/>
          <a:p>
            <a:r>
              <a:rPr lang="en-ZA" sz="2800" b="1" dirty="0" smtClean="0">
                <a:solidFill>
                  <a:srgbClr val="0077B7"/>
                </a:solidFill>
                <a:latin typeface="+mj-lt"/>
              </a:rPr>
              <a:t>EXAMPLES OF FACEBOOK ADS</a:t>
            </a:r>
            <a:endParaRPr lang="en-ZA" sz="2800" b="1" dirty="0">
              <a:solidFill>
                <a:srgbClr val="0077B7"/>
              </a:solidFill>
              <a:latin typeface="+mj-lt"/>
            </a:endParaRPr>
          </a:p>
        </p:txBody>
      </p:sp>
      <p:sp>
        <p:nvSpPr>
          <p:cNvPr id="7" name="TextBox 6"/>
          <p:cNvSpPr txBox="1"/>
          <p:nvPr/>
        </p:nvSpPr>
        <p:spPr>
          <a:xfrm>
            <a:off x="217189" y="2311973"/>
            <a:ext cx="1605322" cy="369332"/>
          </a:xfrm>
          <a:prstGeom prst="rect">
            <a:avLst/>
          </a:prstGeom>
          <a:noFill/>
        </p:spPr>
        <p:txBody>
          <a:bodyPr wrap="square" rtlCol="0">
            <a:spAutoFit/>
          </a:bodyPr>
          <a:lstStyle/>
          <a:p>
            <a:r>
              <a:rPr lang="en-ZA" dirty="0" smtClean="0">
                <a:solidFill>
                  <a:srgbClr val="3F3F3F"/>
                </a:solidFill>
                <a:latin typeface="+mj-lt"/>
              </a:rPr>
              <a:t>Clearly marked</a:t>
            </a:r>
            <a:endParaRPr lang="en-ZA" dirty="0">
              <a:solidFill>
                <a:srgbClr val="3F3F3F"/>
              </a:solidFill>
              <a:latin typeface="+mj-lt"/>
            </a:endParaRPr>
          </a:p>
        </p:txBody>
      </p:sp>
      <p:cxnSp>
        <p:nvCxnSpPr>
          <p:cNvPr id="9" name="Straight Arrow Connector 8"/>
          <p:cNvCxnSpPr/>
          <p:nvPr/>
        </p:nvCxnSpPr>
        <p:spPr>
          <a:xfrm flipV="1">
            <a:off x="1785204" y="1744941"/>
            <a:ext cx="808094" cy="7045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34715" y="626420"/>
            <a:ext cx="184731" cy="369332"/>
          </a:xfrm>
          <a:prstGeom prst="rect">
            <a:avLst/>
          </a:prstGeom>
          <a:noFill/>
        </p:spPr>
        <p:txBody>
          <a:bodyPr wrap="none" rtlCol="0">
            <a:spAutoFit/>
          </a:bodyPr>
          <a:lstStyle/>
          <a:p>
            <a:endParaRPr lang="en-ZA" dirty="0"/>
          </a:p>
        </p:txBody>
      </p:sp>
      <p:sp>
        <p:nvSpPr>
          <p:cNvPr id="12" name="TextBox 11"/>
          <p:cNvSpPr txBox="1"/>
          <p:nvPr/>
        </p:nvSpPr>
        <p:spPr>
          <a:xfrm>
            <a:off x="179882" y="973278"/>
            <a:ext cx="2082493" cy="646331"/>
          </a:xfrm>
          <a:prstGeom prst="rect">
            <a:avLst/>
          </a:prstGeom>
          <a:noFill/>
        </p:spPr>
        <p:txBody>
          <a:bodyPr wrap="none" rtlCol="0">
            <a:spAutoFit/>
          </a:bodyPr>
          <a:lstStyle/>
          <a:p>
            <a:r>
              <a:rPr lang="en-ZA" b="1" dirty="0" smtClean="0">
                <a:solidFill>
                  <a:srgbClr val="3F3F3F"/>
                </a:solidFill>
                <a:latin typeface="+mj-lt"/>
              </a:rPr>
              <a:t>Brand Awareness ad </a:t>
            </a:r>
          </a:p>
          <a:p>
            <a:r>
              <a:rPr lang="en-ZA" b="1" dirty="0" smtClean="0">
                <a:solidFill>
                  <a:srgbClr val="3F3F3F"/>
                </a:solidFill>
                <a:latin typeface="+mj-lt"/>
              </a:rPr>
              <a:t>+ button</a:t>
            </a:r>
            <a:endParaRPr lang="en-ZA" b="1" dirty="0">
              <a:solidFill>
                <a:srgbClr val="3F3F3F"/>
              </a:solidFill>
              <a:latin typeface="+mj-lt"/>
            </a:endParaRPr>
          </a:p>
        </p:txBody>
      </p:sp>
      <p:sp>
        <p:nvSpPr>
          <p:cNvPr id="13" name="TextBox 12"/>
          <p:cNvSpPr txBox="1"/>
          <p:nvPr/>
        </p:nvSpPr>
        <p:spPr>
          <a:xfrm>
            <a:off x="179882" y="1545690"/>
            <a:ext cx="1785204" cy="369332"/>
          </a:xfrm>
          <a:prstGeom prst="rect">
            <a:avLst/>
          </a:prstGeom>
          <a:noFill/>
        </p:spPr>
        <p:txBody>
          <a:bodyPr wrap="square" rtlCol="0">
            <a:spAutoFit/>
          </a:bodyPr>
          <a:lstStyle/>
          <a:p>
            <a:r>
              <a:rPr lang="en-ZA" dirty="0" smtClean="0">
                <a:solidFill>
                  <a:srgbClr val="3F3F3F"/>
                </a:solidFill>
                <a:latin typeface="+mj-lt"/>
              </a:rPr>
              <a:t>Like page button</a:t>
            </a:r>
            <a:endParaRPr lang="en-ZA" dirty="0">
              <a:solidFill>
                <a:srgbClr val="3F3F3F"/>
              </a:solidFill>
              <a:latin typeface="+mj-lt"/>
            </a:endParaRPr>
          </a:p>
        </p:txBody>
      </p:sp>
      <p:cxnSp>
        <p:nvCxnSpPr>
          <p:cNvPr id="15" name="Straight Arrow Connector 14"/>
          <p:cNvCxnSpPr>
            <a:stCxn id="13" idx="3"/>
          </p:cNvCxnSpPr>
          <p:nvPr/>
        </p:nvCxnSpPr>
        <p:spPr>
          <a:xfrm flipV="1">
            <a:off x="1965086" y="1487067"/>
            <a:ext cx="3551294" cy="2432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9536956" y="1329341"/>
            <a:ext cx="2368446" cy="646331"/>
          </a:xfrm>
          <a:prstGeom prst="rect">
            <a:avLst/>
          </a:prstGeom>
          <a:noFill/>
        </p:spPr>
        <p:txBody>
          <a:bodyPr wrap="square" rtlCol="0">
            <a:spAutoFit/>
          </a:bodyPr>
          <a:lstStyle/>
          <a:p>
            <a:r>
              <a:rPr lang="en-ZA" b="1" dirty="0" smtClean="0">
                <a:solidFill>
                  <a:srgbClr val="3F3F3F"/>
                </a:solidFill>
                <a:latin typeface="+mj-lt"/>
              </a:rPr>
              <a:t>Engagement for Page Likes</a:t>
            </a:r>
            <a:endParaRPr lang="en-ZA" b="1" dirty="0">
              <a:solidFill>
                <a:srgbClr val="3F3F3F"/>
              </a:solidFill>
              <a:latin typeface="+mj-lt"/>
            </a:endParaRPr>
          </a:p>
        </p:txBody>
      </p:sp>
      <p:sp>
        <p:nvSpPr>
          <p:cNvPr id="17" name="TextBox 16"/>
          <p:cNvSpPr txBox="1"/>
          <p:nvPr/>
        </p:nvSpPr>
        <p:spPr>
          <a:xfrm>
            <a:off x="9543764" y="3967929"/>
            <a:ext cx="1858780" cy="923330"/>
          </a:xfrm>
          <a:prstGeom prst="rect">
            <a:avLst/>
          </a:prstGeom>
          <a:noFill/>
        </p:spPr>
        <p:txBody>
          <a:bodyPr wrap="square" rtlCol="0">
            <a:spAutoFit/>
          </a:bodyPr>
          <a:lstStyle/>
          <a:p>
            <a:r>
              <a:rPr lang="en-ZA" b="1" dirty="0" smtClean="0">
                <a:solidFill>
                  <a:srgbClr val="3F3F3F"/>
                </a:solidFill>
                <a:latin typeface="+mj-lt"/>
              </a:rPr>
              <a:t>Product catalogue sales </a:t>
            </a:r>
            <a:r>
              <a:rPr lang="en-ZA" dirty="0" smtClean="0">
                <a:solidFill>
                  <a:srgbClr val="3F3F3F"/>
                </a:solidFill>
                <a:latin typeface="+mj-lt"/>
              </a:rPr>
              <a:t>– using Cookies</a:t>
            </a:r>
            <a:endParaRPr lang="en-ZA" dirty="0">
              <a:solidFill>
                <a:srgbClr val="3F3F3F"/>
              </a:solidFill>
              <a:latin typeface="+mj-lt"/>
            </a:endParaRPr>
          </a:p>
        </p:txBody>
      </p:sp>
      <p:sp>
        <p:nvSpPr>
          <p:cNvPr id="25" name="TextBox 24"/>
          <p:cNvSpPr txBox="1"/>
          <p:nvPr/>
        </p:nvSpPr>
        <p:spPr>
          <a:xfrm>
            <a:off x="3740733" y="6267341"/>
            <a:ext cx="1116139" cy="369332"/>
          </a:xfrm>
          <a:prstGeom prst="rect">
            <a:avLst/>
          </a:prstGeom>
          <a:noFill/>
        </p:spPr>
        <p:txBody>
          <a:bodyPr wrap="none" rtlCol="0">
            <a:spAutoFit/>
          </a:bodyPr>
          <a:lstStyle/>
          <a:p>
            <a:r>
              <a:rPr lang="en-ZA" dirty="0" smtClean="0"/>
              <a:t>Newsfeed</a:t>
            </a:r>
            <a:endParaRPr lang="en-ZA" dirty="0"/>
          </a:p>
        </p:txBody>
      </p:sp>
      <p:sp>
        <p:nvSpPr>
          <p:cNvPr id="26" name="TextBox 25"/>
          <p:cNvSpPr txBox="1"/>
          <p:nvPr/>
        </p:nvSpPr>
        <p:spPr>
          <a:xfrm>
            <a:off x="6711171" y="6296889"/>
            <a:ext cx="3212318" cy="374147"/>
          </a:xfrm>
          <a:prstGeom prst="rect">
            <a:avLst/>
          </a:prstGeom>
          <a:noFill/>
        </p:spPr>
        <p:txBody>
          <a:bodyPr wrap="square" rtlCol="0">
            <a:spAutoFit/>
          </a:bodyPr>
          <a:lstStyle/>
          <a:p>
            <a:r>
              <a:rPr lang="en-ZA" dirty="0" smtClean="0"/>
              <a:t>Desktop Right Feed</a:t>
            </a:r>
            <a:endParaRPr lang="en-ZA" dirty="0"/>
          </a:p>
        </p:txBody>
      </p:sp>
      <p:sp>
        <p:nvSpPr>
          <p:cNvPr id="27" name="TextBox 26"/>
          <p:cNvSpPr txBox="1"/>
          <p:nvPr/>
        </p:nvSpPr>
        <p:spPr>
          <a:xfrm>
            <a:off x="10279673" y="6394883"/>
            <a:ext cx="1784463" cy="369332"/>
          </a:xfrm>
          <a:prstGeom prst="rect">
            <a:avLst/>
          </a:prstGeom>
          <a:noFill/>
        </p:spPr>
        <p:txBody>
          <a:bodyPr wrap="none" rtlCol="0">
            <a:spAutoFit/>
          </a:bodyPr>
          <a:lstStyle/>
          <a:p>
            <a:r>
              <a:rPr lang="en-ZA" dirty="0" smtClean="0">
                <a:solidFill>
                  <a:srgbClr val="0077B7"/>
                </a:solidFill>
              </a:rPr>
              <a:t>MARKETING TIPS</a:t>
            </a:r>
            <a:endParaRPr lang="en-ZA" dirty="0">
              <a:solidFill>
                <a:srgbClr val="0077B7"/>
              </a:solidFill>
            </a:endParaRPr>
          </a:p>
        </p:txBody>
      </p:sp>
      <p:sp>
        <p:nvSpPr>
          <p:cNvPr id="28" name="TextBox 27"/>
          <p:cNvSpPr txBox="1"/>
          <p:nvPr/>
        </p:nvSpPr>
        <p:spPr>
          <a:xfrm>
            <a:off x="218268" y="4819561"/>
            <a:ext cx="2005719" cy="1477328"/>
          </a:xfrm>
          <a:prstGeom prst="rect">
            <a:avLst/>
          </a:prstGeom>
          <a:noFill/>
        </p:spPr>
        <p:txBody>
          <a:bodyPr wrap="square" rtlCol="0">
            <a:spAutoFit/>
          </a:bodyPr>
          <a:lstStyle/>
          <a:p>
            <a:r>
              <a:rPr lang="en-ZA" b="1" dirty="0" smtClean="0">
                <a:solidFill>
                  <a:srgbClr val="3F3F3F"/>
                </a:solidFill>
              </a:rPr>
              <a:t>P.S.</a:t>
            </a:r>
            <a:r>
              <a:rPr lang="en-ZA" dirty="0" smtClean="0">
                <a:solidFill>
                  <a:srgbClr val="3F3F3F"/>
                </a:solidFill>
              </a:rPr>
              <a:t> Did you know your Facebook ads can also display on Instagram? No IG account required!</a:t>
            </a:r>
            <a:endParaRPr lang="en-ZA" dirty="0">
              <a:solidFill>
                <a:srgbClr val="3F3F3F"/>
              </a:solidFill>
            </a:endParaRPr>
          </a:p>
        </p:txBody>
      </p:sp>
    </p:spTree>
    <p:extLst>
      <p:ext uri="{BB962C8B-B14F-4D97-AF65-F5344CB8AC3E}">
        <p14:creationId xmlns:p14="http://schemas.microsoft.com/office/powerpoint/2010/main" val="423385055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08561" y="547297"/>
            <a:ext cx="7974875" cy="984885"/>
          </a:xfrm>
          <a:prstGeom prst="rect">
            <a:avLst/>
          </a:prstGeom>
          <a:noFill/>
        </p:spPr>
        <p:txBody>
          <a:bodyPr wrap="none" rtlCol="0">
            <a:spAutoFit/>
          </a:bodyPr>
          <a:lstStyle/>
          <a:p>
            <a:pPr algn="ctr"/>
            <a:r>
              <a:rPr lang="en-ZA" sz="4000" b="1" dirty="0" smtClean="0">
                <a:solidFill>
                  <a:srgbClr val="0077B7"/>
                </a:solidFill>
                <a:latin typeface="+mj-lt"/>
              </a:rPr>
              <a:t>HOW TO USE FACEBOOK ADVERTISING</a:t>
            </a:r>
          </a:p>
          <a:p>
            <a:pPr algn="ctr"/>
            <a:endParaRPr lang="en-ZA" dirty="0">
              <a:solidFill>
                <a:srgbClr val="0077B7"/>
              </a:solidFill>
              <a:latin typeface="+mj-lt"/>
            </a:endParaRPr>
          </a:p>
        </p:txBody>
      </p:sp>
      <p:sp>
        <p:nvSpPr>
          <p:cNvPr id="3" name="TextBox 2"/>
          <p:cNvSpPr txBox="1"/>
          <p:nvPr/>
        </p:nvSpPr>
        <p:spPr>
          <a:xfrm>
            <a:off x="1392835" y="1532182"/>
            <a:ext cx="9406328" cy="4462760"/>
          </a:xfrm>
          <a:prstGeom prst="rect">
            <a:avLst/>
          </a:prstGeom>
          <a:noFill/>
        </p:spPr>
        <p:txBody>
          <a:bodyPr wrap="square" rtlCol="0">
            <a:spAutoFit/>
          </a:bodyPr>
          <a:lstStyle/>
          <a:p>
            <a:r>
              <a:rPr lang="en-ZA" sz="2800" b="1" dirty="0" smtClean="0">
                <a:solidFill>
                  <a:srgbClr val="3F3F3F"/>
                </a:solidFill>
                <a:latin typeface="+mj-lt"/>
              </a:rPr>
              <a:t>1. Need to have a Facebook Business Page</a:t>
            </a:r>
          </a:p>
          <a:p>
            <a:endParaRPr lang="en-ZA" sz="2400" b="1" dirty="0" smtClean="0">
              <a:solidFill>
                <a:srgbClr val="3F3F3F"/>
              </a:solidFill>
              <a:latin typeface="+mj-lt"/>
            </a:endParaRPr>
          </a:p>
          <a:p>
            <a:pPr marL="342900" indent="-342900">
              <a:buFont typeface="Arial" panose="020B0604020202020204" pitchFamily="34" charset="0"/>
              <a:buChar char="•"/>
            </a:pPr>
            <a:r>
              <a:rPr lang="en-ZA" sz="2400" dirty="0" smtClean="0">
                <a:solidFill>
                  <a:srgbClr val="3F3F3F"/>
                </a:solidFill>
                <a:latin typeface="+mj-lt"/>
              </a:rPr>
              <a:t>You need to be the manager of a Facebook business page in order to run paid promotions. Most of you will already have a FB Business account.</a:t>
            </a:r>
          </a:p>
          <a:p>
            <a:endParaRPr lang="en-ZA" sz="2400" dirty="0">
              <a:solidFill>
                <a:srgbClr val="3F3F3F"/>
              </a:solidFill>
              <a:latin typeface="+mj-lt"/>
            </a:endParaRPr>
          </a:p>
          <a:p>
            <a:pPr marL="342900" indent="-342900">
              <a:buFont typeface="Arial" panose="020B0604020202020204" pitchFamily="34" charset="0"/>
              <a:buChar char="•"/>
            </a:pPr>
            <a:r>
              <a:rPr lang="en-ZA" sz="2400" dirty="0" smtClean="0">
                <a:solidFill>
                  <a:srgbClr val="3F3F3F"/>
                </a:solidFill>
                <a:latin typeface="+mj-lt"/>
              </a:rPr>
              <a:t>If you don’t have one, all </a:t>
            </a:r>
            <a:r>
              <a:rPr lang="en-ZA" sz="2400" dirty="0">
                <a:solidFill>
                  <a:srgbClr val="3F3F3F"/>
                </a:solidFill>
                <a:latin typeface="+mj-lt"/>
              </a:rPr>
              <a:t>the convincing you need is that it is </a:t>
            </a:r>
            <a:r>
              <a:rPr lang="en-ZA" sz="2400" dirty="0" smtClean="0">
                <a:solidFill>
                  <a:srgbClr val="3F3F3F"/>
                </a:solidFill>
                <a:latin typeface="+mj-lt"/>
              </a:rPr>
              <a:t>free and quick </a:t>
            </a:r>
            <a:r>
              <a:rPr lang="en-ZA" sz="2400" dirty="0">
                <a:solidFill>
                  <a:srgbClr val="3F3F3F"/>
                </a:solidFill>
                <a:latin typeface="+mj-lt"/>
              </a:rPr>
              <a:t>and easy to set </a:t>
            </a:r>
            <a:r>
              <a:rPr lang="en-ZA" sz="2400" dirty="0" smtClean="0">
                <a:solidFill>
                  <a:srgbClr val="3F3F3F"/>
                </a:solidFill>
                <a:latin typeface="+mj-lt"/>
              </a:rPr>
              <a:t>up. It can </a:t>
            </a:r>
            <a:r>
              <a:rPr lang="en-ZA" sz="2400" dirty="0">
                <a:solidFill>
                  <a:srgbClr val="3F3F3F"/>
                </a:solidFill>
                <a:latin typeface="+mj-lt"/>
              </a:rPr>
              <a:t>be a powerful marketing tool for your business.</a:t>
            </a:r>
            <a:endParaRPr lang="en-ZA" sz="2400" dirty="0" smtClean="0">
              <a:solidFill>
                <a:srgbClr val="3F3F3F"/>
              </a:solidFill>
              <a:latin typeface="+mj-lt"/>
            </a:endParaRPr>
          </a:p>
          <a:p>
            <a:pPr marL="285750" indent="-285750">
              <a:buFont typeface="Arial" panose="020B0604020202020204" pitchFamily="34" charset="0"/>
              <a:buChar char="•"/>
            </a:pPr>
            <a:endParaRPr lang="en-ZA" sz="2000" dirty="0" smtClean="0">
              <a:solidFill>
                <a:srgbClr val="3F3F3F"/>
              </a:solidFill>
              <a:latin typeface="+mj-lt"/>
            </a:endParaRPr>
          </a:p>
          <a:p>
            <a:pPr marL="342900" indent="-342900">
              <a:buFont typeface="Arial" panose="020B0604020202020204" pitchFamily="34" charset="0"/>
              <a:buChar char="•"/>
            </a:pPr>
            <a:r>
              <a:rPr lang="en-ZA" sz="2400" dirty="0">
                <a:solidFill>
                  <a:srgbClr val="3F3F3F"/>
                </a:solidFill>
                <a:latin typeface="+mj-lt"/>
              </a:rPr>
              <a:t>You can download our previous workshop’s slides </a:t>
            </a:r>
            <a:r>
              <a:rPr lang="en-ZA" sz="2400" dirty="0">
                <a:solidFill>
                  <a:srgbClr val="3F3F3F"/>
                </a:solidFill>
                <a:latin typeface="+mj-lt"/>
                <a:hlinkClick r:id="rId2"/>
              </a:rPr>
              <a:t>here</a:t>
            </a:r>
            <a:r>
              <a:rPr lang="en-ZA" sz="2400" dirty="0">
                <a:solidFill>
                  <a:srgbClr val="3F3F3F"/>
                </a:solidFill>
                <a:latin typeface="+mj-lt"/>
              </a:rPr>
              <a:t> to find out how to set up the page step-by-step.</a:t>
            </a:r>
          </a:p>
          <a:p>
            <a:r>
              <a:rPr lang="en-ZA" sz="2000" dirty="0" smtClean="0">
                <a:solidFill>
                  <a:srgbClr val="3F3F3F"/>
                </a:solidFill>
                <a:latin typeface="+mj-lt"/>
              </a:rPr>
              <a:t> </a:t>
            </a:r>
          </a:p>
        </p:txBody>
      </p:sp>
      <p:sp>
        <p:nvSpPr>
          <p:cNvPr id="4" name="Rectangle 3"/>
          <p:cNvSpPr/>
          <p:nvPr/>
        </p:nvSpPr>
        <p:spPr>
          <a:xfrm>
            <a:off x="0" y="0"/>
            <a:ext cx="12192000" cy="6858000"/>
          </a:xfrm>
          <a:prstGeom prst="rect">
            <a:avLst/>
          </a:prstGeom>
          <a:noFill/>
          <a:ln w="76200">
            <a:solidFill>
              <a:srgbClr val="0077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extBox 4"/>
          <p:cNvSpPr txBox="1"/>
          <p:nvPr/>
        </p:nvSpPr>
        <p:spPr>
          <a:xfrm>
            <a:off x="10279673" y="6394883"/>
            <a:ext cx="1784463" cy="369332"/>
          </a:xfrm>
          <a:prstGeom prst="rect">
            <a:avLst/>
          </a:prstGeom>
          <a:noFill/>
        </p:spPr>
        <p:txBody>
          <a:bodyPr wrap="none" rtlCol="0">
            <a:spAutoFit/>
          </a:bodyPr>
          <a:lstStyle/>
          <a:p>
            <a:r>
              <a:rPr lang="en-ZA" dirty="0" smtClean="0">
                <a:solidFill>
                  <a:srgbClr val="0077B7"/>
                </a:solidFill>
              </a:rPr>
              <a:t>MARKETING TIPS</a:t>
            </a:r>
            <a:endParaRPr lang="en-ZA" dirty="0">
              <a:solidFill>
                <a:srgbClr val="0077B7"/>
              </a:solidFill>
            </a:endParaRPr>
          </a:p>
        </p:txBody>
      </p:sp>
    </p:spTree>
    <p:extLst>
      <p:ext uri="{BB962C8B-B14F-4D97-AF65-F5344CB8AC3E}">
        <p14:creationId xmlns:p14="http://schemas.microsoft.com/office/powerpoint/2010/main" val="25426979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03194" y="705177"/>
            <a:ext cx="9985612" cy="5078313"/>
          </a:xfrm>
          <a:prstGeom prst="rect">
            <a:avLst/>
          </a:prstGeom>
        </p:spPr>
        <p:txBody>
          <a:bodyPr wrap="square">
            <a:spAutoFit/>
          </a:bodyPr>
          <a:lstStyle/>
          <a:p>
            <a:r>
              <a:rPr lang="en-ZA" sz="2800" b="1" dirty="0" smtClean="0">
                <a:solidFill>
                  <a:srgbClr val="3F3F3F"/>
                </a:solidFill>
                <a:latin typeface="+mj-lt"/>
              </a:rPr>
              <a:t>2. Purpose of Facebook</a:t>
            </a:r>
          </a:p>
          <a:p>
            <a:endParaRPr lang="en-ZA" sz="2800" b="1" dirty="0" smtClean="0">
              <a:solidFill>
                <a:srgbClr val="3F3F3F"/>
              </a:solidFill>
              <a:latin typeface="+mj-lt"/>
            </a:endParaRPr>
          </a:p>
          <a:p>
            <a:pPr marL="342900" indent="-342900">
              <a:buFont typeface="Arial" panose="020B0604020202020204" pitchFamily="34" charset="0"/>
              <a:buChar char="•"/>
            </a:pPr>
            <a:r>
              <a:rPr lang="en-ZA" sz="2400" dirty="0">
                <a:solidFill>
                  <a:srgbClr val="3F3F3F"/>
                </a:solidFill>
                <a:latin typeface="+mj-lt"/>
              </a:rPr>
              <a:t>The real value in a Facebook page, or any social media account for a business, doesn’t lie in its ability to </a:t>
            </a:r>
            <a:r>
              <a:rPr lang="en-ZA" sz="2400" dirty="0" smtClean="0">
                <a:solidFill>
                  <a:srgbClr val="3F3F3F"/>
                </a:solidFill>
                <a:latin typeface="+mj-lt"/>
              </a:rPr>
              <a:t>potentially attract </a:t>
            </a:r>
            <a:r>
              <a:rPr lang="en-ZA" sz="2400" dirty="0">
                <a:solidFill>
                  <a:srgbClr val="3F3F3F"/>
                </a:solidFill>
                <a:latin typeface="+mj-lt"/>
              </a:rPr>
              <a:t>new customers but rather the ease and affordability with which you can push your content onto others. </a:t>
            </a:r>
            <a:endParaRPr lang="en-ZA" sz="2400" dirty="0" smtClean="0">
              <a:solidFill>
                <a:srgbClr val="3F3F3F"/>
              </a:solidFill>
              <a:latin typeface="+mj-lt"/>
            </a:endParaRPr>
          </a:p>
          <a:p>
            <a:endParaRPr lang="en-ZA" sz="2400" dirty="0" smtClean="0">
              <a:solidFill>
                <a:srgbClr val="3F3F3F"/>
              </a:solidFill>
              <a:latin typeface="+mj-lt"/>
            </a:endParaRPr>
          </a:p>
          <a:p>
            <a:pPr marL="342900" indent="-342900">
              <a:buFont typeface="Arial" panose="020B0604020202020204" pitchFamily="34" charset="0"/>
              <a:buChar char="•"/>
            </a:pPr>
            <a:r>
              <a:rPr lang="en-ZA" sz="2400" dirty="0" smtClean="0">
                <a:solidFill>
                  <a:srgbClr val="3F3F3F"/>
                </a:solidFill>
                <a:latin typeface="+mj-lt"/>
              </a:rPr>
              <a:t>You can amplify this ability to push your products by putting money behind it.</a:t>
            </a:r>
          </a:p>
          <a:p>
            <a:endParaRPr lang="en-ZA" sz="2400" dirty="0">
              <a:solidFill>
                <a:srgbClr val="3F3F3F"/>
              </a:solidFill>
              <a:latin typeface="+mj-lt"/>
            </a:endParaRPr>
          </a:p>
          <a:p>
            <a:pPr marL="342900" indent="-342900">
              <a:buFont typeface="Arial" panose="020B0604020202020204" pitchFamily="34" charset="0"/>
              <a:buChar char="•"/>
            </a:pPr>
            <a:r>
              <a:rPr lang="en-ZA" sz="2400" dirty="0">
                <a:solidFill>
                  <a:srgbClr val="3F3F3F"/>
                </a:solidFill>
                <a:latin typeface="+mj-lt"/>
              </a:rPr>
              <a:t>What makes Facebook marketing even more unique than any other traditional marketing method, say an advert in a newspaper, is that you can specifically target people who have either already shown an interest in your business or who has an interest in businesses like yours.</a:t>
            </a:r>
          </a:p>
          <a:p>
            <a:pPr lvl="0"/>
            <a:endParaRPr lang="en-ZA" sz="2800" dirty="0">
              <a:solidFill>
                <a:srgbClr val="3F3F3F"/>
              </a:solidFill>
              <a:latin typeface="+mj-lt"/>
            </a:endParaRPr>
          </a:p>
        </p:txBody>
      </p:sp>
      <p:sp>
        <p:nvSpPr>
          <p:cNvPr id="4" name="Rectangle 3"/>
          <p:cNvSpPr/>
          <p:nvPr/>
        </p:nvSpPr>
        <p:spPr>
          <a:xfrm>
            <a:off x="0" y="0"/>
            <a:ext cx="12192000" cy="6858000"/>
          </a:xfrm>
          <a:prstGeom prst="rect">
            <a:avLst/>
          </a:prstGeom>
          <a:noFill/>
          <a:ln w="76200">
            <a:solidFill>
              <a:srgbClr val="0077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extBox 4"/>
          <p:cNvSpPr txBox="1"/>
          <p:nvPr/>
        </p:nvSpPr>
        <p:spPr>
          <a:xfrm>
            <a:off x="10279673" y="6394883"/>
            <a:ext cx="1784463" cy="369332"/>
          </a:xfrm>
          <a:prstGeom prst="rect">
            <a:avLst/>
          </a:prstGeom>
          <a:noFill/>
        </p:spPr>
        <p:txBody>
          <a:bodyPr wrap="none" rtlCol="0">
            <a:spAutoFit/>
          </a:bodyPr>
          <a:lstStyle/>
          <a:p>
            <a:r>
              <a:rPr lang="en-ZA" dirty="0" smtClean="0">
                <a:solidFill>
                  <a:srgbClr val="0077B7"/>
                </a:solidFill>
              </a:rPr>
              <a:t>MARKETING TIPS</a:t>
            </a:r>
            <a:endParaRPr lang="en-ZA" dirty="0">
              <a:solidFill>
                <a:srgbClr val="0077B7"/>
              </a:solidFill>
            </a:endParaRPr>
          </a:p>
        </p:txBody>
      </p:sp>
    </p:spTree>
    <p:extLst>
      <p:ext uri="{BB962C8B-B14F-4D97-AF65-F5344CB8AC3E}">
        <p14:creationId xmlns:p14="http://schemas.microsoft.com/office/powerpoint/2010/main" val="39742507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76200">
            <a:solidFill>
              <a:srgbClr val="0077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TextBox 6"/>
          <p:cNvSpPr txBox="1"/>
          <p:nvPr/>
        </p:nvSpPr>
        <p:spPr>
          <a:xfrm>
            <a:off x="10279673" y="6394883"/>
            <a:ext cx="1784463" cy="369332"/>
          </a:xfrm>
          <a:prstGeom prst="rect">
            <a:avLst/>
          </a:prstGeom>
          <a:noFill/>
        </p:spPr>
        <p:txBody>
          <a:bodyPr wrap="none" rtlCol="0">
            <a:spAutoFit/>
          </a:bodyPr>
          <a:lstStyle/>
          <a:p>
            <a:r>
              <a:rPr lang="en-ZA" dirty="0" smtClean="0">
                <a:solidFill>
                  <a:srgbClr val="0077B7"/>
                </a:solidFill>
              </a:rPr>
              <a:t>MARKETING TIPS</a:t>
            </a:r>
            <a:endParaRPr lang="en-ZA" dirty="0">
              <a:solidFill>
                <a:srgbClr val="0077B7"/>
              </a:solidFill>
            </a:endParaRPr>
          </a:p>
        </p:txBody>
      </p:sp>
      <p:sp>
        <p:nvSpPr>
          <p:cNvPr id="2" name="TextBox 1"/>
          <p:cNvSpPr txBox="1"/>
          <p:nvPr/>
        </p:nvSpPr>
        <p:spPr>
          <a:xfrm>
            <a:off x="939159" y="859065"/>
            <a:ext cx="10313681" cy="4770537"/>
          </a:xfrm>
          <a:prstGeom prst="rect">
            <a:avLst/>
          </a:prstGeom>
          <a:noFill/>
        </p:spPr>
        <p:txBody>
          <a:bodyPr wrap="square" rtlCol="0">
            <a:spAutoFit/>
          </a:bodyPr>
          <a:lstStyle/>
          <a:p>
            <a:r>
              <a:rPr lang="en-ZA" sz="2800" b="1" dirty="0" smtClean="0">
                <a:solidFill>
                  <a:srgbClr val="3F3F3F"/>
                </a:solidFill>
                <a:latin typeface="+mj-lt"/>
              </a:rPr>
              <a:t>3. Consider the outcome you want</a:t>
            </a:r>
          </a:p>
          <a:p>
            <a:endParaRPr lang="en-ZA" dirty="0">
              <a:solidFill>
                <a:srgbClr val="3F3F3F"/>
              </a:solidFill>
              <a:latin typeface="+mj-lt"/>
            </a:endParaRPr>
          </a:p>
          <a:p>
            <a:pPr marL="285750" indent="-285750">
              <a:buFont typeface="Arial" panose="020B0604020202020204" pitchFamily="34" charset="0"/>
              <a:buChar char="•"/>
            </a:pPr>
            <a:endParaRPr lang="en-ZA" dirty="0">
              <a:solidFill>
                <a:srgbClr val="3F3F3F"/>
              </a:solidFill>
              <a:latin typeface="+mj-lt"/>
            </a:endParaRPr>
          </a:p>
          <a:p>
            <a:pPr marL="285750" indent="-285750">
              <a:buFont typeface="Arial" panose="020B0604020202020204" pitchFamily="34" charset="0"/>
              <a:buChar char="•"/>
            </a:pPr>
            <a:r>
              <a:rPr lang="en-ZA" sz="2400" dirty="0">
                <a:solidFill>
                  <a:srgbClr val="3F3F3F"/>
                </a:solidFill>
                <a:latin typeface="+mj-lt"/>
              </a:rPr>
              <a:t>Facebook ads give you endless possibilities, but you need to consider what the desired outcome is before you even open up the Ads Manager.</a:t>
            </a:r>
          </a:p>
          <a:p>
            <a:endParaRPr lang="en-ZA" sz="2400" dirty="0">
              <a:solidFill>
                <a:srgbClr val="3F3F3F"/>
              </a:solidFill>
              <a:latin typeface="+mj-lt"/>
            </a:endParaRPr>
          </a:p>
          <a:p>
            <a:pPr marL="285750" indent="-285750">
              <a:buFont typeface="Arial" panose="020B0604020202020204" pitchFamily="34" charset="0"/>
              <a:buChar char="•"/>
            </a:pPr>
            <a:r>
              <a:rPr lang="en-ZA" sz="2400" dirty="0">
                <a:solidFill>
                  <a:srgbClr val="3F3F3F"/>
                </a:solidFill>
              </a:rPr>
              <a:t>Don’t have unrealistic expectations. </a:t>
            </a:r>
            <a:r>
              <a:rPr lang="en-ZA" sz="2400" dirty="0" smtClean="0">
                <a:solidFill>
                  <a:srgbClr val="3F3F3F"/>
                </a:solidFill>
                <a:latin typeface="+mj-lt"/>
              </a:rPr>
              <a:t>Research </a:t>
            </a:r>
            <a:r>
              <a:rPr lang="en-ZA" sz="2400" dirty="0">
                <a:solidFill>
                  <a:srgbClr val="3F3F3F"/>
                </a:solidFill>
                <a:latin typeface="+mj-lt"/>
              </a:rPr>
              <a:t>has shown that Facebook ads are great for creating brand awareness and to amplify your marketing efforts, but </a:t>
            </a:r>
            <a:r>
              <a:rPr lang="en-ZA" sz="2400" dirty="0" smtClean="0">
                <a:solidFill>
                  <a:srgbClr val="3F3F3F"/>
                </a:solidFill>
                <a:latin typeface="+mj-lt"/>
              </a:rPr>
              <a:t>followers who have been “bought” rarely convert into clients.</a:t>
            </a:r>
            <a:endParaRPr lang="en-ZA" sz="2400" dirty="0">
              <a:solidFill>
                <a:srgbClr val="3F3F3F"/>
              </a:solidFill>
              <a:latin typeface="+mj-lt"/>
            </a:endParaRPr>
          </a:p>
          <a:p>
            <a:pPr marL="285750" indent="-285750">
              <a:buFont typeface="Arial" panose="020B0604020202020204" pitchFamily="34" charset="0"/>
              <a:buChar char="•"/>
            </a:pPr>
            <a:endParaRPr lang="en-ZA" sz="2400" dirty="0">
              <a:solidFill>
                <a:srgbClr val="3F3F3F"/>
              </a:solidFill>
              <a:latin typeface="+mj-lt"/>
            </a:endParaRPr>
          </a:p>
          <a:p>
            <a:pPr marL="285750" indent="-285750">
              <a:buFont typeface="Arial" panose="020B0604020202020204" pitchFamily="34" charset="0"/>
              <a:buChar char="•"/>
            </a:pPr>
            <a:r>
              <a:rPr lang="en-ZA" sz="2400" dirty="0" smtClean="0">
                <a:solidFill>
                  <a:srgbClr val="3F3F3F"/>
                </a:solidFill>
                <a:latin typeface="+mj-lt"/>
              </a:rPr>
              <a:t>Facebook </a:t>
            </a:r>
            <a:r>
              <a:rPr lang="en-ZA" sz="2400" dirty="0">
                <a:solidFill>
                  <a:srgbClr val="3F3F3F"/>
                </a:solidFill>
                <a:latin typeface="+mj-lt"/>
              </a:rPr>
              <a:t>is a great tool to connect with your most loyal </a:t>
            </a:r>
            <a:r>
              <a:rPr lang="en-ZA" sz="2400" dirty="0" smtClean="0">
                <a:solidFill>
                  <a:srgbClr val="3F3F3F"/>
                </a:solidFill>
                <a:latin typeface="+mj-lt"/>
              </a:rPr>
              <a:t>followers (those who sought you out on social media). You can boost your communications on Facebook to ensure that all your followers get the message. </a:t>
            </a:r>
            <a:endParaRPr lang="en-ZA" dirty="0" smtClean="0">
              <a:solidFill>
                <a:srgbClr val="3F3F3F"/>
              </a:solidFill>
              <a:latin typeface="+mj-lt"/>
            </a:endParaRPr>
          </a:p>
        </p:txBody>
      </p:sp>
    </p:spTree>
    <p:extLst>
      <p:ext uri="{BB962C8B-B14F-4D97-AF65-F5344CB8AC3E}">
        <p14:creationId xmlns:p14="http://schemas.microsoft.com/office/powerpoint/2010/main" val="6757005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45302" y="768526"/>
            <a:ext cx="9580728" cy="5262979"/>
          </a:xfrm>
          <a:prstGeom prst="rect">
            <a:avLst/>
          </a:prstGeom>
          <a:noFill/>
        </p:spPr>
        <p:txBody>
          <a:bodyPr wrap="square" rtlCol="0">
            <a:spAutoFit/>
          </a:bodyPr>
          <a:lstStyle/>
          <a:p>
            <a:pPr marL="285750" indent="-285750">
              <a:buFont typeface="Arial" panose="020B0604020202020204" pitchFamily="34" charset="0"/>
              <a:buChar char="•"/>
            </a:pPr>
            <a:r>
              <a:rPr lang="en-ZA" sz="2400" dirty="0" smtClean="0">
                <a:solidFill>
                  <a:srgbClr val="3F3F3F"/>
                </a:solidFill>
                <a:latin typeface="+mj-lt"/>
              </a:rPr>
              <a:t>So although it is completely possible to gain ten thousand new followers by promoting your Facebook page (even with people that have an interest in your business field), there is no value in appearing popular if your followers aren’t buying your product.</a:t>
            </a:r>
          </a:p>
          <a:p>
            <a:pPr marL="285750" indent="-285750">
              <a:buFont typeface="Arial" panose="020B0604020202020204" pitchFamily="34" charset="0"/>
              <a:buChar char="•"/>
            </a:pPr>
            <a:endParaRPr lang="en-ZA" sz="2400" dirty="0">
              <a:solidFill>
                <a:srgbClr val="3F3F3F"/>
              </a:solidFill>
              <a:latin typeface="+mj-lt"/>
            </a:endParaRPr>
          </a:p>
          <a:p>
            <a:pPr marL="285750" indent="-285750">
              <a:buFont typeface="Arial" panose="020B0604020202020204" pitchFamily="34" charset="0"/>
              <a:buChar char="•"/>
            </a:pPr>
            <a:r>
              <a:rPr lang="en-ZA" sz="2400" dirty="0" smtClean="0">
                <a:solidFill>
                  <a:srgbClr val="3F3F3F"/>
                </a:solidFill>
                <a:latin typeface="+mj-lt"/>
              </a:rPr>
              <a:t>Initially campaigns like this might have had a larger success rate, but as we are in the age of social marketing where everyone is trying to sell you something all the time- these campaigns have lost their impact.</a:t>
            </a:r>
          </a:p>
          <a:p>
            <a:pPr marL="285750" indent="-285750">
              <a:buFont typeface="Arial" panose="020B0604020202020204" pitchFamily="34" charset="0"/>
              <a:buChar char="•"/>
            </a:pPr>
            <a:endParaRPr lang="en-ZA" sz="2400" dirty="0" smtClean="0">
              <a:solidFill>
                <a:srgbClr val="3F3F3F"/>
              </a:solidFill>
              <a:latin typeface="+mj-lt"/>
            </a:endParaRPr>
          </a:p>
          <a:p>
            <a:pPr marL="285750" indent="-285750">
              <a:buFont typeface="Arial" panose="020B0604020202020204" pitchFamily="34" charset="0"/>
              <a:buChar char="•"/>
            </a:pPr>
            <a:r>
              <a:rPr lang="en-ZA" sz="2400" dirty="0" smtClean="0">
                <a:solidFill>
                  <a:srgbClr val="3F3F3F"/>
                </a:solidFill>
                <a:latin typeface="+mj-lt"/>
              </a:rPr>
              <a:t>The </a:t>
            </a:r>
            <a:r>
              <a:rPr lang="en-ZA" sz="2400" b="1" dirty="0">
                <a:solidFill>
                  <a:srgbClr val="3F3F3F"/>
                </a:solidFill>
                <a:latin typeface="+mj-lt"/>
              </a:rPr>
              <a:t>followers</a:t>
            </a:r>
            <a:r>
              <a:rPr lang="en-ZA" sz="2400" dirty="0">
                <a:solidFill>
                  <a:srgbClr val="3F3F3F"/>
                </a:solidFill>
                <a:latin typeface="+mj-lt"/>
              </a:rPr>
              <a:t> you gained </a:t>
            </a:r>
            <a:r>
              <a:rPr lang="en-ZA" sz="2400" b="1" dirty="0">
                <a:solidFill>
                  <a:srgbClr val="3F3F3F"/>
                </a:solidFill>
                <a:latin typeface="+mj-lt"/>
              </a:rPr>
              <a:t>organically</a:t>
            </a:r>
            <a:r>
              <a:rPr lang="en-ZA" sz="2400" dirty="0">
                <a:solidFill>
                  <a:srgbClr val="3F3F3F"/>
                </a:solidFill>
                <a:latin typeface="+mj-lt"/>
              </a:rPr>
              <a:t> are the ones that are really valuable – as they are the ones that are already predisposed to make use of your services and purchase your products. Sometimes they just need a little nudge or reminder.</a:t>
            </a:r>
          </a:p>
          <a:p>
            <a:pPr marL="285750" indent="-285750">
              <a:buFont typeface="Arial" panose="020B0604020202020204" pitchFamily="34" charset="0"/>
              <a:buChar char="•"/>
            </a:pPr>
            <a:endParaRPr lang="en-ZA" sz="2400" dirty="0">
              <a:solidFill>
                <a:srgbClr val="3F3F3F"/>
              </a:solidFill>
              <a:latin typeface="+mj-lt"/>
            </a:endParaRPr>
          </a:p>
        </p:txBody>
      </p:sp>
      <p:sp>
        <p:nvSpPr>
          <p:cNvPr id="3" name="Rectangle 2"/>
          <p:cNvSpPr/>
          <p:nvPr/>
        </p:nvSpPr>
        <p:spPr>
          <a:xfrm>
            <a:off x="0" y="0"/>
            <a:ext cx="12192000" cy="6858000"/>
          </a:xfrm>
          <a:prstGeom prst="rect">
            <a:avLst/>
          </a:prstGeom>
          <a:noFill/>
          <a:ln w="76200">
            <a:solidFill>
              <a:srgbClr val="0077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TextBox 3"/>
          <p:cNvSpPr txBox="1"/>
          <p:nvPr/>
        </p:nvSpPr>
        <p:spPr>
          <a:xfrm>
            <a:off x="10279673" y="6394883"/>
            <a:ext cx="1784463" cy="369332"/>
          </a:xfrm>
          <a:prstGeom prst="rect">
            <a:avLst/>
          </a:prstGeom>
          <a:noFill/>
        </p:spPr>
        <p:txBody>
          <a:bodyPr wrap="none" rtlCol="0">
            <a:spAutoFit/>
          </a:bodyPr>
          <a:lstStyle/>
          <a:p>
            <a:r>
              <a:rPr lang="en-ZA" dirty="0" smtClean="0">
                <a:solidFill>
                  <a:srgbClr val="0077B7"/>
                </a:solidFill>
              </a:rPr>
              <a:t>MARKETING TIPS</a:t>
            </a:r>
            <a:endParaRPr lang="en-ZA" dirty="0">
              <a:solidFill>
                <a:srgbClr val="0077B7"/>
              </a:solidFill>
            </a:endParaRPr>
          </a:p>
        </p:txBody>
      </p:sp>
    </p:spTree>
    <p:extLst>
      <p:ext uri="{BB962C8B-B14F-4D97-AF65-F5344CB8AC3E}">
        <p14:creationId xmlns:p14="http://schemas.microsoft.com/office/powerpoint/2010/main" val="255639102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1761" y="788684"/>
            <a:ext cx="9826388" cy="646331"/>
          </a:xfrm>
          <a:prstGeom prst="rect">
            <a:avLst/>
          </a:prstGeom>
        </p:spPr>
        <p:txBody>
          <a:bodyPr wrap="square">
            <a:spAutoFit/>
          </a:bodyPr>
          <a:lstStyle/>
          <a:p>
            <a:endParaRPr lang="en-ZA" dirty="0" smtClean="0"/>
          </a:p>
          <a:p>
            <a:pPr marL="285750" indent="-285750">
              <a:buFont typeface="Arial" panose="020B0604020202020204" pitchFamily="34" charset="0"/>
              <a:buChar char="•"/>
            </a:pPr>
            <a:endParaRPr lang="en-ZA" dirty="0"/>
          </a:p>
        </p:txBody>
      </p:sp>
      <p:sp>
        <p:nvSpPr>
          <p:cNvPr id="4" name="Rectangle 3"/>
          <p:cNvSpPr/>
          <p:nvPr/>
        </p:nvSpPr>
        <p:spPr>
          <a:xfrm>
            <a:off x="0" y="0"/>
            <a:ext cx="12192000" cy="6858000"/>
          </a:xfrm>
          <a:prstGeom prst="rect">
            <a:avLst/>
          </a:prstGeom>
          <a:noFill/>
          <a:ln w="76200">
            <a:solidFill>
              <a:srgbClr val="0077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TextBox 5"/>
          <p:cNvSpPr txBox="1"/>
          <p:nvPr/>
        </p:nvSpPr>
        <p:spPr>
          <a:xfrm>
            <a:off x="10279673" y="6394883"/>
            <a:ext cx="1784463" cy="369332"/>
          </a:xfrm>
          <a:prstGeom prst="rect">
            <a:avLst/>
          </a:prstGeom>
          <a:noFill/>
        </p:spPr>
        <p:txBody>
          <a:bodyPr wrap="none" rtlCol="0">
            <a:spAutoFit/>
          </a:bodyPr>
          <a:lstStyle/>
          <a:p>
            <a:r>
              <a:rPr lang="en-ZA" dirty="0" smtClean="0">
                <a:solidFill>
                  <a:srgbClr val="0077B7"/>
                </a:solidFill>
              </a:rPr>
              <a:t>MARKETING TIPS</a:t>
            </a:r>
            <a:endParaRPr lang="en-ZA" dirty="0">
              <a:solidFill>
                <a:srgbClr val="0077B7"/>
              </a:solidFill>
            </a:endParaRPr>
          </a:p>
        </p:txBody>
      </p:sp>
      <p:sp>
        <p:nvSpPr>
          <p:cNvPr id="8" name="TextBox 7"/>
          <p:cNvSpPr txBox="1"/>
          <p:nvPr/>
        </p:nvSpPr>
        <p:spPr>
          <a:xfrm>
            <a:off x="943205" y="788684"/>
            <a:ext cx="10303501" cy="523220"/>
          </a:xfrm>
          <a:prstGeom prst="rect">
            <a:avLst/>
          </a:prstGeom>
          <a:noFill/>
        </p:spPr>
        <p:txBody>
          <a:bodyPr wrap="square" rtlCol="0">
            <a:spAutoFit/>
          </a:bodyPr>
          <a:lstStyle/>
          <a:p>
            <a:r>
              <a:rPr lang="en-ZA" sz="2800" b="1" dirty="0" smtClean="0">
                <a:solidFill>
                  <a:srgbClr val="3F3F3F"/>
                </a:solidFill>
                <a:latin typeface="+mj-lt"/>
              </a:rPr>
              <a:t>4. Facebook Ad Options</a:t>
            </a:r>
            <a:endParaRPr lang="en-ZA" sz="2800" b="1" dirty="0">
              <a:solidFill>
                <a:srgbClr val="3F3F3F"/>
              </a:solidFill>
              <a:latin typeface="+mj-lt"/>
            </a:endParaRPr>
          </a:p>
        </p:txBody>
      </p:sp>
      <p:sp>
        <p:nvSpPr>
          <p:cNvPr id="13" name="TextBox 12"/>
          <p:cNvSpPr txBox="1"/>
          <p:nvPr/>
        </p:nvSpPr>
        <p:spPr>
          <a:xfrm>
            <a:off x="943205" y="1645041"/>
            <a:ext cx="6789407" cy="6001643"/>
          </a:xfrm>
          <a:prstGeom prst="rect">
            <a:avLst/>
          </a:prstGeom>
          <a:noFill/>
        </p:spPr>
        <p:txBody>
          <a:bodyPr wrap="square" rtlCol="0">
            <a:spAutoFit/>
          </a:bodyPr>
          <a:lstStyle/>
          <a:p>
            <a:pPr marL="285750" indent="-285750">
              <a:buFont typeface="Arial" panose="020B0604020202020204" pitchFamily="34" charset="0"/>
              <a:buChar char="•"/>
            </a:pPr>
            <a:r>
              <a:rPr lang="en-ZA" sz="2400" dirty="0" smtClean="0">
                <a:solidFill>
                  <a:srgbClr val="3F3F3F"/>
                </a:solidFill>
                <a:latin typeface="+mj-lt"/>
              </a:rPr>
              <a:t>There are three ways of spending money on Facebook that you need to know about:</a:t>
            </a:r>
          </a:p>
          <a:p>
            <a:pPr marL="285750" indent="-285750">
              <a:buFont typeface="Arial" panose="020B0604020202020204" pitchFamily="34" charset="0"/>
              <a:buChar char="•"/>
            </a:pPr>
            <a:endParaRPr lang="en-ZA" sz="2400" b="1" dirty="0">
              <a:solidFill>
                <a:srgbClr val="3F3F3F"/>
              </a:solidFill>
              <a:latin typeface="+mj-lt"/>
            </a:endParaRPr>
          </a:p>
          <a:p>
            <a:r>
              <a:rPr lang="en-ZA" sz="2400" b="1" dirty="0" smtClean="0">
                <a:solidFill>
                  <a:srgbClr val="3F3F3F"/>
                </a:solidFill>
                <a:latin typeface="+mj-lt"/>
              </a:rPr>
              <a:t>1. Ads Manager</a:t>
            </a:r>
            <a:r>
              <a:rPr lang="en-ZA" sz="2400" dirty="0" smtClean="0">
                <a:solidFill>
                  <a:srgbClr val="3F3F3F"/>
                </a:solidFill>
                <a:latin typeface="+mj-lt"/>
              </a:rPr>
              <a:t> - Found in the dropdown on the right hand-side of the main menu on Facebook under the heading “Create Ads”.</a:t>
            </a:r>
          </a:p>
          <a:p>
            <a:pPr marL="285750" indent="-285750">
              <a:buFont typeface="Arial" panose="020B0604020202020204" pitchFamily="34" charset="0"/>
              <a:buChar char="•"/>
            </a:pPr>
            <a:endParaRPr lang="en-ZA" sz="2400" dirty="0" smtClean="0">
              <a:solidFill>
                <a:srgbClr val="3F3F3F"/>
              </a:solidFill>
              <a:latin typeface="+mj-lt"/>
            </a:endParaRPr>
          </a:p>
          <a:p>
            <a:r>
              <a:rPr lang="en-ZA" sz="2400" b="1" dirty="0" smtClean="0">
                <a:solidFill>
                  <a:srgbClr val="3F3F3F"/>
                </a:solidFill>
                <a:latin typeface="+mj-lt"/>
              </a:rPr>
              <a:t>2. Boosting Posts </a:t>
            </a:r>
            <a:r>
              <a:rPr lang="en-ZA" sz="2400" dirty="0" smtClean="0">
                <a:solidFill>
                  <a:srgbClr val="3F3F3F"/>
                </a:solidFill>
                <a:latin typeface="+mj-lt"/>
              </a:rPr>
              <a:t>- Button found on post.</a:t>
            </a:r>
          </a:p>
          <a:p>
            <a:pPr marL="285750" indent="-285750">
              <a:buFont typeface="Arial" panose="020B0604020202020204" pitchFamily="34" charset="0"/>
              <a:buChar char="•"/>
            </a:pPr>
            <a:endParaRPr lang="en-ZA" sz="2400" dirty="0" smtClean="0">
              <a:solidFill>
                <a:srgbClr val="3F3F3F"/>
              </a:solidFill>
              <a:latin typeface="+mj-lt"/>
            </a:endParaRPr>
          </a:p>
          <a:p>
            <a:r>
              <a:rPr lang="en-ZA" sz="2400" b="1" dirty="0" smtClean="0">
                <a:solidFill>
                  <a:srgbClr val="3F3F3F"/>
                </a:solidFill>
                <a:latin typeface="+mj-lt"/>
              </a:rPr>
              <a:t>3. Promoting Pages </a:t>
            </a:r>
            <a:r>
              <a:rPr lang="en-ZA" sz="2400" dirty="0" smtClean="0">
                <a:solidFill>
                  <a:srgbClr val="3F3F3F"/>
                </a:solidFill>
                <a:latin typeface="+mj-lt"/>
              </a:rPr>
              <a:t>- Button found on page management.</a:t>
            </a:r>
          </a:p>
          <a:p>
            <a:pPr marL="285750" indent="-285750">
              <a:buFont typeface="Arial" panose="020B0604020202020204" pitchFamily="34" charset="0"/>
              <a:buChar char="•"/>
            </a:pPr>
            <a:endParaRPr lang="en-ZA" sz="2400" dirty="0">
              <a:solidFill>
                <a:srgbClr val="3F3F3F"/>
              </a:solidFill>
              <a:latin typeface="+mj-lt"/>
            </a:endParaRPr>
          </a:p>
          <a:p>
            <a:endParaRPr lang="en-ZA" sz="2400" dirty="0">
              <a:solidFill>
                <a:srgbClr val="3F3F3F"/>
              </a:solidFill>
              <a:latin typeface="+mj-lt"/>
            </a:endParaRPr>
          </a:p>
          <a:p>
            <a:pPr marL="285750" indent="-285750">
              <a:buFont typeface="Arial" panose="020B0604020202020204" pitchFamily="34" charset="0"/>
              <a:buChar char="•"/>
            </a:pPr>
            <a:endParaRPr lang="en-ZA" sz="2400" dirty="0" smtClean="0">
              <a:solidFill>
                <a:srgbClr val="3F3F3F"/>
              </a:solidFill>
              <a:latin typeface="+mj-lt"/>
            </a:endParaRPr>
          </a:p>
          <a:p>
            <a:pPr marL="285750" indent="-285750">
              <a:buFont typeface="Arial" panose="020B0604020202020204" pitchFamily="34" charset="0"/>
              <a:buChar char="•"/>
            </a:pPr>
            <a:endParaRPr lang="en-ZA" sz="2400" dirty="0">
              <a:solidFill>
                <a:srgbClr val="3F3F3F"/>
              </a:solidFill>
              <a:latin typeface="+mj-lt"/>
            </a:endParaRPr>
          </a:p>
          <a:p>
            <a:pPr marL="285750" indent="-285750">
              <a:buFont typeface="Arial" panose="020B0604020202020204" pitchFamily="34" charset="0"/>
              <a:buChar char="•"/>
            </a:pPr>
            <a:endParaRPr lang="en-ZA" sz="2400" dirty="0">
              <a:solidFill>
                <a:srgbClr val="3F3F3F"/>
              </a:solidFill>
              <a:latin typeface="+mj-lt"/>
            </a:endParaRPr>
          </a:p>
        </p:txBody>
      </p:sp>
      <p:pic>
        <p:nvPicPr>
          <p:cNvPr id="14" name="Picture 13"/>
          <p:cNvPicPr>
            <a:picLocks noChangeAspect="1"/>
          </p:cNvPicPr>
          <p:nvPr/>
        </p:nvPicPr>
        <p:blipFill rotWithShape="1">
          <a:blip r:embed="rId2"/>
          <a:srcRect l="2687" t="18084" r="67588" b="7941"/>
          <a:stretch/>
        </p:blipFill>
        <p:spPr>
          <a:xfrm>
            <a:off x="7732612" y="983434"/>
            <a:ext cx="3867463" cy="5411449"/>
          </a:xfrm>
          <a:prstGeom prst="rect">
            <a:avLst/>
          </a:prstGeom>
        </p:spPr>
      </p:pic>
    </p:spTree>
    <p:extLst>
      <p:ext uri="{BB962C8B-B14F-4D97-AF65-F5344CB8AC3E}">
        <p14:creationId xmlns:p14="http://schemas.microsoft.com/office/powerpoint/2010/main" val="206192797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w="76200">
            <a:solidFill>
              <a:srgbClr val="0077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6" name="Picture 5"/>
          <p:cNvPicPr>
            <a:picLocks noChangeAspect="1"/>
          </p:cNvPicPr>
          <p:nvPr/>
        </p:nvPicPr>
        <p:blipFill>
          <a:blip r:embed="rId2"/>
          <a:stretch>
            <a:fillRect/>
          </a:stretch>
        </p:blipFill>
        <p:spPr>
          <a:xfrm>
            <a:off x="641720" y="1154243"/>
            <a:ext cx="3594138" cy="5196432"/>
          </a:xfrm>
          <a:prstGeom prst="rect">
            <a:avLst/>
          </a:prstGeom>
        </p:spPr>
      </p:pic>
      <p:sp>
        <p:nvSpPr>
          <p:cNvPr id="7" name="TextBox 6"/>
          <p:cNvSpPr txBox="1"/>
          <p:nvPr/>
        </p:nvSpPr>
        <p:spPr>
          <a:xfrm>
            <a:off x="4512040" y="1154243"/>
            <a:ext cx="7124740" cy="5016758"/>
          </a:xfrm>
          <a:prstGeom prst="rect">
            <a:avLst/>
          </a:prstGeom>
          <a:noFill/>
        </p:spPr>
        <p:txBody>
          <a:bodyPr wrap="square" rtlCol="0">
            <a:spAutoFit/>
          </a:bodyPr>
          <a:lstStyle/>
          <a:p>
            <a:pPr marL="285750" indent="-285750">
              <a:buFont typeface="Arial" panose="020B0604020202020204" pitchFamily="34" charset="0"/>
              <a:buChar char="•"/>
            </a:pPr>
            <a:r>
              <a:rPr lang="en-ZA" sz="2000" dirty="0" smtClean="0">
                <a:solidFill>
                  <a:srgbClr val="3F3F3F"/>
                </a:solidFill>
                <a:latin typeface="+mj-lt"/>
              </a:rPr>
              <a:t>Click on “Boost Post” at the bottom of the post you’ve created on your page. </a:t>
            </a:r>
            <a:r>
              <a:rPr lang="en-ZA" sz="2000" dirty="0">
                <a:solidFill>
                  <a:srgbClr val="3F3F3F"/>
                </a:solidFill>
                <a:latin typeface="+mj-lt"/>
              </a:rPr>
              <a:t>Special offers, airline specials, amazing package deals and important updates are all posts worth boosting.</a:t>
            </a:r>
          </a:p>
          <a:p>
            <a:endParaRPr lang="en-ZA" sz="2000" dirty="0">
              <a:solidFill>
                <a:srgbClr val="3F3F3F"/>
              </a:solidFill>
              <a:latin typeface="+mj-lt"/>
            </a:endParaRPr>
          </a:p>
          <a:p>
            <a:pPr marL="285750" indent="-285750">
              <a:buFont typeface="Arial" panose="020B0604020202020204" pitchFamily="34" charset="0"/>
              <a:buChar char="•"/>
            </a:pPr>
            <a:r>
              <a:rPr lang="en-ZA" sz="2000" dirty="0" smtClean="0">
                <a:solidFill>
                  <a:srgbClr val="3F3F3F"/>
                </a:solidFill>
                <a:latin typeface="+mj-lt"/>
              </a:rPr>
              <a:t>Select the audience you are interested in targeting.</a:t>
            </a:r>
          </a:p>
          <a:p>
            <a:r>
              <a:rPr lang="en-ZA" sz="2000" dirty="0" smtClean="0">
                <a:solidFill>
                  <a:srgbClr val="3F3F3F"/>
                </a:solidFill>
                <a:latin typeface="+mj-lt"/>
              </a:rPr>
              <a:t>You can speak to the people who like your page or to them and their friends, to a custom audience (created in the Ads Manager) or to People you choose through targeting.</a:t>
            </a:r>
          </a:p>
          <a:p>
            <a:endParaRPr lang="en-ZA" sz="2000" dirty="0">
              <a:solidFill>
                <a:srgbClr val="3F3F3F"/>
              </a:solidFill>
              <a:latin typeface="+mj-lt"/>
            </a:endParaRPr>
          </a:p>
          <a:p>
            <a:pPr marL="342900" indent="-342900">
              <a:buFont typeface="Arial" panose="020B0604020202020204" pitchFamily="34" charset="0"/>
              <a:buChar char="•"/>
            </a:pPr>
            <a:r>
              <a:rPr lang="en-ZA" sz="2000" dirty="0" smtClean="0">
                <a:solidFill>
                  <a:srgbClr val="3F3F3F"/>
                </a:solidFill>
                <a:latin typeface="+mj-lt"/>
              </a:rPr>
              <a:t>If you’re looking for the best return on value, choose the </a:t>
            </a:r>
            <a:r>
              <a:rPr lang="en-ZA" sz="2000" b="1" dirty="0" smtClean="0">
                <a:solidFill>
                  <a:srgbClr val="3F3F3F"/>
                </a:solidFill>
                <a:latin typeface="+mj-lt"/>
              </a:rPr>
              <a:t>people who like your page</a:t>
            </a:r>
            <a:r>
              <a:rPr lang="en-ZA" sz="2000" dirty="0" smtClean="0">
                <a:solidFill>
                  <a:srgbClr val="3F3F3F"/>
                </a:solidFill>
                <a:latin typeface="+mj-lt"/>
              </a:rPr>
              <a:t>. This is a great way to ensure that they see your posts in their news feed as Facebook rarely shows page posts to more than 1% of followers to that page organically. You can narrow this further down by region, which is valuable if you want to for example boost a special on flights from Durban.</a:t>
            </a:r>
          </a:p>
          <a:p>
            <a:endParaRPr lang="en-ZA" sz="2000" dirty="0" smtClean="0">
              <a:solidFill>
                <a:srgbClr val="3F3F3F"/>
              </a:solidFill>
              <a:latin typeface="+mj-lt"/>
            </a:endParaRPr>
          </a:p>
        </p:txBody>
      </p:sp>
      <p:sp>
        <p:nvSpPr>
          <p:cNvPr id="8" name="TextBox 7"/>
          <p:cNvSpPr txBox="1"/>
          <p:nvPr/>
        </p:nvSpPr>
        <p:spPr>
          <a:xfrm>
            <a:off x="4931295" y="454803"/>
            <a:ext cx="2329409" cy="523220"/>
          </a:xfrm>
          <a:prstGeom prst="rect">
            <a:avLst/>
          </a:prstGeom>
          <a:noFill/>
        </p:spPr>
        <p:txBody>
          <a:bodyPr wrap="square" rtlCol="0">
            <a:spAutoFit/>
          </a:bodyPr>
          <a:lstStyle/>
          <a:p>
            <a:r>
              <a:rPr lang="en-ZA" sz="2800" b="1" dirty="0" smtClean="0">
                <a:solidFill>
                  <a:srgbClr val="0077B7"/>
                </a:solidFill>
                <a:latin typeface="+mj-lt"/>
              </a:rPr>
              <a:t>BOOST A POST</a:t>
            </a:r>
            <a:endParaRPr lang="en-ZA" sz="2800" b="1" dirty="0">
              <a:solidFill>
                <a:srgbClr val="0077B7"/>
              </a:solidFill>
              <a:latin typeface="+mj-lt"/>
            </a:endParaRPr>
          </a:p>
        </p:txBody>
      </p:sp>
      <p:sp>
        <p:nvSpPr>
          <p:cNvPr id="9" name="TextBox 8"/>
          <p:cNvSpPr txBox="1"/>
          <p:nvPr/>
        </p:nvSpPr>
        <p:spPr>
          <a:xfrm>
            <a:off x="10279673" y="6394883"/>
            <a:ext cx="1784463" cy="369332"/>
          </a:xfrm>
          <a:prstGeom prst="rect">
            <a:avLst/>
          </a:prstGeom>
          <a:noFill/>
        </p:spPr>
        <p:txBody>
          <a:bodyPr wrap="none" rtlCol="0">
            <a:spAutoFit/>
          </a:bodyPr>
          <a:lstStyle/>
          <a:p>
            <a:r>
              <a:rPr lang="en-ZA" dirty="0" smtClean="0">
                <a:solidFill>
                  <a:srgbClr val="0077B7"/>
                </a:solidFill>
              </a:rPr>
              <a:t>MARKETING TIPS</a:t>
            </a:r>
            <a:endParaRPr lang="en-ZA" dirty="0">
              <a:solidFill>
                <a:srgbClr val="0077B7"/>
              </a:solidFill>
            </a:endParaRPr>
          </a:p>
        </p:txBody>
      </p:sp>
    </p:spTree>
    <p:extLst>
      <p:ext uri="{BB962C8B-B14F-4D97-AF65-F5344CB8AC3E}">
        <p14:creationId xmlns:p14="http://schemas.microsoft.com/office/powerpoint/2010/main" val="41260162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txBox="1">
            <a:spLocks noChangeArrowheads="1"/>
          </p:cNvSpPr>
          <p:nvPr/>
        </p:nvSpPr>
        <p:spPr bwMode="auto">
          <a:xfrm>
            <a:off x="2025414" y="31684"/>
            <a:ext cx="6552688" cy="78488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lIns="0" tIns="120706" rIns="0" bIns="0" anchor="ct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chemeClr val="tx1"/>
                </a:solidFill>
                <a:latin typeface="Arial" panose="020B0604020202020204" pitchFamily="34" charset="0"/>
                <a:ea typeface="MS PGothic" panose="020B0600070205080204" pitchFamily="34" charset="-128"/>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chemeClr val="tx1"/>
                </a:solidFill>
                <a:latin typeface="Arial" panose="020B0604020202020204" pitchFamily="34" charset="0"/>
                <a:ea typeface="MS PGothic" panose="020B0600070205080204" pitchFamily="34" charset="-128"/>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chemeClr val="tx1"/>
                </a:solidFill>
                <a:latin typeface="Arial" panose="020B0604020202020204" pitchFamily="34" charset="0"/>
                <a:ea typeface="MS PGothic" panose="020B0600070205080204" pitchFamily="34" charset="-128"/>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chemeClr val="tx1"/>
                </a:solidFill>
                <a:latin typeface="Arial" panose="020B0604020202020204" pitchFamily="34" charset="0"/>
                <a:ea typeface="MS PGothic" panose="020B0600070205080204" pitchFamily="34" charset="-128"/>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chemeClr val="tx1"/>
                </a:solidFill>
                <a:latin typeface="Arial" panose="020B0604020202020204" pitchFamily="34" charset="0"/>
                <a:ea typeface="MS PGothic" panose="020B0600070205080204" pitchFamily="34" charset="-128"/>
              </a:defRPr>
            </a:lvl9pPr>
          </a:lstStyle>
          <a:p>
            <a:pPr defTabSz="414772" eaLnBrk="1" fontAlgn="base" hangingPunct="0">
              <a:lnSpc>
                <a:spcPct val="78000"/>
              </a:lnSpc>
              <a:spcBef>
                <a:spcPct val="0"/>
              </a:spcBef>
              <a:spcAft>
                <a:spcPct val="0"/>
              </a:spcAft>
              <a:buClr>
                <a:srgbClr val="000000"/>
              </a:buClr>
              <a:buSzPct val="100000"/>
            </a:pPr>
            <a:r>
              <a:rPr lang="en-US" altLang="en-US" sz="2903">
                <a:solidFill>
                  <a:srgbClr val="FFFFFF"/>
                </a:solidFill>
                <a:latin typeface="Ebrima" panose="02000000000000000000" pitchFamily="2" charset="0"/>
              </a:rPr>
              <a:t>How to </a:t>
            </a:r>
            <a:r>
              <a:rPr lang="en-US" altLang="en-US" sz="2903" b="1">
                <a:solidFill>
                  <a:srgbClr val="FFFFFF"/>
                </a:solidFill>
                <a:latin typeface="Ebrima" panose="02000000000000000000" pitchFamily="2" charset="0"/>
              </a:rPr>
              <a:t>Sell </a:t>
            </a:r>
            <a:r>
              <a:rPr lang="en-US" altLang="en-US" sz="2903">
                <a:solidFill>
                  <a:srgbClr val="FFFFFF"/>
                </a:solidFill>
                <a:latin typeface="Ebrima" panose="02000000000000000000" pitchFamily="2" charset="0"/>
              </a:rPr>
              <a:t>a destination you haven’t visited </a:t>
            </a:r>
          </a:p>
        </p:txBody>
      </p:sp>
      <p:sp>
        <p:nvSpPr>
          <p:cNvPr id="18434" name="TextBox 3"/>
          <p:cNvSpPr txBox="1">
            <a:spLocks noChangeArrowheads="1"/>
          </p:cNvSpPr>
          <p:nvPr/>
        </p:nvSpPr>
        <p:spPr bwMode="auto">
          <a:xfrm>
            <a:off x="1522800" y="858331"/>
            <a:ext cx="9211207" cy="361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14772" fontAlgn="base" hangingPunct="0">
              <a:lnSpc>
                <a:spcPct val="120000"/>
              </a:lnSpc>
              <a:spcBef>
                <a:spcPct val="0"/>
              </a:spcBef>
              <a:spcAft>
                <a:spcPct val="0"/>
              </a:spcAft>
              <a:buClr>
                <a:srgbClr val="000000"/>
              </a:buClr>
              <a:buSzPct val="100000"/>
            </a:pPr>
            <a:r>
              <a:rPr lang="en-US" altLang="en-US" sz="1270" b="1">
                <a:solidFill>
                  <a:srgbClr val="000000"/>
                </a:solidFill>
              </a:rPr>
              <a:t>4. Map it.</a:t>
            </a:r>
            <a:r>
              <a:rPr lang="en-US" altLang="en-US" sz="1270">
                <a:solidFill>
                  <a:srgbClr val="000000"/>
                </a:solidFill>
              </a:rPr>
              <a:t> Learn where the destination is located, including surrounding countries, bodies of water, etc. Map work will also give you an idea of the climate as well as possible routings for arriving at the destination. </a:t>
            </a:r>
          </a:p>
          <a:p>
            <a:pPr defTabSz="414772" fontAlgn="base" hangingPunct="0">
              <a:lnSpc>
                <a:spcPct val="120000"/>
              </a:lnSpc>
              <a:spcBef>
                <a:spcPct val="0"/>
              </a:spcBef>
              <a:spcAft>
                <a:spcPct val="0"/>
              </a:spcAft>
              <a:buClr>
                <a:srgbClr val="000000"/>
              </a:buClr>
              <a:buSzPct val="100000"/>
            </a:pPr>
            <a:endParaRPr lang="en-US" altLang="en-US" sz="1270" b="1">
              <a:solidFill>
                <a:srgbClr val="000000"/>
              </a:solidFill>
            </a:endParaRPr>
          </a:p>
          <a:p>
            <a:pPr defTabSz="414772" fontAlgn="base" hangingPunct="0">
              <a:lnSpc>
                <a:spcPct val="120000"/>
              </a:lnSpc>
              <a:spcBef>
                <a:spcPct val="0"/>
              </a:spcBef>
              <a:spcAft>
                <a:spcPct val="0"/>
              </a:spcAft>
              <a:buClr>
                <a:srgbClr val="000000"/>
              </a:buClr>
              <a:buSzPct val="100000"/>
            </a:pPr>
            <a:r>
              <a:rPr lang="en-US" altLang="en-US" sz="1270" b="1">
                <a:solidFill>
                  <a:srgbClr val="000000"/>
                </a:solidFill>
              </a:rPr>
              <a:t>5. Check it.</a:t>
            </a:r>
            <a:r>
              <a:rPr lang="en-US" altLang="en-US" sz="1270">
                <a:solidFill>
                  <a:srgbClr val="000000"/>
                </a:solidFill>
              </a:rPr>
              <a:t> Look up travel advisories to learn the status of the country, passport and visa requirements, any medical concerns or safety issues, areas of the country that are not appropriate for tourists, the currency situation, etc.</a:t>
            </a:r>
          </a:p>
          <a:p>
            <a:pPr defTabSz="414772" fontAlgn="base" hangingPunct="0">
              <a:lnSpc>
                <a:spcPct val="120000"/>
              </a:lnSpc>
              <a:spcBef>
                <a:spcPct val="0"/>
              </a:spcBef>
              <a:spcAft>
                <a:spcPct val="0"/>
              </a:spcAft>
              <a:buClr>
                <a:srgbClr val="000000"/>
              </a:buClr>
              <a:buSzPct val="100000"/>
            </a:pPr>
            <a:endParaRPr lang="en-US" altLang="en-US" sz="1270" b="1">
              <a:solidFill>
                <a:srgbClr val="000000"/>
              </a:solidFill>
            </a:endParaRPr>
          </a:p>
          <a:p>
            <a:pPr defTabSz="414772" fontAlgn="base" hangingPunct="0">
              <a:lnSpc>
                <a:spcPct val="120000"/>
              </a:lnSpc>
              <a:spcBef>
                <a:spcPct val="0"/>
              </a:spcBef>
              <a:spcAft>
                <a:spcPct val="0"/>
              </a:spcAft>
              <a:buClr>
                <a:srgbClr val="000000"/>
              </a:buClr>
              <a:buSzPct val="100000"/>
            </a:pPr>
            <a:r>
              <a:rPr lang="en-US" altLang="en-US" sz="1270" b="1">
                <a:solidFill>
                  <a:srgbClr val="000000"/>
                </a:solidFill>
              </a:rPr>
              <a:t>6. Watch it.</a:t>
            </a:r>
            <a:r>
              <a:rPr lang="en-US" altLang="en-US" sz="1270">
                <a:solidFill>
                  <a:srgbClr val="000000"/>
                </a:solidFill>
              </a:rPr>
              <a:t> Experience the ambience and energy of the destination via resources such as YouTube, destination videos, television programs, food TV, guidebooks, travel magazines, newspaper travel sections, online destination reviews, and more.</a:t>
            </a:r>
          </a:p>
          <a:p>
            <a:pPr defTabSz="414772" fontAlgn="base" hangingPunct="0">
              <a:lnSpc>
                <a:spcPct val="120000"/>
              </a:lnSpc>
              <a:spcBef>
                <a:spcPct val="0"/>
              </a:spcBef>
              <a:spcAft>
                <a:spcPct val="0"/>
              </a:spcAft>
              <a:buClr>
                <a:srgbClr val="000000"/>
              </a:buClr>
              <a:buSzPct val="100000"/>
            </a:pPr>
            <a:endParaRPr lang="en-US" altLang="en-US" sz="1270" b="1">
              <a:solidFill>
                <a:srgbClr val="000000"/>
              </a:solidFill>
            </a:endParaRPr>
          </a:p>
          <a:p>
            <a:pPr defTabSz="414772" fontAlgn="base" hangingPunct="0">
              <a:lnSpc>
                <a:spcPct val="120000"/>
              </a:lnSpc>
              <a:spcBef>
                <a:spcPct val="0"/>
              </a:spcBef>
              <a:spcAft>
                <a:spcPct val="0"/>
              </a:spcAft>
              <a:buClr>
                <a:srgbClr val="000000"/>
              </a:buClr>
              <a:buSzPct val="100000"/>
            </a:pPr>
            <a:r>
              <a:rPr lang="en-US" altLang="en-US" sz="1270" b="1">
                <a:solidFill>
                  <a:srgbClr val="000000"/>
                </a:solidFill>
              </a:rPr>
              <a:t>7. Niche it.</a:t>
            </a:r>
            <a:r>
              <a:rPr lang="en-US" altLang="en-US" sz="1270">
                <a:solidFill>
                  <a:srgbClr val="000000"/>
                </a:solidFill>
              </a:rPr>
              <a:t> Find out if your client has special interests that line up with what is available at the destination – for existing clients, this info should be in your files. </a:t>
            </a:r>
          </a:p>
          <a:p>
            <a:pPr defTabSz="414772" fontAlgn="base" hangingPunct="0">
              <a:lnSpc>
                <a:spcPct val="120000"/>
              </a:lnSpc>
              <a:spcBef>
                <a:spcPct val="0"/>
              </a:spcBef>
              <a:spcAft>
                <a:spcPct val="0"/>
              </a:spcAft>
              <a:buClr>
                <a:srgbClr val="000000"/>
              </a:buClr>
              <a:buSzPct val="100000"/>
            </a:pPr>
            <a:endParaRPr lang="en-US" altLang="en-US" sz="1270" b="1">
              <a:solidFill>
                <a:srgbClr val="000000"/>
              </a:solidFill>
            </a:endParaRPr>
          </a:p>
          <a:p>
            <a:pPr defTabSz="414772" fontAlgn="base" hangingPunct="0">
              <a:lnSpc>
                <a:spcPct val="120000"/>
              </a:lnSpc>
              <a:spcBef>
                <a:spcPct val="0"/>
              </a:spcBef>
              <a:spcAft>
                <a:spcPct val="0"/>
              </a:spcAft>
              <a:buClr>
                <a:srgbClr val="000000"/>
              </a:buClr>
              <a:buSzPct val="100000"/>
            </a:pPr>
            <a:r>
              <a:rPr lang="en-US" altLang="en-US" sz="1270" b="1">
                <a:solidFill>
                  <a:srgbClr val="000000"/>
                </a:solidFill>
              </a:rPr>
              <a:t>8. Network it.</a:t>
            </a:r>
            <a:r>
              <a:rPr lang="en-US" altLang="en-US" sz="1270">
                <a:solidFill>
                  <a:srgbClr val="000000"/>
                </a:solidFill>
              </a:rPr>
              <a:t> Think of agents and suppliers you’ve met who may know the destination. Contact the tourist board. Check your LinkedIn contacts and query your other social networks. Remember to rely on trusted sources and have healthy scepticism toward anonymous sources.</a:t>
            </a:r>
            <a:endParaRPr lang="en-US" altLang="en-US" sz="726">
              <a:solidFill>
                <a:srgbClr val="303030"/>
              </a:solidFill>
              <a:latin typeface="Ebrima" panose="02000000000000000000" pitchFamily="2" charset="0"/>
            </a:endParaRPr>
          </a:p>
        </p:txBody>
      </p:sp>
      <p:pic>
        <p:nvPicPr>
          <p:cNvPr id="18435" name="Picture 10" descr="banner0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6291" y="4735217"/>
            <a:ext cx="9699419" cy="151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4775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animEffect transition="in" filter="dissolve">
                                      <p:cBhvr>
                                        <p:cTn id="7" dur="500"/>
                                        <p:tgtEl>
                                          <p:spTgt spid="184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8434">
                                            <p:txEl>
                                              <p:pRg st="2" end="2"/>
                                            </p:txEl>
                                          </p:spTgt>
                                        </p:tgtEl>
                                        <p:attrNameLst>
                                          <p:attrName>style.visibility</p:attrName>
                                        </p:attrNameLst>
                                      </p:cBhvr>
                                      <p:to>
                                        <p:strVal val="visible"/>
                                      </p:to>
                                    </p:set>
                                    <p:animEffect transition="in" filter="dissolve">
                                      <p:cBhvr>
                                        <p:cTn id="12" dur="500"/>
                                        <p:tgtEl>
                                          <p:spTgt spid="18434">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8434">
                                            <p:txEl>
                                              <p:pRg st="4" end="4"/>
                                            </p:txEl>
                                          </p:spTgt>
                                        </p:tgtEl>
                                        <p:attrNameLst>
                                          <p:attrName>style.visibility</p:attrName>
                                        </p:attrNameLst>
                                      </p:cBhvr>
                                      <p:to>
                                        <p:strVal val="visible"/>
                                      </p:to>
                                    </p:set>
                                    <p:animEffect transition="in" filter="dissolve">
                                      <p:cBhvr>
                                        <p:cTn id="17" dur="500"/>
                                        <p:tgtEl>
                                          <p:spTgt spid="18434">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8434">
                                            <p:txEl>
                                              <p:pRg st="6" end="6"/>
                                            </p:txEl>
                                          </p:spTgt>
                                        </p:tgtEl>
                                        <p:attrNameLst>
                                          <p:attrName>style.visibility</p:attrName>
                                        </p:attrNameLst>
                                      </p:cBhvr>
                                      <p:to>
                                        <p:strVal val="visible"/>
                                      </p:to>
                                    </p:set>
                                    <p:animEffect transition="in" filter="dissolve">
                                      <p:cBhvr>
                                        <p:cTn id="22" dur="500"/>
                                        <p:tgtEl>
                                          <p:spTgt spid="18434">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8434">
                                            <p:txEl>
                                              <p:pRg st="8" end="8"/>
                                            </p:txEl>
                                          </p:spTgt>
                                        </p:tgtEl>
                                        <p:attrNameLst>
                                          <p:attrName>style.visibility</p:attrName>
                                        </p:attrNameLst>
                                      </p:cBhvr>
                                      <p:to>
                                        <p:strVal val="visible"/>
                                      </p:to>
                                    </p:set>
                                    <p:animEffect transition="in" filter="dissolve">
                                      <p:cBhvr>
                                        <p:cTn id="27" dur="500"/>
                                        <p:tgtEl>
                                          <p:spTgt spid="1843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w="76200">
            <a:solidFill>
              <a:srgbClr val="0077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TextBox 2"/>
          <p:cNvSpPr txBox="1"/>
          <p:nvPr/>
        </p:nvSpPr>
        <p:spPr>
          <a:xfrm>
            <a:off x="3959558" y="545676"/>
            <a:ext cx="7865714" cy="5755422"/>
          </a:xfrm>
          <a:prstGeom prst="rect">
            <a:avLst/>
          </a:prstGeom>
          <a:noFill/>
        </p:spPr>
        <p:txBody>
          <a:bodyPr wrap="square" rtlCol="0">
            <a:spAutoFit/>
          </a:bodyPr>
          <a:lstStyle/>
          <a:p>
            <a:pPr marL="285750" indent="-285750">
              <a:buFont typeface="Arial" panose="020B0604020202020204" pitchFamily="34" charset="0"/>
              <a:buChar char="•"/>
            </a:pPr>
            <a:r>
              <a:rPr lang="en-ZA" sz="2300" dirty="0" smtClean="0">
                <a:solidFill>
                  <a:srgbClr val="3F3F3F"/>
                </a:solidFill>
                <a:latin typeface="+mj-lt"/>
              </a:rPr>
              <a:t>Set your daily budget. Minimum spend is R10 per day. Facebook will calculate the total cost based on the ad duration and then bill it to the credit card associated with your account. </a:t>
            </a:r>
          </a:p>
          <a:p>
            <a:pPr marL="285750" indent="-285750">
              <a:buFont typeface="Arial" panose="020B0604020202020204" pitchFamily="34" charset="0"/>
              <a:buChar char="•"/>
            </a:pPr>
            <a:endParaRPr lang="en-ZA" sz="2300" dirty="0">
              <a:solidFill>
                <a:srgbClr val="3F3F3F"/>
              </a:solidFill>
              <a:latin typeface="+mj-lt"/>
            </a:endParaRPr>
          </a:p>
          <a:p>
            <a:pPr marL="285750" indent="-285750">
              <a:buFont typeface="Arial" panose="020B0604020202020204" pitchFamily="34" charset="0"/>
              <a:buChar char="•"/>
            </a:pPr>
            <a:r>
              <a:rPr lang="en-ZA" sz="2300" dirty="0" smtClean="0">
                <a:solidFill>
                  <a:srgbClr val="3F3F3F"/>
                </a:solidFill>
                <a:latin typeface="+mj-lt"/>
              </a:rPr>
              <a:t> You can set the duration of the ad by either selecting the options 1, 7 or 14 days or you can choose the ad’s end date.</a:t>
            </a:r>
          </a:p>
          <a:p>
            <a:pPr marL="285750" indent="-285750">
              <a:buFont typeface="Arial" panose="020B0604020202020204" pitchFamily="34" charset="0"/>
              <a:buChar char="•"/>
            </a:pPr>
            <a:endParaRPr lang="en-ZA" sz="2300" dirty="0">
              <a:solidFill>
                <a:srgbClr val="3F3F3F"/>
              </a:solidFill>
              <a:latin typeface="+mj-lt"/>
            </a:endParaRPr>
          </a:p>
          <a:p>
            <a:pPr marL="285750" indent="-285750">
              <a:buFont typeface="Arial" panose="020B0604020202020204" pitchFamily="34" charset="0"/>
              <a:buChar char="•"/>
            </a:pPr>
            <a:r>
              <a:rPr lang="en-ZA" sz="2300" dirty="0" smtClean="0">
                <a:solidFill>
                  <a:srgbClr val="3F3F3F"/>
                </a:solidFill>
                <a:latin typeface="+mj-lt"/>
              </a:rPr>
              <a:t>Finally you have to choose your payment method and then you’re all set to click on Boost! </a:t>
            </a:r>
          </a:p>
          <a:p>
            <a:pPr marL="285750" indent="-285750">
              <a:buFont typeface="Arial" panose="020B0604020202020204" pitchFamily="34" charset="0"/>
              <a:buChar char="•"/>
            </a:pPr>
            <a:endParaRPr lang="en-ZA" sz="2300" dirty="0">
              <a:solidFill>
                <a:srgbClr val="3F3F3F"/>
              </a:solidFill>
              <a:latin typeface="+mj-lt"/>
            </a:endParaRPr>
          </a:p>
          <a:p>
            <a:pPr marL="285750" indent="-285750">
              <a:buFont typeface="Arial" panose="020B0604020202020204" pitchFamily="34" charset="0"/>
              <a:buChar char="•"/>
            </a:pPr>
            <a:r>
              <a:rPr lang="en-ZA" sz="2300" dirty="0" smtClean="0">
                <a:solidFill>
                  <a:srgbClr val="3F3F3F"/>
                </a:solidFill>
                <a:latin typeface="+mj-lt"/>
              </a:rPr>
              <a:t>Your ad will then be submitted for approval. Aside from the general posting rules, you can’t boost a post containing an image with more than 20% text (excluding infographics, magazine covers, </a:t>
            </a:r>
            <a:r>
              <a:rPr lang="en-ZA" sz="2300" dirty="0" err="1" smtClean="0">
                <a:solidFill>
                  <a:srgbClr val="3F3F3F"/>
                </a:solidFill>
                <a:latin typeface="+mj-lt"/>
              </a:rPr>
              <a:t>etc</a:t>
            </a:r>
            <a:r>
              <a:rPr lang="en-ZA" sz="2300" dirty="0" smtClean="0">
                <a:solidFill>
                  <a:srgbClr val="3F3F3F"/>
                </a:solidFill>
                <a:latin typeface="+mj-lt"/>
              </a:rPr>
              <a:t>).</a:t>
            </a:r>
          </a:p>
          <a:p>
            <a:pPr marL="285750" indent="-285750">
              <a:buFont typeface="Arial" panose="020B0604020202020204" pitchFamily="34" charset="0"/>
              <a:buChar char="•"/>
            </a:pPr>
            <a:endParaRPr lang="en-ZA" sz="2300" dirty="0" smtClean="0">
              <a:solidFill>
                <a:srgbClr val="3F3F3F"/>
              </a:solidFill>
              <a:latin typeface="+mj-lt"/>
            </a:endParaRPr>
          </a:p>
          <a:p>
            <a:pPr marL="285750" indent="-285750">
              <a:buFont typeface="Arial" panose="020B0604020202020204" pitchFamily="34" charset="0"/>
              <a:buChar char="•"/>
            </a:pPr>
            <a:r>
              <a:rPr lang="en-ZA" sz="2300" dirty="0" smtClean="0">
                <a:solidFill>
                  <a:srgbClr val="3F3F3F"/>
                </a:solidFill>
                <a:latin typeface="+mj-lt"/>
              </a:rPr>
              <a:t>Get more info on Facebook’s advertising policies </a:t>
            </a:r>
            <a:r>
              <a:rPr lang="en-ZA" sz="2300" dirty="0" smtClean="0">
                <a:solidFill>
                  <a:srgbClr val="3F3F3F"/>
                </a:solidFill>
                <a:latin typeface="+mj-lt"/>
                <a:hlinkClick r:id="rId2"/>
              </a:rPr>
              <a:t>here</a:t>
            </a:r>
            <a:r>
              <a:rPr lang="en-ZA" sz="2300" dirty="0" smtClean="0">
                <a:solidFill>
                  <a:srgbClr val="3F3F3F"/>
                </a:solidFill>
                <a:latin typeface="+mj-lt"/>
              </a:rPr>
              <a:t>. </a:t>
            </a:r>
            <a:endParaRPr lang="en-ZA" sz="2300" dirty="0">
              <a:solidFill>
                <a:srgbClr val="3F3F3F"/>
              </a:solidFill>
              <a:latin typeface="+mj-lt"/>
            </a:endParaRPr>
          </a:p>
        </p:txBody>
      </p:sp>
      <p:pic>
        <p:nvPicPr>
          <p:cNvPr id="4" name="Picture 3"/>
          <p:cNvPicPr>
            <a:picLocks noChangeAspect="1"/>
          </p:cNvPicPr>
          <p:nvPr/>
        </p:nvPicPr>
        <p:blipFill>
          <a:blip r:embed="rId3"/>
          <a:stretch>
            <a:fillRect/>
          </a:stretch>
        </p:blipFill>
        <p:spPr>
          <a:xfrm>
            <a:off x="875157" y="240030"/>
            <a:ext cx="2717673" cy="6415603"/>
          </a:xfrm>
          <a:prstGeom prst="rect">
            <a:avLst/>
          </a:prstGeom>
        </p:spPr>
      </p:pic>
      <p:sp>
        <p:nvSpPr>
          <p:cNvPr id="5" name="TextBox 4"/>
          <p:cNvSpPr txBox="1"/>
          <p:nvPr/>
        </p:nvSpPr>
        <p:spPr>
          <a:xfrm>
            <a:off x="10279673" y="6394883"/>
            <a:ext cx="1784463" cy="369332"/>
          </a:xfrm>
          <a:prstGeom prst="rect">
            <a:avLst/>
          </a:prstGeom>
          <a:noFill/>
        </p:spPr>
        <p:txBody>
          <a:bodyPr wrap="none" rtlCol="0">
            <a:spAutoFit/>
          </a:bodyPr>
          <a:lstStyle/>
          <a:p>
            <a:r>
              <a:rPr lang="en-ZA" dirty="0" smtClean="0">
                <a:solidFill>
                  <a:srgbClr val="0077B7"/>
                </a:solidFill>
              </a:rPr>
              <a:t>MARKETING TIPS</a:t>
            </a:r>
            <a:endParaRPr lang="en-ZA" dirty="0">
              <a:solidFill>
                <a:srgbClr val="0077B7"/>
              </a:solidFill>
            </a:endParaRPr>
          </a:p>
        </p:txBody>
      </p:sp>
    </p:spTree>
    <p:extLst>
      <p:ext uri="{BB962C8B-B14F-4D97-AF65-F5344CB8AC3E}">
        <p14:creationId xmlns:p14="http://schemas.microsoft.com/office/powerpoint/2010/main" val="428895474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w="76200">
            <a:solidFill>
              <a:srgbClr val="0077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TextBox 3"/>
          <p:cNvSpPr txBox="1"/>
          <p:nvPr/>
        </p:nvSpPr>
        <p:spPr>
          <a:xfrm>
            <a:off x="4361202" y="355220"/>
            <a:ext cx="3469588" cy="523220"/>
          </a:xfrm>
          <a:prstGeom prst="rect">
            <a:avLst/>
          </a:prstGeom>
          <a:noFill/>
        </p:spPr>
        <p:txBody>
          <a:bodyPr wrap="square" rtlCol="0">
            <a:spAutoFit/>
          </a:bodyPr>
          <a:lstStyle/>
          <a:p>
            <a:r>
              <a:rPr lang="en-ZA" sz="2800" b="1" dirty="0" smtClean="0">
                <a:solidFill>
                  <a:srgbClr val="0077B7"/>
                </a:solidFill>
                <a:latin typeface="+mj-lt"/>
              </a:rPr>
              <a:t>Facebook Ads Manager</a:t>
            </a:r>
            <a:endParaRPr lang="en-ZA" sz="2800" b="1" dirty="0">
              <a:solidFill>
                <a:srgbClr val="0077B7"/>
              </a:solidFill>
              <a:latin typeface="+mj-lt"/>
            </a:endParaRPr>
          </a:p>
        </p:txBody>
      </p:sp>
      <p:pic>
        <p:nvPicPr>
          <p:cNvPr id="5" name="Picture 4"/>
          <p:cNvPicPr>
            <a:picLocks noChangeAspect="1"/>
          </p:cNvPicPr>
          <p:nvPr/>
        </p:nvPicPr>
        <p:blipFill>
          <a:blip r:embed="rId2"/>
          <a:stretch>
            <a:fillRect/>
          </a:stretch>
        </p:blipFill>
        <p:spPr>
          <a:xfrm>
            <a:off x="947737" y="1578574"/>
            <a:ext cx="10296525" cy="4810125"/>
          </a:xfrm>
          <a:prstGeom prst="rect">
            <a:avLst/>
          </a:prstGeom>
        </p:spPr>
      </p:pic>
      <p:sp>
        <p:nvSpPr>
          <p:cNvPr id="6" name="TextBox 5"/>
          <p:cNvSpPr txBox="1"/>
          <p:nvPr/>
        </p:nvSpPr>
        <p:spPr>
          <a:xfrm>
            <a:off x="3707565" y="878440"/>
            <a:ext cx="4776862" cy="523220"/>
          </a:xfrm>
          <a:prstGeom prst="rect">
            <a:avLst/>
          </a:prstGeom>
          <a:noFill/>
        </p:spPr>
        <p:txBody>
          <a:bodyPr wrap="square" rtlCol="0">
            <a:spAutoFit/>
          </a:bodyPr>
          <a:lstStyle/>
          <a:p>
            <a:r>
              <a:rPr lang="en-ZA" sz="2800" b="1" dirty="0" smtClean="0">
                <a:solidFill>
                  <a:srgbClr val="0077B7"/>
                </a:solidFill>
                <a:latin typeface="+mj-lt"/>
              </a:rPr>
              <a:t>Brand Awareness &amp; Engagement</a:t>
            </a:r>
            <a:endParaRPr lang="en-ZA" sz="2800" b="1" dirty="0">
              <a:solidFill>
                <a:srgbClr val="0077B7"/>
              </a:solidFill>
              <a:latin typeface="+mj-lt"/>
            </a:endParaRPr>
          </a:p>
        </p:txBody>
      </p:sp>
      <p:sp>
        <p:nvSpPr>
          <p:cNvPr id="7" name="TextBox 6"/>
          <p:cNvSpPr txBox="1"/>
          <p:nvPr/>
        </p:nvSpPr>
        <p:spPr>
          <a:xfrm>
            <a:off x="10279673" y="6394883"/>
            <a:ext cx="1784463" cy="369332"/>
          </a:xfrm>
          <a:prstGeom prst="rect">
            <a:avLst/>
          </a:prstGeom>
          <a:noFill/>
        </p:spPr>
        <p:txBody>
          <a:bodyPr wrap="none" rtlCol="0">
            <a:spAutoFit/>
          </a:bodyPr>
          <a:lstStyle/>
          <a:p>
            <a:r>
              <a:rPr lang="en-ZA" dirty="0" smtClean="0">
                <a:solidFill>
                  <a:srgbClr val="0077B7"/>
                </a:solidFill>
              </a:rPr>
              <a:t>MARKETING TIPS</a:t>
            </a:r>
            <a:endParaRPr lang="en-ZA" dirty="0">
              <a:solidFill>
                <a:srgbClr val="0077B7"/>
              </a:solidFill>
            </a:endParaRPr>
          </a:p>
        </p:txBody>
      </p:sp>
    </p:spTree>
    <p:extLst>
      <p:ext uri="{BB962C8B-B14F-4D97-AF65-F5344CB8AC3E}">
        <p14:creationId xmlns:p14="http://schemas.microsoft.com/office/powerpoint/2010/main" val="343464827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noFill/>
          <a:ln w="76200">
            <a:solidFill>
              <a:srgbClr val="0077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TextBox 6"/>
          <p:cNvSpPr txBox="1"/>
          <p:nvPr/>
        </p:nvSpPr>
        <p:spPr>
          <a:xfrm>
            <a:off x="10279673" y="6394883"/>
            <a:ext cx="1784463" cy="369332"/>
          </a:xfrm>
          <a:prstGeom prst="rect">
            <a:avLst/>
          </a:prstGeom>
          <a:noFill/>
        </p:spPr>
        <p:txBody>
          <a:bodyPr wrap="none" rtlCol="0">
            <a:spAutoFit/>
          </a:bodyPr>
          <a:lstStyle/>
          <a:p>
            <a:r>
              <a:rPr lang="en-ZA" dirty="0" smtClean="0">
                <a:solidFill>
                  <a:srgbClr val="0077B7"/>
                </a:solidFill>
              </a:rPr>
              <a:t>MARKETING TIPS</a:t>
            </a:r>
            <a:endParaRPr lang="en-ZA" dirty="0">
              <a:solidFill>
                <a:srgbClr val="0077B7"/>
              </a:solidFill>
            </a:endParaRPr>
          </a:p>
        </p:txBody>
      </p:sp>
      <p:sp>
        <p:nvSpPr>
          <p:cNvPr id="2" name="TextBox 1"/>
          <p:cNvSpPr txBox="1"/>
          <p:nvPr/>
        </p:nvSpPr>
        <p:spPr>
          <a:xfrm>
            <a:off x="1080448" y="347011"/>
            <a:ext cx="10031104" cy="6370975"/>
          </a:xfrm>
          <a:prstGeom prst="rect">
            <a:avLst/>
          </a:prstGeom>
          <a:noFill/>
        </p:spPr>
        <p:txBody>
          <a:bodyPr wrap="square" rtlCol="0">
            <a:spAutoFit/>
          </a:bodyPr>
          <a:lstStyle/>
          <a:p>
            <a:pPr marL="285750" indent="-285750">
              <a:buFont typeface="Arial" panose="020B0604020202020204" pitchFamily="34" charset="0"/>
              <a:buChar char="•"/>
            </a:pPr>
            <a:r>
              <a:rPr lang="en-ZA" sz="2400" dirty="0" smtClean="0">
                <a:solidFill>
                  <a:srgbClr val="3F3F3F"/>
                </a:solidFill>
                <a:latin typeface="+mj-lt"/>
              </a:rPr>
              <a:t>As you can see, it is quite overwhelming. Most of this is geared towards people who sell physical products, sell services or products on their website or have physical shop fronts, which is why I have crossed out those options. </a:t>
            </a:r>
          </a:p>
          <a:p>
            <a:pPr marL="285750" indent="-285750">
              <a:buFont typeface="Arial" panose="020B0604020202020204" pitchFamily="34" charset="0"/>
              <a:buChar char="•"/>
            </a:pPr>
            <a:endParaRPr lang="en-ZA" sz="2400" b="1" dirty="0">
              <a:solidFill>
                <a:srgbClr val="3F3F3F"/>
              </a:solidFill>
              <a:latin typeface="+mj-lt"/>
            </a:endParaRPr>
          </a:p>
          <a:p>
            <a:pPr marL="285750" indent="-285750">
              <a:buFont typeface="Arial" panose="020B0604020202020204" pitchFamily="34" charset="0"/>
              <a:buChar char="•"/>
            </a:pPr>
            <a:r>
              <a:rPr lang="en-ZA" sz="2400" b="1" dirty="0" smtClean="0">
                <a:solidFill>
                  <a:srgbClr val="3F3F3F"/>
                </a:solidFill>
                <a:latin typeface="+mj-lt"/>
              </a:rPr>
              <a:t>There are likely only two options you’ll ever use:</a:t>
            </a:r>
          </a:p>
          <a:p>
            <a:pPr marL="285750" indent="-285750">
              <a:buFont typeface="Arial" panose="020B0604020202020204" pitchFamily="34" charset="0"/>
              <a:buChar char="•"/>
            </a:pPr>
            <a:endParaRPr lang="en-ZA" sz="2400" dirty="0">
              <a:solidFill>
                <a:srgbClr val="3F3F3F"/>
              </a:solidFill>
              <a:latin typeface="+mj-lt"/>
            </a:endParaRPr>
          </a:p>
          <a:p>
            <a:r>
              <a:rPr lang="en-ZA" sz="2400" b="1" dirty="0" smtClean="0">
                <a:solidFill>
                  <a:srgbClr val="3F3F3F"/>
                </a:solidFill>
                <a:latin typeface="+mj-lt"/>
              </a:rPr>
              <a:t>1. Brand Awareness: </a:t>
            </a:r>
            <a:r>
              <a:rPr lang="en-ZA" sz="2400" dirty="0" smtClean="0">
                <a:solidFill>
                  <a:srgbClr val="3F3F3F"/>
                </a:solidFill>
                <a:latin typeface="+mj-lt"/>
              </a:rPr>
              <a:t>Reach </a:t>
            </a:r>
            <a:r>
              <a:rPr lang="en-ZA" sz="2400" dirty="0">
                <a:solidFill>
                  <a:srgbClr val="3F3F3F"/>
                </a:solidFill>
                <a:latin typeface="+mj-lt"/>
              </a:rPr>
              <a:t>people who don’t follow your page, but who would be interested in it, and show them your ads to increase awareness </a:t>
            </a:r>
            <a:r>
              <a:rPr lang="en-ZA" sz="2400" dirty="0" smtClean="0">
                <a:solidFill>
                  <a:srgbClr val="3F3F3F"/>
                </a:solidFill>
                <a:latin typeface="+mj-lt"/>
              </a:rPr>
              <a:t>of </a:t>
            </a:r>
            <a:r>
              <a:rPr lang="en-ZA" sz="2400" dirty="0">
                <a:solidFill>
                  <a:srgbClr val="3F3F3F"/>
                </a:solidFill>
                <a:latin typeface="+mj-lt"/>
              </a:rPr>
              <a:t>your brand</a:t>
            </a:r>
            <a:r>
              <a:rPr lang="en-ZA" sz="2400" dirty="0" smtClean="0">
                <a:solidFill>
                  <a:srgbClr val="3F3F3F"/>
                </a:solidFill>
                <a:latin typeface="+mj-lt"/>
              </a:rPr>
              <a:t>.</a:t>
            </a:r>
          </a:p>
          <a:p>
            <a:endParaRPr lang="en-ZA" sz="2400" dirty="0" smtClean="0">
              <a:solidFill>
                <a:srgbClr val="3F3F3F"/>
              </a:solidFill>
              <a:latin typeface="+mj-lt"/>
            </a:endParaRPr>
          </a:p>
          <a:p>
            <a:r>
              <a:rPr lang="en-ZA" sz="2400" dirty="0" smtClean="0">
                <a:solidFill>
                  <a:srgbClr val="3F3F3F"/>
                </a:solidFill>
                <a:latin typeface="+mj-lt"/>
              </a:rPr>
              <a:t>You can show them ads in their newsfeed through either video content, an image, an image carousel or a slideshow (looping video) or canvas (images &amp; video combined).</a:t>
            </a:r>
          </a:p>
          <a:p>
            <a:endParaRPr lang="en-ZA" sz="2400" dirty="0">
              <a:solidFill>
                <a:srgbClr val="3F3F3F"/>
              </a:solidFill>
              <a:latin typeface="+mj-lt"/>
            </a:endParaRPr>
          </a:p>
          <a:p>
            <a:r>
              <a:rPr lang="en-ZA" sz="2400" dirty="0" smtClean="0">
                <a:solidFill>
                  <a:srgbClr val="3F3F3F"/>
                </a:solidFill>
                <a:latin typeface="+mj-lt"/>
              </a:rPr>
              <a:t>It is possible to target people with specific interests, locations, age groups, etc. or target people with similar profiles to your current audience (Lookalike Audience).</a:t>
            </a:r>
            <a:endParaRPr lang="en-ZA" dirty="0" smtClean="0">
              <a:solidFill>
                <a:srgbClr val="3F3F3F"/>
              </a:solidFill>
            </a:endParaRPr>
          </a:p>
        </p:txBody>
      </p:sp>
    </p:spTree>
    <p:extLst>
      <p:ext uri="{BB962C8B-B14F-4D97-AF65-F5344CB8AC3E}">
        <p14:creationId xmlns:p14="http://schemas.microsoft.com/office/powerpoint/2010/main" val="70179297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noFill/>
          <a:ln w="76200">
            <a:solidFill>
              <a:srgbClr val="0077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TextBox 6"/>
          <p:cNvSpPr txBox="1"/>
          <p:nvPr/>
        </p:nvSpPr>
        <p:spPr>
          <a:xfrm>
            <a:off x="10279673" y="6394883"/>
            <a:ext cx="1784463" cy="369332"/>
          </a:xfrm>
          <a:prstGeom prst="rect">
            <a:avLst/>
          </a:prstGeom>
          <a:noFill/>
        </p:spPr>
        <p:txBody>
          <a:bodyPr wrap="none" rtlCol="0">
            <a:spAutoFit/>
          </a:bodyPr>
          <a:lstStyle/>
          <a:p>
            <a:r>
              <a:rPr lang="en-ZA" dirty="0" smtClean="0">
                <a:solidFill>
                  <a:srgbClr val="0077B7"/>
                </a:solidFill>
              </a:rPr>
              <a:t>MARKETING TIPS</a:t>
            </a:r>
            <a:endParaRPr lang="en-ZA" dirty="0">
              <a:solidFill>
                <a:srgbClr val="0077B7"/>
              </a:solidFill>
            </a:endParaRPr>
          </a:p>
        </p:txBody>
      </p:sp>
      <p:sp>
        <p:nvSpPr>
          <p:cNvPr id="2" name="TextBox 1"/>
          <p:cNvSpPr txBox="1"/>
          <p:nvPr/>
        </p:nvSpPr>
        <p:spPr>
          <a:xfrm>
            <a:off x="1219975" y="720299"/>
            <a:ext cx="10031104" cy="4154984"/>
          </a:xfrm>
          <a:prstGeom prst="rect">
            <a:avLst/>
          </a:prstGeom>
          <a:noFill/>
        </p:spPr>
        <p:txBody>
          <a:bodyPr wrap="square" rtlCol="0">
            <a:spAutoFit/>
          </a:bodyPr>
          <a:lstStyle/>
          <a:p>
            <a:r>
              <a:rPr lang="en-ZA" sz="2400" b="1" dirty="0" smtClean="0">
                <a:solidFill>
                  <a:srgbClr val="3F3F3F"/>
                </a:solidFill>
                <a:latin typeface="+mj-lt"/>
              </a:rPr>
              <a:t>2. Engagement: </a:t>
            </a:r>
            <a:r>
              <a:rPr lang="en-ZA" sz="2400" dirty="0">
                <a:solidFill>
                  <a:srgbClr val="3F3F3F"/>
                </a:solidFill>
                <a:latin typeface="+mj-lt"/>
              </a:rPr>
              <a:t>Get more people to see and engage with your post or Page. Engagement can include comments, shares, likes, event responses and offer claims.</a:t>
            </a:r>
          </a:p>
          <a:p>
            <a:endParaRPr lang="en-ZA" sz="2400" dirty="0">
              <a:solidFill>
                <a:srgbClr val="3F3F3F"/>
              </a:solidFill>
              <a:latin typeface="+mj-lt"/>
            </a:endParaRPr>
          </a:p>
          <a:p>
            <a:r>
              <a:rPr lang="en-ZA" sz="2400" dirty="0" smtClean="0">
                <a:solidFill>
                  <a:srgbClr val="3F3F3F"/>
                </a:solidFill>
                <a:latin typeface="+mj-lt"/>
              </a:rPr>
              <a:t>I’d recommend Post Engagement, which basically means you are boosting a post so that more people can see it. As mentioned, page likes have little marketing value and Event responses and Offer claims likely aren’t relevant to you.</a:t>
            </a:r>
            <a:endParaRPr lang="en-ZA" sz="2400" dirty="0">
              <a:solidFill>
                <a:srgbClr val="3F3F3F"/>
              </a:solidFill>
              <a:latin typeface="+mj-lt"/>
            </a:endParaRPr>
          </a:p>
          <a:p>
            <a:endParaRPr lang="en-ZA" sz="2400" dirty="0" smtClean="0">
              <a:solidFill>
                <a:srgbClr val="3F3F3F"/>
              </a:solidFill>
              <a:latin typeface="+mj-lt"/>
            </a:endParaRPr>
          </a:p>
          <a:p>
            <a:endParaRPr lang="en-ZA" sz="2400" dirty="0">
              <a:solidFill>
                <a:srgbClr val="3F3F3F"/>
              </a:solidFill>
              <a:latin typeface="+mj-lt"/>
            </a:endParaRPr>
          </a:p>
          <a:p>
            <a:pPr marL="285750" indent="-285750">
              <a:buFont typeface="Arial" panose="020B0604020202020204" pitchFamily="34" charset="0"/>
              <a:buChar char="•"/>
            </a:pPr>
            <a:endParaRPr lang="en-ZA" sz="2400" dirty="0" smtClean="0">
              <a:solidFill>
                <a:srgbClr val="3F3F3F"/>
              </a:solidFill>
              <a:latin typeface="+mj-lt"/>
            </a:endParaRPr>
          </a:p>
          <a:p>
            <a:pPr marL="285750" indent="-285750">
              <a:buFont typeface="Arial" panose="020B0604020202020204" pitchFamily="34" charset="0"/>
              <a:buChar char="•"/>
            </a:pPr>
            <a:endParaRPr lang="en-ZA" sz="2400" dirty="0">
              <a:solidFill>
                <a:srgbClr val="3F3F3F"/>
              </a:solidFill>
              <a:latin typeface="+mj-lt"/>
            </a:endParaRPr>
          </a:p>
        </p:txBody>
      </p:sp>
      <p:pic>
        <p:nvPicPr>
          <p:cNvPr id="4" name="Picture 3"/>
          <p:cNvPicPr>
            <a:picLocks noChangeAspect="1"/>
          </p:cNvPicPr>
          <p:nvPr/>
        </p:nvPicPr>
        <p:blipFill rotWithShape="1">
          <a:blip r:embed="rId2"/>
          <a:srcRect l="38915" t="40998" r="23743" b="20756"/>
          <a:stretch/>
        </p:blipFill>
        <p:spPr>
          <a:xfrm>
            <a:off x="982639" y="3429000"/>
            <a:ext cx="4858603" cy="2797791"/>
          </a:xfrm>
          <a:prstGeom prst="rect">
            <a:avLst/>
          </a:prstGeom>
        </p:spPr>
      </p:pic>
      <p:sp>
        <p:nvSpPr>
          <p:cNvPr id="5" name="TextBox 4"/>
          <p:cNvSpPr txBox="1"/>
          <p:nvPr/>
        </p:nvSpPr>
        <p:spPr>
          <a:xfrm>
            <a:off x="6419950" y="3580305"/>
            <a:ext cx="4983480" cy="2308324"/>
          </a:xfrm>
          <a:prstGeom prst="rect">
            <a:avLst/>
          </a:prstGeom>
          <a:noFill/>
        </p:spPr>
        <p:txBody>
          <a:bodyPr wrap="square" rtlCol="0">
            <a:spAutoFit/>
          </a:bodyPr>
          <a:lstStyle/>
          <a:p>
            <a:r>
              <a:rPr lang="en-ZA" sz="2400" dirty="0" smtClean="0">
                <a:solidFill>
                  <a:srgbClr val="3F3F3F"/>
                </a:solidFill>
                <a:latin typeface="+mj-lt"/>
              </a:rPr>
              <a:t>The results will be fairly similar to the Boost Post option, but this option also allows you to create a Custom Audience or a Lookalike Audience. </a:t>
            </a:r>
          </a:p>
          <a:p>
            <a:endParaRPr lang="en-ZA" sz="2400" dirty="0">
              <a:solidFill>
                <a:srgbClr val="3F3F3F"/>
              </a:solidFill>
              <a:latin typeface="+mj-lt"/>
            </a:endParaRPr>
          </a:p>
          <a:p>
            <a:r>
              <a:rPr lang="en-ZA" sz="2400" dirty="0" smtClean="0">
                <a:solidFill>
                  <a:srgbClr val="3F3F3F"/>
                </a:solidFill>
                <a:latin typeface="+mj-lt"/>
              </a:rPr>
              <a:t>Minimum budget spend is R10 a day.</a:t>
            </a:r>
            <a:endParaRPr lang="en-ZA" sz="2400" dirty="0">
              <a:solidFill>
                <a:srgbClr val="3F3F3F"/>
              </a:solidFill>
              <a:latin typeface="+mj-lt"/>
            </a:endParaRPr>
          </a:p>
        </p:txBody>
      </p:sp>
    </p:spTree>
    <p:extLst>
      <p:ext uri="{BB962C8B-B14F-4D97-AF65-F5344CB8AC3E}">
        <p14:creationId xmlns:p14="http://schemas.microsoft.com/office/powerpoint/2010/main" val="3873793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76200">
            <a:solidFill>
              <a:srgbClr val="0077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extBox 4"/>
          <p:cNvSpPr txBox="1"/>
          <p:nvPr/>
        </p:nvSpPr>
        <p:spPr>
          <a:xfrm>
            <a:off x="10279673" y="6394883"/>
            <a:ext cx="1784463" cy="369332"/>
          </a:xfrm>
          <a:prstGeom prst="rect">
            <a:avLst/>
          </a:prstGeom>
          <a:noFill/>
        </p:spPr>
        <p:txBody>
          <a:bodyPr wrap="none" rtlCol="0">
            <a:spAutoFit/>
          </a:bodyPr>
          <a:lstStyle/>
          <a:p>
            <a:r>
              <a:rPr lang="en-ZA" dirty="0" smtClean="0">
                <a:solidFill>
                  <a:srgbClr val="0077B7"/>
                </a:solidFill>
              </a:rPr>
              <a:t>MARKETING TIPS</a:t>
            </a:r>
            <a:endParaRPr lang="en-ZA" dirty="0">
              <a:solidFill>
                <a:srgbClr val="0077B7"/>
              </a:solidFill>
            </a:endParaRPr>
          </a:p>
        </p:txBody>
      </p:sp>
      <p:sp>
        <p:nvSpPr>
          <p:cNvPr id="6" name="Rectangle 5"/>
          <p:cNvSpPr/>
          <p:nvPr/>
        </p:nvSpPr>
        <p:spPr>
          <a:xfrm>
            <a:off x="624590" y="350519"/>
            <a:ext cx="10942819" cy="6801862"/>
          </a:xfrm>
          <a:prstGeom prst="rect">
            <a:avLst/>
          </a:prstGeom>
        </p:spPr>
        <p:txBody>
          <a:bodyPr wrap="square">
            <a:spAutoFit/>
          </a:bodyPr>
          <a:lstStyle/>
          <a:p>
            <a:r>
              <a:rPr lang="en-ZA" sz="2800" dirty="0">
                <a:solidFill>
                  <a:srgbClr val="3F3F3F"/>
                </a:solidFill>
                <a:latin typeface="+mj-lt"/>
              </a:rPr>
              <a:t>So </a:t>
            </a:r>
            <a:r>
              <a:rPr lang="en-ZA" sz="2800" dirty="0" smtClean="0">
                <a:solidFill>
                  <a:srgbClr val="3F3F3F"/>
                </a:solidFill>
                <a:latin typeface="+mj-lt"/>
              </a:rPr>
              <a:t>swinging back to your desired outcome : </a:t>
            </a:r>
            <a:endParaRPr lang="en-ZA" sz="2800" dirty="0">
              <a:solidFill>
                <a:srgbClr val="3F3F3F"/>
              </a:solidFill>
              <a:latin typeface="+mj-lt"/>
            </a:endParaRPr>
          </a:p>
          <a:p>
            <a:pPr marL="285750" indent="-285750">
              <a:buFont typeface="Arial" panose="020B0604020202020204" pitchFamily="34" charset="0"/>
              <a:buChar char="•"/>
            </a:pPr>
            <a:endParaRPr lang="en-ZA" sz="2400" dirty="0">
              <a:solidFill>
                <a:srgbClr val="3F3F3F"/>
              </a:solidFill>
              <a:latin typeface="+mj-lt"/>
            </a:endParaRPr>
          </a:p>
          <a:p>
            <a:pPr marL="285750" indent="-285750">
              <a:buFont typeface="Arial" panose="020B0604020202020204" pitchFamily="34" charset="0"/>
              <a:buChar char="•"/>
            </a:pPr>
            <a:r>
              <a:rPr lang="en-ZA" sz="2300" b="1" dirty="0">
                <a:solidFill>
                  <a:srgbClr val="3F3F3F"/>
                </a:solidFill>
                <a:latin typeface="+mj-lt"/>
              </a:rPr>
              <a:t>Did you have something you want to tell your audience? </a:t>
            </a:r>
          </a:p>
          <a:p>
            <a:r>
              <a:rPr lang="en-ZA" sz="2300" dirty="0">
                <a:solidFill>
                  <a:srgbClr val="3F3F3F"/>
                </a:solidFill>
                <a:latin typeface="+mj-lt"/>
              </a:rPr>
              <a:t>	Like a special, a new service you offer, etc</a:t>
            </a:r>
            <a:r>
              <a:rPr lang="en-ZA" sz="2300" dirty="0" smtClean="0">
                <a:solidFill>
                  <a:srgbClr val="3F3F3F"/>
                </a:solidFill>
                <a:latin typeface="+mj-lt"/>
              </a:rPr>
              <a:t>.</a:t>
            </a:r>
          </a:p>
          <a:p>
            <a:r>
              <a:rPr lang="en-ZA" sz="2300" dirty="0">
                <a:solidFill>
                  <a:srgbClr val="3F3F3F"/>
                </a:solidFill>
                <a:latin typeface="+mj-lt"/>
              </a:rPr>
              <a:t>	</a:t>
            </a:r>
            <a:r>
              <a:rPr lang="en-ZA" sz="2300" dirty="0" smtClean="0">
                <a:solidFill>
                  <a:srgbClr val="3F3F3F"/>
                </a:solidFill>
                <a:latin typeface="+mj-lt"/>
              </a:rPr>
              <a:t>=Post boost/ Post Engagement (Ads Manager)</a:t>
            </a:r>
          </a:p>
          <a:p>
            <a:endParaRPr lang="en-ZA" sz="2300" dirty="0">
              <a:solidFill>
                <a:srgbClr val="3F3F3F"/>
              </a:solidFill>
              <a:latin typeface="+mj-lt"/>
            </a:endParaRPr>
          </a:p>
          <a:p>
            <a:pPr marL="285750" indent="-285750">
              <a:buFont typeface="Arial" panose="020B0604020202020204" pitchFamily="34" charset="0"/>
              <a:buChar char="•"/>
            </a:pPr>
            <a:r>
              <a:rPr lang="en-ZA" sz="2300" b="1" dirty="0" smtClean="0">
                <a:solidFill>
                  <a:srgbClr val="3F3F3F"/>
                </a:solidFill>
                <a:latin typeface="+mj-lt"/>
              </a:rPr>
              <a:t>Do you want to increase your brand awareness?</a:t>
            </a:r>
          </a:p>
          <a:p>
            <a:pPr lvl="1"/>
            <a:r>
              <a:rPr lang="en-ZA" sz="2300" dirty="0" smtClean="0">
                <a:solidFill>
                  <a:srgbClr val="3F3F3F"/>
                </a:solidFill>
                <a:latin typeface="+mj-lt"/>
              </a:rPr>
              <a:t>	Let more people know that you’re a travel agency. Share amazing specials and deals that sets you apart from the rest.</a:t>
            </a:r>
          </a:p>
          <a:p>
            <a:pPr lvl="1"/>
            <a:r>
              <a:rPr lang="en-ZA" sz="2300" dirty="0" smtClean="0">
                <a:solidFill>
                  <a:srgbClr val="3F3F3F"/>
                </a:solidFill>
                <a:latin typeface="+mj-lt"/>
              </a:rPr>
              <a:t>	=Brand Awareness Ad</a:t>
            </a:r>
          </a:p>
          <a:p>
            <a:pPr lvl="1"/>
            <a:endParaRPr lang="en-ZA" sz="2300" dirty="0">
              <a:solidFill>
                <a:srgbClr val="3F3F3F"/>
              </a:solidFill>
              <a:latin typeface="+mj-lt"/>
            </a:endParaRPr>
          </a:p>
          <a:p>
            <a:pPr marL="285750" indent="-285750">
              <a:buFont typeface="Arial" panose="020B0604020202020204" pitchFamily="34" charset="0"/>
              <a:buChar char="•"/>
            </a:pPr>
            <a:r>
              <a:rPr lang="en-ZA" sz="2300" b="1" dirty="0" smtClean="0">
                <a:solidFill>
                  <a:srgbClr val="3F3F3F"/>
                </a:solidFill>
                <a:latin typeface="+mj-lt"/>
              </a:rPr>
              <a:t>Do you want more followers?</a:t>
            </a:r>
            <a:endParaRPr lang="en-ZA" sz="2300" b="1" dirty="0">
              <a:solidFill>
                <a:srgbClr val="3F3F3F"/>
              </a:solidFill>
              <a:latin typeface="+mj-lt"/>
            </a:endParaRPr>
          </a:p>
          <a:p>
            <a:pPr lvl="1"/>
            <a:r>
              <a:rPr lang="en-ZA" sz="2300" dirty="0" smtClean="0">
                <a:solidFill>
                  <a:srgbClr val="3F3F3F"/>
                </a:solidFill>
                <a:latin typeface="+mj-lt"/>
              </a:rPr>
              <a:t>Either create a page ad targeting a custom audience of all your newsletter subscribers (existing clients) email addresses or skip the ads all together and invite your friends and family to your Facebook page. </a:t>
            </a:r>
          </a:p>
          <a:p>
            <a:pPr lvl="1"/>
            <a:r>
              <a:rPr lang="en-ZA" sz="2300" dirty="0" smtClean="0">
                <a:solidFill>
                  <a:srgbClr val="3F3F3F"/>
                </a:solidFill>
                <a:latin typeface="+mj-lt"/>
              </a:rPr>
              <a:t>There is no real marketing value in having more followers, especially if they aren’t clients first.</a:t>
            </a:r>
            <a:endParaRPr lang="en-ZA" sz="2300" dirty="0">
              <a:solidFill>
                <a:srgbClr val="3F3F3F"/>
              </a:solidFill>
              <a:latin typeface="+mj-lt"/>
            </a:endParaRPr>
          </a:p>
          <a:p>
            <a:pPr lvl="1"/>
            <a:endParaRPr lang="en-ZA" sz="2400" dirty="0">
              <a:solidFill>
                <a:srgbClr val="3F3F3F"/>
              </a:solidFill>
              <a:latin typeface="+mj-lt"/>
            </a:endParaRPr>
          </a:p>
        </p:txBody>
      </p:sp>
    </p:spTree>
    <p:extLst>
      <p:ext uri="{BB962C8B-B14F-4D97-AF65-F5344CB8AC3E}">
        <p14:creationId xmlns:p14="http://schemas.microsoft.com/office/powerpoint/2010/main" val="279205050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76200">
            <a:solidFill>
              <a:srgbClr val="0077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TextBox 5"/>
          <p:cNvSpPr txBox="1"/>
          <p:nvPr/>
        </p:nvSpPr>
        <p:spPr>
          <a:xfrm>
            <a:off x="599607" y="749508"/>
            <a:ext cx="8739265" cy="2246769"/>
          </a:xfrm>
          <a:prstGeom prst="rect">
            <a:avLst/>
          </a:prstGeom>
          <a:noFill/>
        </p:spPr>
        <p:txBody>
          <a:bodyPr wrap="square" rtlCol="0">
            <a:spAutoFit/>
          </a:bodyPr>
          <a:lstStyle/>
          <a:p>
            <a:r>
              <a:rPr lang="en-ZA" sz="2800" b="1" dirty="0" smtClean="0">
                <a:solidFill>
                  <a:srgbClr val="3F3F3F"/>
                </a:solidFill>
                <a:latin typeface="+mj-lt"/>
              </a:rPr>
              <a:t>5. Targeting your ads / Selecting Your Audience</a:t>
            </a:r>
          </a:p>
          <a:p>
            <a:endParaRPr lang="en-ZA" sz="2800" b="1" dirty="0">
              <a:solidFill>
                <a:srgbClr val="3F3F3F"/>
              </a:solidFill>
              <a:latin typeface="+mj-lt"/>
            </a:endParaRPr>
          </a:p>
          <a:p>
            <a:endParaRPr lang="en-ZA" sz="2800" b="1" dirty="0" smtClean="0">
              <a:solidFill>
                <a:srgbClr val="3F3F3F"/>
              </a:solidFill>
              <a:latin typeface="+mj-lt"/>
            </a:endParaRPr>
          </a:p>
          <a:p>
            <a:endParaRPr lang="en-ZA" sz="2800" b="1" dirty="0">
              <a:solidFill>
                <a:srgbClr val="3F3F3F"/>
              </a:solidFill>
              <a:latin typeface="+mj-lt"/>
            </a:endParaRPr>
          </a:p>
          <a:p>
            <a:endParaRPr lang="en-ZA" sz="2800" b="1" dirty="0">
              <a:solidFill>
                <a:srgbClr val="3F3F3F"/>
              </a:solidFill>
              <a:latin typeface="+mj-lt"/>
            </a:endParaRPr>
          </a:p>
        </p:txBody>
      </p:sp>
      <p:pic>
        <p:nvPicPr>
          <p:cNvPr id="8" name="Picture 7"/>
          <p:cNvPicPr>
            <a:picLocks noChangeAspect="1"/>
          </p:cNvPicPr>
          <p:nvPr/>
        </p:nvPicPr>
        <p:blipFill>
          <a:blip r:embed="rId2"/>
          <a:stretch>
            <a:fillRect/>
          </a:stretch>
        </p:blipFill>
        <p:spPr>
          <a:xfrm>
            <a:off x="706738" y="2064691"/>
            <a:ext cx="5560755" cy="3208774"/>
          </a:xfrm>
          <a:prstGeom prst="rect">
            <a:avLst/>
          </a:prstGeom>
        </p:spPr>
      </p:pic>
      <p:pic>
        <p:nvPicPr>
          <p:cNvPr id="9" name="Picture 8"/>
          <p:cNvPicPr>
            <a:picLocks noChangeAspect="1"/>
          </p:cNvPicPr>
          <p:nvPr/>
        </p:nvPicPr>
        <p:blipFill>
          <a:blip r:embed="rId3"/>
          <a:stretch>
            <a:fillRect/>
          </a:stretch>
        </p:blipFill>
        <p:spPr>
          <a:xfrm>
            <a:off x="6160362" y="2064691"/>
            <a:ext cx="5614882" cy="3729161"/>
          </a:xfrm>
          <a:prstGeom prst="rect">
            <a:avLst/>
          </a:prstGeom>
        </p:spPr>
      </p:pic>
      <p:sp>
        <p:nvSpPr>
          <p:cNvPr id="10" name="TextBox 9"/>
          <p:cNvSpPr txBox="1"/>
          <p:nvPr/>
        </p:nvSpPr>
        <p:spPr>
          <a:xfrm>
            <a:off x="3817495" y="1349672"/>
            <a:ext cx="4557010" cy="523220"/>
          </a:xfrm>
          <a:prstGeom prst="rect">
            <a:avLst/>
          </a:prstGeom>
          <a:noFill/>
        </p:spPr>
        <p:txBody>
          <a:bodyPr wrap="square" rtlCol="0">
            <a:spAutoFit/>
          </a:bodyPr>
          <a:lstStyle/>
          <a:p>
            <a:r>
              <a:rPr lang="en-ZA" sz="2800" b="1" dirty="0" smtClean="0">
                <a:solidFill>
                  <a:srgbClr val="0077B7"/>
                </a:solidFill>
                <a:latin typeface="+mj-lt"/>
              </a:rPr>
              <a:t>Brand Awareness/ Engagement</a:t>
            </a:r>
            <a:endParaRPr lang="en-ZA" sz="2800" b="1" dirty="0">
              <a:solidFill>
                <a:srgbClr val="0077B7"/>
              </a:solidFill>
              <a:latin typeface="+mj-lt"/>
            </a:endParaRPr>
          </a:p>
        </p:txBody>
      </p:sp>
    </p:spTree>
    <p:extLst>
      <p:ext uri="{BB962C8B-B14F-4D97-AF65-F5344CB8AC3E}">
        <p14:creationId xmlns:p14="http://schemas.microsoft.com/office/powerpoint/2010/main" val="157609108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noFill/>
          <a:ln w="76200">
            <a:solidFill>
              <a:srgbClr val="0077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6" name="TextBox 5"/>
          <p:cNvSpPr txBox="1"/>
          <p:nvPr/>
        </p:nvSpPr>
        <p:spPr>
          <a:xfrm>
            <a:off x="10279673" y="6394883"/>
            <a:ext cx="1784463" cy="369332"/>
          </a:xfrm>
          <a:prstGeom prst="rect">
            <a:avLst/>
          </a:prstGeom>
          <a:noFill/>
        </p:spPr>
        <p:txBody>
          <a:bodyPr wrap="none" rtlCol="0">
            <a:spAutoFit/>
          </a:bodyPr>
          <a:lstStyle/>
          <a:p>
            <a:r>
              <a:rPr lang="en-ZA" dirty="0" smtClean="0">
                <a:solidFill>
                  <a:srgbClr val="0077B7"/>
                </a:solidFill>
              </a:rPr>
              <a:t>MARKETING TIPS</a:t>
            </a:r>
            <a:endParaRPr lang="en-ZA" dirty="0">
              <a:solidFill>
                <a:srgbClr val="0077B7"/>
              </a:solidFill>
            </a:endParaRPr>
          </a:p>
        </p:txBody>
      </p:sp>
      <p:sp>
        <p:nvSpPr>
          <p:cNvPr id="7" name="TextBox 6"/>
          <p:cNvSpPr txBox="1"/>
          <p:nvPr/>
        </p:nvSpPr>
        <p:spPr>
          <a:xfrm>
            <a:off x="914400" y="305068"/>
            <a:ext cx="10628026" cy="6247864"/>
          </a:xfrm>
          <a:prstGeom prst="rect">
            <a:avLst/>
          </a:prstGeom>
          <a:noFill/>
        </p:spPr>
        <p:txBody>
          <a:bodyPr wrap="square" rtlCol="0">
            <a:spAutoFit/>
          </a:bodyPr>
          <a:lstStyle/>
          <a:p>
            <a:pPr marL="285750" indent="-285750">
              <a:buFont typeface="Arial" panose="020B0604020202020204" pitchFamily="34" charset="0"/>
              <a:buChar char="•"/>
            </a:pPr>
            <a:r>
              <a:rPr lang="en-ZA" sz="2000" b="1" dirty="0" smtClean="0">
                <a:solidFill>
                  <a:srgbClr val="3F3F3F"/>
                </a:solidFill>
                <a:latin typeface="+mj-lt"/>
              </a:rPr>
              <a:t>Custom Audience</a:t>
            </a:r>
          </a:p>
          <a:p>
            <a:r>
              <a:rPr lang="en-ZA" sz="2000" dirty="0" smtClean="0">
                <a:solidFill>
                  <a:srgbClr val="3F3F3F"/>
                </a:solidFill>
                <a:latin typeface="+mj-lt"/>
              </a:rPr>
              <a:t>You can either create:</a:t>
            </a:r>
          </a:p>
          <a:p>
            <a:pPr marL="342900" indent="-342900">
              <a:buAutoNum type="arabicPeriod"/>
            </a:pPr>
            <a:r>
              <a:rPr lang="en-ZA" sz="2000" dirty="0" smtClean="0">
                <a:solidFill>
                  <a:srgbClr val="3F3F3F"/>
                </a:solidFill>
                <a:latin typeface="+mj-lt"/>
              </a:rPr>
              <a:t> A </a:t>
            </a:r>
            <a:r>
              <a:rPr lang="en-ZA" sz="2000" b="1" dirty="0" smtClean="0">
                <a:solidFill>
                  <a:srgbClr val="3F3F3F"/>
                </a:solidFill>
                <a:latin typeface="+mj-lt"/>
              </a:rPr>
              <a:t>Custom Audience</a:t>
            </a:r>
            <a:r>
              <a:rPr lang="en-ZA" sz="2000" dirty="0" smtClean="0">
                <a:solidFill>
                  <a:srgbClr val="3F3F3F"/>
                </a:solidFill>
                <a:latin typeface="+mj-lt"/>
              </a:rPr>
              <a:t> that has already interacted with your business (newsletter sign-ups, using a Pixel (Cookies) for website visitors, etc.</a:t>
            </a:r>
          </a:p>
          <a:p>
            <a:pPr marL="342900" indent="-342900">
              <a:buAutoNum type="arabicPeriod"/>
            </a:pPr>
            <a:r>
              <a:rPr lang="en-ZA" sz="2000" dirty="0" smtClean="0">
                <a:solidFill>
                  <a:srgbClr val="3F3F3F"/>
                </a:solidFill>
                <a:latin typeface="+mj-lt"/>
              </a:rPr>
              <a:t>A </a:t>
            </a:r>
            <a:r>
              <a:rPr lang="en-ZA" sz="2000" b="1" dirty="0" smtClean="0">
                <a:solidFill>
                  <a:srgbClr val="3F3F3F"/>
                </a:solidFill>
                <a:latin typeface="+mj-lt"/>
              </a:rPr>
              <a:t>Lookalike Audience </a:t>
            </a:r>
            <a:r>
              <a:rPr lang="en-ZA" sz="2000" dirty="0" smtClean="0">
                <a:solidFill>
                  <a:srgbClr val="3F3F3F"/>
                </a:solidFill>
                <a:latin typeface="+mj-lt"/>
              </a:rPr>
              <a:t>is new people on Facebook who are similar to your most valuable audience.</a:t>
            </a:r>
          </a:p>
          <a:p>
            <a:pPr marL="342900" indent="-342900">
              <a:buAutoNum type="arabicPeriod"/>
            </a:pPr>
            <a:endParaRPr lang="en-ZA" sz="2000" dirty="0" smtClean="0">
              <a:solidFill>
                <a:srgbClr val="3F3F3F"/>
              </a:solidFill>
              <a:latin typeface="+mj-lt"/>
            </a:endParaRPr>
          </a:p>
          <a:p>
            <a:pPr marL="285750" indent="-285750">
              <a:buFont typeface="Arial" panose="020B0604020202020204" pitchFamily="34" charset="0"/>
              <a:buChar char="•"/>
            </a:pPr>
            <a:r>
              <a:rPr lang="en-ZA" sz="2000" b="1" dirty="0" smtClean="0">
                <a:solidFill>
                  <a:srgbClr val="3F3F3F"/>
                </a:solidFill>
                <a:latin typeface="+mj-lt"/>
              </a:rPr>
              <a:t>Locations</a:t>
            </a:r>
          </a:p>
          <a:p>
            <a:pPr marL="285750" indent="-285750">
              <a:buFont typeface="Arial" panose="020B0604020202020204" pitchFamily="34" charset="0"/>
              <a:buChar char="•"/>
            </a:pPr>
            <a:r>
              <a:rPr lang="en-ZA" sz="2000" dirty="0" smtClean="0">
                <a:solidFill>
                  <a:srgbClr val="3F3F3F"/>
                </a:solidFill>
                <a:latin typeface="+mj-lt"/>
              </a:rPr>
              <a:t>You can choose someone who either lives in this location, has recently been at this location or someone who travelled in this location. </a:t>
            </a:r>
            <a:endParaRPr lang="en-ZA" sz="2000" dirty="0">
              <a:solidFill>
                <a:srgbClr val="3F3F3F"/>
              </a:solidFill>
              <a:latin typeface="+mj-lt"/>
            </a:endParaRPr>
          </a:p>
          <a:p>
            <a:pPr marL="285750" indent="-285750">
              <a:buFont typeface="Arial" panose="020B0604020202020204" pitchFamily="34" charset="0"/>
              <a:buChar char="•"/>
            </a:pPr>
            <a:r>
              <a:rPr lang="en-ZA" sz="2000" dirty="0" smtClean="0">
                <a:solidFill>
                  <a:srgbClr val="3F3F3F"/>
                </a:solidFill>
                <a:latin typeface="+mj-lt"/>
              </a:rPr>
              <a:t>It could be a country, province, city or suburb.</a:t>
            </a:r>
          </a:p>
          <a:p>
            <a:pPr marL="285750" indent="-285750">
              <a:buFont typeface="Arial" panose="020B0604020202020204" pitchFamily="34" charset="0"/>
              <a:buChar char="•"/>
            </a:pPr>
            <a:r>
              <a:rPr lang="en-ZA" sz="2000" dirty="0" smtClean="0">
                <a:solidFill>
                  <a:srgbClr val="3F3F3F"/>
                </a:solidFill>
                <a:latin typeface="+mj-lt"/>
              </a:rPr>
              <a:t>You’ll want to target your audience geographically if you are promoting a self-drive vacation in specific region, a flight sale that is only ex. Cape Town, etc.</a:t>
            </a:r>
          </a:p>
          <a:p>
            <a:pPr marL="285750" indent="-285750">
              <a:buFont typeface="Arial" panose="020B0604020202020204" pitchFamily="34" charset="0"/>
              <a:buChar char="•"/>
            </a:pPr>
            <a:endParaRPr lang="en-ZA" sz="2000" dirty="0">
              <a:solidFill>
                <a:srgbClr val="3F3F3F"/>
              </a:solidFill>
              <a:latin typeface="+mj-lt"/>
            </a:endParaRPr>
          </a:p>
          <a:p>
            <a:pPr marL="285750" indent="-285750">
              <a:buFont typeface="Arial" panose="020B0604020202020204" pitchFamily="34" charset="0"/>
              <a:buChar char="•"/>
            </a:pPr>
            <a:r>
              <a:rPr lang="en-ZA" sz="2000" b="1" dirty="0" smtClean="0">
                <a:solidFill>
                  <a:srgbClr val="3F3F3F"/>
                </a:solidFill>
                <a:latin typeface="+mj-lt"/>
              </a:rPr>
              <a:t>Detailed Targeting</a:t>
            </a:r>
          </a:p>
          <a:p>
            <a:pPr marL="285750" indent="-285750">
              <a:buFont typeface="Arial" panose="020B0604020202020204" pitchFamily="34" charset="0"/>
              <a:buChar char="•"/>
            </a:pPr>
            <a:r>
              <a:rPr lang="en-ZA" sz="2000" dirty="0" smtClean="0">
                <a:solidFill>
                  <a:srgbClr val="3F3F3F"/>
                </a:solidFill>
                <a:latin typeface="+mj-lt"/>
              </a:rPr>
              <a:t>You can add demographics, interests or behavioural attributes you think a client of yours will likely have.</a:t>
            </a:r>
            <a:endParaRPr lang="en-ZA" sz="2000" dirty="0">
              <a:solidFill>
                <a:srgbClr val="3F3F3F"/>
              </a:solidFill>
              <a:latin typeface="+mj-lt"/>
            </a:endParaRPr>
          </a:p>
          <a:p>
            <a:pPr marL="285750" indent="-285750">
              <a:buFont typeface="Arial" panose="020B0604020202020204" pitchFamily="34" charset="0"/>
              <a:buChar char="•"/>
            </a:pPr>
            <a:r>
              <a:rPr lang="en-ZA" sz="2000" dirty="0" smtClean="0">
                <a:solidFill>
                  <a:srgbClr val="3F3F3F"/>
                </a:solidFill>
                <a:latin typeface="+mj-lt"/>
              </a:rPr>
              <a:t>Allows you to target people who follow your competitors – Lekkeslaap.co.za, flight centre south </a:t>
            </a:r>
            <a:r>
              <a:rPr lang="en-ZA" sz="2000" dirty="0" err="1" smtClean="0">
                <a:solidFill>
                  <a:srgbClr val="3F3F3F"/>
                </a:solidFill>
                <a:latin typeface="+mj-lt"/>
              </a:rPr>
              <a:t>africa</a:t>
            </a:r>
            <a:r>
              <a:rPr lang="en-ZA" sz="2000" dirty="0" smtClean="0">
                <a:solidFill>
                  <a:srgbClr val="3F3F3F"/>
                </a:solidFill>
                <a:latin typeface="+mj-lt"/>
              </a:rPr>
              <a:t>, </a:t>
            </a:r>
            <a:r>
              <a:rPr lang="en-ZA" sz="2000" dirty="0" err="1" smtClean="0">
                <a:solidFill>
                  <a:srgbClr val="3F3F3F"/>
                </a:solidFill>
                <a:latin typeface="+mj-lt"/>
              </a:rPr>
              <a:t>Travelstart</a:t>
            </a:r>
            <a:r>
              <a:rPr lang="en-ZA" sz="2000" dirty="0" smtClean="0">
                <a:solidFill>
                  <a:srgbClr val="3F3F3F"/>
                </a:solidFill>
                <a:latin typeface="+mj-lt"/>
              </a:rPr>
              <a:t>, etc.</a:t>
            </a:r>
          </a:p>
          <a:p>
            <a:pPr marL="285750" indent="-285750">
              <a:buFont typeface="Arial" panose="020B0604020202020204" pitchFamily="34" charset="0"/>
              <a:buChar char="•"/>
            </a:pPr>
            <a:r>
              <a:rPr lang="en-ZA" sz="2000" dirty="0" smtClean="0">
                <a:solidFill>
                  <a:srgbClr val="3F3F3F"/>
                </a:solidFill>
                <a:latin typeface="+mj-lt"/>
              </a:rPr>
              <a:t>The more you add, the more possible matches there will be. Someone only has to match one of the parameters to be eligible.</a:t>
            </a:r>
            <a:endParaRPr lang="en-ZA" sz="2000" dirty="0">
              <a:solidFill>
                <a:srgbClr val="3F3F3F"/>
              </a:solidFill>
              <a:latin typeface="+mj-lt"/>
            </a:endParaRPr>
          </a:p>
        </p:txBody>
      </p:sp>
    </p:spTree>
    <p:extLst>
      <p:ext uri="{BB962C8B-B14F-4D97-AF65-F5344CB8AC3E}">
        <p14:creationId xmlns:p14="http://schemas.microsoft.com/office/powerpoint/2010/main" val="29154559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noFill/>
          <a:ln w="76200">
            <a:solidFill>
              <a:srgbClr val="0077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TextBox 6"/>
          <p:cNvSpPr txBox="1"/>
          <p:nvPr/>
        </p:nvSpPr>
        <p:spPr>
          <a:xfrm>
            <a:off x="749507" y="764498"/>
            <a:ext cx="10882859" cy="5262979"/>
          </a:xfrm>
          <a:prstGeom prst="rect">
            <a:avLst/>
          </a:prstGeom>
          <a:noFill/>
        </p:spPr>
        <p:txBody>
          <a:bodyPr wrap="square" rtlCol="0">
            <a:spAutoFit/>
          </a:bodyPr>
          <a:lstStyle/>
          <a:p>
            <a:pPr marL="285750" indent="-285750">
              <a:buFont typeface="Arial" panose="020B0604020202020204" pitchFamily="34" charset="0"/>
              <a:buChar char="•"/>
            </a:pPr>
            <a:r>
              <a:rPr lang="en-ZA" sz="2400" b="1" dirty="0" smtClean="0">
                <a:solidFill>
                  <a:srgbClr val="3F3F3F"/>
                </a:solidFill>
                <a:latin typeface="+mj-lt"/>
              </a:rPr>
              <a:t>Age, Gender and Language</a:t>
            </a:r>
          </a:p>
          <a:p>
            <a:pPr marL="342900" indent="-342900">
              <a:buFont typeface="Arial" panose="020B0604020202020204" pitchFamily="34" charset="0"/>
              <a:buChar char="•"/>
            </a:pPr>
            <a:r>
              <a:rPr lang="en-ZA" sz="2400" dirty="0" smtClean="0">
                <a:solidFill>
                  <a:srgbClr val="3F3F3F"/>
                </a:solidFill>
                <a:latin typeface="+mj-lt"/>
              </a:rPr>
              <a:t>If you know your target audience well, then it is worth playing around with this.</a:t>
            </a:r>
          </a:p>
          <a:p>
            <a:pPr marL="342900" indent="-342900">
              <a:buFont typeface="Arial" panose="020B0604020202020204" pitchFamily="34" charset="0"/>
              <a:buChar char="•"/>
            </a:pPr>
            <a:r>
              <a:rPr lang="en-ZA" sz="2400" dirty="0" smtClean="0">
                <a:solidFill>
                  <a:srgbClr val="3F3F3F"/>
                </a:solidFill>
                <a:latin typeface="+mj-lt"/>
              </a:rPr>
              <a:t>If you are unsure, rather be inclusive than exclusive and potentially miss out on someone you deem to young to travel.</a:t>
            </a:r>
          </a:p>
          <a:p>
            <a:pPr marL="342900" indent="-342900">
              <a:buFont typeface="Arial" panose="020B0604020202020204" pitchFamily="34" charset="0"/>
              <a:buChar char="•"/>
            </a:pPr>
            <a:endParaRPr lang="en-ZA" sz="2400" dirty="0">
              <a:solidFill>
                <a:srgbClr val="3F3F3F"/>
              </a:solidFill>
              <a:latin typeface="+mj-lt"/>
            </a:endParaRPr>
          </a:p>
          <a:p>
            <a:pPr marL="342900" indent="-342900">
              <a:buFont typeface="Arial" panose="020B0604020202020204" pitchFamily="34" charset="0"/>
              <a:buChar char="•"/>
            </a:pPr>
            <a:r>
              <a:rPr lang="en-ZA" sz="2400" b="1" dirty="0" smtClean="0">
                <a:solidFill>
                  <a:srgbClr val="3F3F3F"/>
                </a:solidFill>
                <a:latin typeface="+mj-lt"/>
              </a:rPr>
              <a:t>Connections</a:t>
            </a:r>
          </a:p>
          <a:p>
            <a:pPr marL="342900" indent="-342900">
              <a:buFont typeface="Arial" panose="020B0604020202020204" pitchFamily="34" charset="0"/>
              <a:buChar char="•"/>
            </a:pPr>
            <a:r>
              <a:rPr lang="en-ZA" sz="2400" dirty="0" smtClean="0">
                <a:solidFill>
                  <a:srgbClr val="3F3F3F"/>
                </a:solidFill>
                <a:latin typeface="+mj-lt"/>
              </a:rPr>
              <a:t>This allows you to target people who have interacted with your Facebook page, Events or Apps. </a:t>
            </a:r>
          </a:p>
          <a:p>
            <a:pPr marL="342900" indent="-342900">
              <a:buFont typeface="Arial" panose="020B0604020202020204" pitchFamily="34" charset="0"/>
              <a:buChar char="•"/>
            </a:pPr>
            <a:r>
              <a:rPr lang="en-ZA" sz="2400" dirty="0" smtClean="0">
                <a:solidFill>
                  <a:srgbClr val="3F3F3F"/>
                </a:solidFill>
                <a:latin typeface="+mj-lt"/>
              </a:rPr>
              <a:t>You can either specifically include or exclude those who like your Facebook page or you can include people who like your page and their friends.</a:t>
            </a:r>
          </a:p>
          <a:p>
            <a:pPr marL="342900" indent="-342900">
              <a:buFont typeface="Arial" panose="020B0604020202020204" pitchFamily="34" charset="0"/>
              <a:buChar char="•"/>
            </a:pPr>
            <a:endParaRPr lang="en-ZA" sz="2400" dirty="0">
              <a:solidFill>
                <a:srgbClr val="3F3F3F"/>
              </a:solidFill>
              <a:latin typeface="+mj-lt"/>
            </a:endParaRPr>
          </a:p>
          <a:p>
            <a:r>
              <a:rPr lang="en-ZA" sz="2400" dirty="0" smtClean="0">
                <a:solidFill>
                  <a:srgbClr val="3F3F3F"/>
                </a:solidFill>
                <a:latin typeface="+mj-lt"/>
              </a:rPr>
              <a:t>You can save your audience for future use.</a:t>
            </a:r>
          </a:p>
          <a:p>
            <a:pPr marL="342900" indent="-342900">
              <a:buFont typeface="Arial" panose="020B0604020202020204" pitchFamily="34" charset="0"/>
              <a:buChar char="•"/>
            </a:pPr>
            <a:endParaRPr lang="en-ZA" sz="2400" dirty="0">
              <a:solidFill>
                <a:srgbClr val="3F3F3F"/>
              </a:solidFill>
              <a:latin typeface="+mj-lt"/>
            </a:endParaRPr>
          </a:p>
          <a:p>
            <a:pPr marL="342900" indent="-342900">
              <a:buFont typeface="Arial" panose="020B0604020202020204" pitchFamily="34" charset="0"/>
              <a:buChar char="•"/>
            </a:pPr>
            <a:endParaRPr lang="en-ZA" sz="2400" dirty="0" smtClean="0">
              <a:solidFill>
                <a:srgbClr val="3F3F3F"/>
              </a:solidFill>
              <a:latin typeface="+mj-lt"/>
            </a:endParaRPr>
          </a:p>
        </p:txBody>
      </p:sp>
      <p:sp>
        <p:nvSpPr>
          <p:cNvPr id="8" name="TextBox 7"/>
          <p:cNvSpPr txBox="1"/>
          <p:nvPr/>
        </p:nvSpPr>
        <p:spPr>
          <a:xfrm>
            <a:off x="10279673" y="6394883"/>
            <a:ext cx="1784463" cy="369332"/>
          </a:xfrm>
          <a:prstGeom prst="rect">
            <a:avLst/>
          </a:prstGeom>
          <a:noFill/>
        </p:spPr>
        <p:txBody>
          <a:bodyPr wrap="none" rtlCol="0">
            <a:spAutoFit/>
          </a:bodyPr>
          <a:lstStyle/>
          <a:p>
            <a:r>
              <a:rPr lang="en-ZA" dirty="0" smtClean="0">
                <a:solidFill>
                  <a:srgbClr val="0077B7"/>
                </a:solidFill>
              </a:rPr>
              <a:t>MARKETING TIPS</a:t>
            </a:r>
            <a:endParaRPr lang="en-ZA" dirty="0">
              <a:solidFill>
                <a:srgbClr val="0077B7"/>
              </a:solidFill>
            </a:endParaRPr>
          </a:p>
        </p:txBody>
      </p:sp>
    </p:spTree>
    <p:extLst>
      <p:ext uri="{BB962C8B-B14F-4D97-AF65-F5344CB8AC3E}">
        <p14:creationId xmlns:p14="http://schemas.microsoft.com/office/powerpoint/2010/main" val="13221454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noFill/>
          <a:ln w="76200">
            <a:solidFill>
              <a:srgbClr val="0077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TextBox 5"/>
          <p:cNvSpPr txBox="1"/>
          <p:nvPr/>
        </p:nvSpPr>
        <p:spPr>
          <a:xfrm>
            <a:off x="10279673" y="6394883"/>
            <a:ext cx="1784463" cy="369332"/>
          </a:xfrm>
          <a:prstGeom prst="rect">
            <a:avLst/>
          </a:prstGeom>
          <a:noFill/>
        </p:spPr>
        <p:txBody>
          <a:bodyPr wrap="none" rtlCol="0">
            <a:spAutoFit/>
          </a:bodyPr>
          <a:lstStyle/>
          <a:p>
            <a:r>
              <a:rPr lang="en-ZA" dirty="0" smtClean="0">
                <a:solidFill>
                  <a:srgbClr val="0077B7"/>
                </a:solidFill>
              </a:rPr>
              <a:t>MARKETING TIPS</a:t>
            </a:r>
            <a:endParaRPr lang="en-ZA" dirty="0">
              <a:solidFill>
                <a:srgbClr val="0077B7"/>
              </a:solidFill>
            </a:endParaRPr>
          </a:p>
        </p:txBody>
      </p:sp>
      <p:sp>
        <p:nvSpPr>
          <p:cNvPr id="3" name="TextBox 2"/>
          <p:cNvSpPr txBox="1"/>
          <p:nvPr/>
        </p:nvSpPr>
        <p:spPr>
          <a:xfrm>
            <a:off x="6505732" y="1166842"/>
            <a:ext cx="5226571" cy="4524315"/>
          </a:xfrm>
          <a:prstGeom prst="rect">
            <a:avLst/>
          </a:prstGeom>
          <a:noFill/>
        </p:spPr>
        <p:txBody>
          <a:bodyPr wrap="square" rtlCol="0">
            <a:spAutoFit/>
          </a:bodyPr>
          <a:lstStyle/>
          <a:p>
            <a:pPr marL="342900" indent="-342900">
              <a:buFont typeface="Arial" panose="020B0604020202020204" pitchFamily="34" charset="0"/>
              <a:buChar char="•"/>
            </a:pPr>
            <a:r>
              <a:rPr lang="en-ZA" sz="2400" dirty="0" smtClean="0">
                <a:solidFill>
                  <a:srgbClr val="3F3F3F"/>
                </a:solidFill>
                <a:latin typeface="+mj-lt"/>
              </a:rPr>
              <a:t>Facebook usually displays your ads on both Facebook and Instagram. You can choose either one or the other and even choose where on Facebook your ads shouldn’t show.</a:t>
            </a:r>
          </a:p>
          <a:p>
            <a:pPr marL="342900" indent="-342900">
              <a:buFont typeface="Arial" panose="020B0604020202020204" pitchFamily="34" charset="0"/>
              <a:buChar char="•"/>
            </a:pPr>
            <a:endParaRPr lang="en-ZA" sz="2400" dirty="0" smtClean="0">
              <a:solidFill>
                <a:srgbClr val="3F3F3F"/>
              </a:solidFill>
              <a:latin typeface="+mj-lt"/>
            </a:endParaRPr>
          </a:p>
          <a:p>
            <a:pPr marL="342900" indent="-342900">
              <a:buFont typeface="Arial" panose="020B0604020202020204" pitchFamily="34" charset="0"/>
              <a:buChar char="•"/>
            </a:pPr>
            <a:r>
              <a:rPr lang="en-ZA" sz="2400" dirty="0">
                <a:solidFill>
                  <a:srgbClr val="3F3F3F"/>
                </a:solidFill>
                <a:latin typeface="+mj-lt"/>
              </a:rPr>
              <a:t>Typically ads perform better in the newsfeed than in the right column, which is reserved for ads and receives less attention.</a:t>
            </a:r>
          </a:p>
          <a:p>
            <a:endParaRPr lang="en-ZA" sz="2400" dirty="0">
              <a:solidFill>
                <a:srgbClr val="3F3F3F"/>
              </a:solidFill>
              <a:latin typeface="+mj-lt"/>
            </a:endParaRPr>
          </a:p>
          <a:p>
            <a:endParaRPr lang="en-ZA" sz="2400" dirty="0" smtClean="0">
              <a:solidFill>
                <a:srgbClr val="3F3F3F"/>
              </a:solidFill>
              <a:latin typeface="+mj-lt"/>
            </a:endParaRPr>
          </a:p>
        </p:txBody>
      </p:sp>
      <p:pic>
        <p:nvPicPr>
          <p:cNvPr id="7" name="Picture 6"/>
          <p:cNvPicPr>
            <a:picLocks noChangeAspect="1"/>
          </p:cNvPicPr>
          <p:nvPr/>
        </p:nvPicPr>
        <p:blipFill>
          <a:blip r:embed="rId2"/>
          <a:stretch>
            <a:fillRect/>
          </a:stretch>
        </p:blipFill>
        <p:spPr>
          <a:xfrm>
            <a:off x="1097124" y="1108365"/>
            <a:ext cx="5250490" cy="5632923"/>
          </a:xfrm>
          <a:prstGeom prst="rect">
            <a:avLst/>
          </a:prstGeom>
        </p:spPr>
      </p:pic>
      <p:sp>
        <p:nvSpPr>
          <p:cNvPr id="8" name="TextBox 7"/>
          <p:cNvSpPr txBox="1"/>
          <p:nvPr/>
        </p:nvSpPr>
        <p:spPr>
          <a:xfrm>
            <a:off x="1098253" y="504395"/>
            <a:ext cx="2624116" cy="954107"/>
          </a:xfrm>
          <a:prstGeom prst="rect">
            <a:avLst/>
          </a:prstGeom>
          <a:noFill/>
        </p:spPr>
        <p:txBody>
          <a:bodyPr wrap="none" rtlCol="0">
            <a:spAutoFit/>
          </a:bodyPr>
          <a:lstStyle/>
          <a:p>
            <a:r>
              <a:rPr lang="en-ZA" sz="2800" b="1" dirty="0">
                <a:solidFill>
                  <a:srgbClr val="3F3F3F"/>
                </a:solidFill>
                <a:latin typeface="+mj-lt"/>
              </a:rPr>
              <a:t>6. Ad Placements</a:t>
            </a:r>
          </a:p>
          <a:p>
            <a:endParaRPr lang="en-ZA" sz="2800" dirty="0">
              <a:solidFill>
                <a:srgbClr val="3F3F3F"/>
              </a:solidFill>
              <a:latin typeface="+mj-lt"/>
            </a:endParaRPr>
          </a:p>
        </p:txBody>
      </p:sp>
    </p:spTree>
    <p:extLst>
      <p:ext uri="{BB962C8B-B14F-4D97-AF65-F5344CB8AC3E}">
        <p14:creationId xmlns:p14="http://schemas.microsoft.com/office/powerpoint/2010/main" val="338522788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noFill/>
          <a:ln w="76200">
            <a:solidFill>
              <a:srgbClr val="0077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TextBox 8"/>
          <p:cNvSpPr txBox="1"/>
          <p:nvPr/>
        </p:nvSpPr>
        <p:spPr>
          <a:xfrm>
            <a:off x="10279673" y="6394883"/>
            <a:ext cx="1784463" cy="369332"/>
          </a:xfrm>
          <a:prstGeom prst="rect">
            <a:avLst/>
          </a:prstGeom>
          <a:noFill/>
        </p:spPr>
        <p:txBody>
          <a:bodyPr wrap="none" rtlCol="0">
            <a:spAutoFit/>
          </a:bodyPr>
          <a:lstStyle/>
          <a:p>
            <a:r>
              <a:rPr lang="en-ZA" dirty="0" smtClean="0">
                <a:solidFill>
                  <a:srgbClr val="0077B7"/>
                </a:solidFill>
              </a:rPr>
              <a:t>MARKETING TIPS</a:t>
            </a:r>
            <a:endParaRPr lang="en-ZA" dirty="0">
              <a:solidFill>
                <a:srgbClr val="0077B7"/>
              </a:solidFill>
            </a:endParaRPr>
          </a:p>
        </p:txBody>
      </p:sp>
      <p:pic>
        <p:nvPicPr>
          <p:cNvPr id="10" name="Picture 9"/>
          <p:cNvPicPr>
            <a:picLocks noChangeAspect="1"/>
          </p:cNvPicPr>
          <p:nvPr/>
        </p:nvPicPr>
        <p:blipFill>
          <a:blip r:embed="rId2"/>
          <a:stretch>
            <a:fillRect/>
          </a:stretch>
        </p:blipFill>
        <p:spPr>
          <a:xfrm>
            <a:off x="1064302" y="1278084"/>
            <a:ext cx="5101433" cy="5116799"/>
          </a:xfrm>
          <a:prstGeom prst="rect">
            <a:avLst/>
          </a:prstGeom>
        </p:spPr>
      </p:pic>
      <p:sp>
        <p:nvSpPr>
          <p:cNvPr id="11" name="TextBox 10"/>
          <p:cNvSpPr txBox="1"/>
          <p:nvPr/>
        </p:nvSpPr>
        <p:spPr>
          <a:xfrm>
            <a:off x="1064302" y="638009"/>
            <a:ext cx="3217997" cy="523220"/>
          </a:xfrm>
          <a:prstGeom prst="rect">
            <a:avLst/>
          </a:prstGeom>
          <a:noFill/>
        </p:spPr>
        <p:txBody>
          <a:bodyPr wrap="none" rtlCol="0">
            <a:spAutoFit/>
          </a:bodyPr>
          <a:lstStyle/>
          <a:p>
            <a:r>
              <a:rPr lang="en-ZA" sz="2800" b="1" dirty="0" smtClean="0">
                <a:solidFill>
                  <a:srgbClr val="3F3F3F"/>
                </a:solidFill>
                <a:latin typeface="+mj-lt"/>
              </a:rPr>
              <a:t>7. Budget &amp; Schedule</a:t>
            </a:r>
            <a:endParaRPr lang="en-ZA" sz="2800" b="1" dirty="0">
              <a:solidFill>
                <a:srgbClr val="3F3F3F"/>
              </a:solidFill>
              <a:latin typeface="+mj-lt"/>
            </a:endParaRPr>
          </a:p>
        </p:txBody>
      </p:sp>
      <p:sp>
        <p:nvSpPr>
          <p:cNvPr id="12" name="TextBox 11"/>
          <p:cNvSpPr txBox="1"/>
          <p:nvPr/>
        </p:nvSpPr>
        <p:spPr>
          <a:xfrm>
            <a:off x="6280879" y="899619"/>
            <a:ext cx="5501390" cy="5401479"/>
          </a:xfrm>
          <a:prstGeom prst="rect">
            <a:avLst/>
          </a:prstGeom>
          <a:noFill/>
        </p:spPr>
        <p:txBody>
          <a:bodyPr wrap="square" rtlCol="0">
            <a:spAutoFit/>
          </a:bodyPr>
          <a:lstStyle/>
          <a:p>
            <a:pPr marL="285750" indent="-285750">
              <a:buFont typeface="Arial" panose="020B0604020202020204" pitchFamily="34" charset="0"/>
              <a:buChar char="•"/>
            </a:pPr>
            <a:r>
              <a:rPr lang="en-ZA" sz="2300" dirty="0" smtClean="0">
                <a:solidFill>
                  <a:srgbClr val="3F3F3F"/>
                </a:solidFill>
              </a:rPr>
              <a:t>Essentially, your daily budget allows Facebook to bid on your behalf to display ads to your chosen audience. You compete with in an auction with other advertisers who have chosen the same target audience. Hence you’ll find Facebook doesn’t always spend your entire budget.</a:t>
            </a:r>
          </a:p>
          <a:p>
            <a:pPr marL="285750" indent="-285750">
              <a:buFont typeface="Arial" panose="020B0604020202020204" pitchFamily="34" charset="0"/>
              <a:buChar char="•"/>
            </a:pPr>
            <a:r>
              <a:rPr lang="en-ZA" sz="2300" dirty="0" smtClean="0">
                <a:solidFill>
                  <a:srgbClr val="3F3F3F"/>
                </a:solidFill>
              </a:rPr>
              <a:t>It is usually recommended to leave your ad delivery optimised for post engagement. You don’t want to spam users multiple times per day.</a:t>
            </a:r>
          </a:p>
          <a:p>
            <a:pPr marL="285750" indent="-285750">
              <a:buFont typeface="Arial" panose="020B0604020202020204" pitchFamily="34" charset="0"/>
              <a:buChar char="•"/>
            </a:pPr>
            <a:r>
              <a:rPr lang="en-ZA" sz="2300" dirty="0" smtClean="0">
                <a:solidFill>
                  <a:srgbClr val="3F3F3F"/>
                </a:solidFill>
              </a:rPr>
              <a:t>You can play around with the rest, but it’s usually best left to Facebook to know when to show your ads to your audience.</a:t>
            </a:r>
          </a:p>
        </p:txBody>
      </p:sp>
    </p:spTree>
    <p:extLst>
      <p:ext uri="{BB962C8B-B14F-4D97-AF65-F5344CB8AC3E}">
        <p14:creationId xmlns:p14="http://schemas.microsoft.com/office/powerpoint/2010/main" val="22241233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txBox="1">
            <a:spLocks noChangeArrowheads="1"/>
          </p:cNvSpPr>
          <p:nvPr/>
        </p:nvSpPr>
        <p:spPr bwMode="auto">
          <a:xfrm>
            <a:off x="2025414" y="31684"/>
            <a:ext cx="6552688" cy="78488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lIns="0" tIns="120706" rIns="0" bIns="0" anchor="ct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chemeClr val="tx1"/>
                </a:solidFill>
                <a:latin typeface="Arial" panose="020B0604020202020204" pitchFamily="34" charset="0"/>
                <a:ea typeface="MS PGothic" panose="020B0600070205080204" pitchFamily="34" charset="-128"/>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chemeClr val="tx1"/>
                </a:solidFill>
                <a:latin typeface="Arial" panose="020B0604020202020204" pitchFamily="34" charset="0"/>
                <a:ea typeface="MS PGothic" panose="020B0600070205080204" pitchFamily="34" charset="-128"/>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chemeClr val="tx1"/>
                </a:solidFill>
                <a:latin typeface="Arial" panose="020B0604020202020204" pitchFamily="34" charset="0"/>
                <a:ea typeface="MS PGothic" panose="020B0600070205080204" pitchFamily="34" charset="-128"/>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chemeClr val="tx1"/>
                </a:solidFill>
                <a:latin typeface="Arial" panose="020B0604020202020204" pitchFamily="34" charset="0"/>
                <a:ea typeface="MS PGothic" panose="020B0600070205080204" pitchFamily="34" charset="-128"/>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chemeClr val="tx1"/>
                </a:solidFill>
                <a:latin typeface="Arial" panose="020B0604020202020204" pitchFamily="34" charset="0"/>
                <a:ea typeface="MS PGothic" panose="020B0600070205080204" pitchFamily="34" charset="-128"/>
              </a:defRPr>
            </a:lvl9pPr>
          </a:lstStyle>
          <a:p>
            <a:pPr defTabSz="414772" eaLnBrk="1" fontAlgn="base" hangingPunct="0">
              <a:lnSpc>
                <a:spcPct val="78000"/>
              </a:lnSpc>
              <a:spcBef>
                <a:spcPct val="0"/>
              </a:spcBef>
              <a:spcAft>
                <a:spcPct val="0"/>
              </a:spcAft>
              <a:buClr>
                <a:srgbClr val="000000"/>
              </a:buClr>
              <a:buSzPct val="100000"/>
            </a:pPr>
            <a:r>
              <a:rPr lang="en-US" altLang="en-US" sz="2903">
                <a:solidFill>
                  <a:srgbClr val="FFFFFF"/>
                </a:solidFill>
                <a:latin typeface="Ebrima" panose="02000000000000000000" pitchFamily="2" charset="0"/>
              </a:rPr>
              <a:t>How to </a:t>
            </a:r>
            <a:r>
              <a:rPr lang="en-US" altLang="en-US" sz="2903" b="1">
                <a:solidFill>
                  <a:srgbClr val="FFFFFF"/>
                </a:solidFill>
                <a:latin typeface="Ebrima" panose="02000000000000000000" pitchFamily="2" charset="0"/>
              </a:rPr>
              <a:t>Sell </a:t>
            </a:r>
            <a:r>
              <a:rPr lang="en-US" altLang="en-US" sz="2903">
                <a:solidFill>
                  <a:srgbClr val="FFFFFF"/>
                </a:solidFill>
                <a:latin typeface="Ebrima" panose="02000000000000000000" pitchFamily="2" charset="0"/>
              </a:rPr>
              <a:t>a destination you haven’t visited </a:t>
            </a:r>
          </a:p>
        </p:txBody>
      </p:sp>
      <p:sp>
        <p:nvSpPr>
          <p:cNvPr id="19458" name="TextBox 3"/>
          <p:cNvSpPr txBox="1">
            <a:spLocks noChangeArrowheads="1"/>
          </p:cNvSpPr>
          <p:nvPr/>
        </p:nvSpPr>
        <p:spPr bwMode="auto">
          <a:xfrm>
            <a:off x="1522800" y="1142041"/>
            <a:ext cx="9211207" cy="290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14772" fontAlgn="base" hangingPunct="0">
              <a:lnSpc>
                <a:spcPct val="120000"/>
              </a:lnSpc>
              <a:spcBef>
                <a:spcPct val="0"/>
              </a:spcBef>
              <a:spcAft>
                <a:spcPct val="0"/>
              </a:spcAft>
              <a:buClr>
                <a:srgbClr val="000000"/>
              </a:buClr>
              <a:buSzPct val="100000"/>
            </a:pPr>
            <a:r>
              <a:rPr lang="en-US" altLang="en-US" sz="1270" b="1">
                <a:solidFill>
                  <a:srgbClr val="000000"/>
                </a:solidFill>
              </a:rPr>
              <a:t>9.    Present it.</a:t>
            </a:r>
            <a:r>
              <a:rPr lang="en-US" altLang="en-US" sz="1270">
                <a:solidFill>
                  <a:srgbClr val="000000"/>
                </a:solidFill>
              </a:rPr>
              <a:t> Once you’ve done your homework, put together a short story of destination highlights. Include cultural aspects (music, dance, art), as well as attractions, hotel and restaurant choices suited to your client. You can even brand it with your agency logo. </a:t>
            </a:r>
          </a:p>
          <a:p>
            <a:pPr defTabSz="414772" fontAlgn="base" hangingPunct="0">
              <a:lnSpc>
                <a:spcPct val="120000"/>
              </a:lnSpc>
              <a:spcBef>
                <a:spcPct val="0"/>
              </a:spcBef>
              <a:spcAft>
                <a:spcPct val="0"/>
              </a:spcAft>
              <a:buClr>
                <a:srgbClr val="000000"/>
              </a:buClr>
              <a:buSzPct val="100000"/>
            </a:pPr>
            <a:endParaRPr lang="en-US" altLang="en-US" sz="1270" b="1">
              <a:solidFill>
                <a:srgbClr val="000000"/>
              </a:solidFill>
            </a:endParaRPr>
          </a:p>
          <a:p>
            <a:pPr defTabSz="414772" fontAlgn="base" hangingPunct="0">
              <a:lnSpc>
                <a:spcPct val="120000"/>
              </a:lnSpc>
              <a:spcBef>
                <a:spcPct val="0"/>
              </a:spcBef>
              <a:spcAft>
                <a:spcPct val="0"/>
              </a:spcAft>
              <a:buClr>
                <a:srgbClr val="000000"/>
              </a:buClr>
              <a:buSzPct val="100000"/>
            </a:pPr>
            <a:r>
              <a:rPr lang="en-US" altLang="en-US" sz="1270" b="1">
                <a:solidFill>
                  <a:srgbClr val="000000"/>
                </a:solidFill>
              </a:rPr>
              <a:t>10.    Sense it.</a:t>
            </a:r>
            <a:r>
              <a:rPr lang="en-US" altLang="en-US" sz="1270">
                <a:solidFill>
                  <a:srgbClr val="000000"/>
                </a:solidFill>
              </a:rPr>
              <a:t> For a major client or a group booking, you need to go the extra mile. One way to do this is by providing a sensory experience. You can host an info session at your office featuring the destination’s music as well as sample foods from a local restaurant that specializes in the cuisine. Ask the tourist board and suppliers for help providing a feel and taste of the destination. </a:t>
            </a:r>
          </a:p>
          <a:p>
            <a:pPr defTabSz="414772" fontAlgn="base" hangingPunct="0">
              <a:lnSpc>
                <a:spcPct val="120000"/>
              </a:lnSpc>
              <a:spcBef>
                <a:spcPct val="0"/>
              </a:spcBef>
              <a:spcAft>
                <a:spcPct val="0"/>
              </a:spcAft>
              <a:buClr>
                <a:srgbClr val="000000"/>
              </a:buClr>
              <a:buSzPct val="100000"/>
            </a:pPr>
            <a:r>
              <a:rPr lang="en-US" altLang="en-US" sz="1270">
                <a:solidFill>
                  <a:srgbClr val="000000"/>
                </a:solidFill>
              </a:rPr>
              <a:t/>
            </a:r>
            <a:br>
              <a:rPr lang="en-US" altLang="en-US" sz="1270">
                <a:solidFill>
                  <a:srgbClr val="000000"/>
                </a:solidFill>
              </a:rPr>
            </a:br>
            <a:r>
              <a:rPr lang="en-US" altLang="en-US" sz="1270" b="1">
                <a:solidFill>
                  <a:srgbClr val="000000"/>
                </a:solidFill>
              </a:rPr>
              <a:t>11.    Sell it.</a:t>
            </a:r>
            <a:r>
              <a:rPr lang="en-US" altLang="en-US" sz="1270">
                <a:solidFill>
                  <a:srgbClr val="000000"/>
                </a:solidFill>
              </a:rPr>
              <a:t> Use your selling skills just as you would for any sale. Even if the client seems already convinced that they want this particular destination, you need to match features and benefits and respond to questions and objections. Based on your clients needs, you can discuss the nuances that separate one hotel or resort from the next, dining experiences, activities, etc.</a:t>
            </a:r>
            <a:endParaRPr lang="en-US" altLang="en-US" sz="1270">
              <a:solidFill>
                <a:srgbClr val="303030"/>
              </a:solidFill>
              <a:latin typeface="Ebrima" panose="02000000000000000000" pitchFamily="2" charset="0"/>
            </a:endParaRPr>
          </a:p>
        </p:txBody>
      </p:sp>
      <p:pic>
        <p:nvPicPr>
          <p:cNvPr id="19459" name="Picture 10" descr="banner0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6291" y="4735217"/>
            <a:ext cx="9699419" cy="151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1492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animEffect transition="in" filter="dissolve">
                                      <p:cBhvr>
                                        <p:cTn id="7" dur="500"/>
                                        <p:tgtEl>
                                          <p:spTgt spid="1945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9458">
                                            <p:txEl>
                                              <p:pRg st="2" end="2"/>
                                            </p:txEl>
                                          </p:spTgt>
                                        </p:tgtEl>
                                        <p:attrNameLst>
                                          <p:attrName>style.visibility</p:attrName>
                                        </p:attrNameLst>
                                      </p:cBhvr>
                                      <p:to>
                                        <p:strVal val="visible"/>
                                      </p:to>
                                    </p:set>
                                    <p:animEffect transition="in" filter="dissolve">
                                      <p:cBhvr>
                                        <p:cTn id="12" dur="500"/>
                                        <p:tgtEl>
                                          <p:spTgt spid="19458">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9458">
                                            <p:txEl>
                                              <p:pRg st="3" end="3"/>
                                            </p:txEl>
                                          </p:spTgt>
                                        </p:tgtEl>
                                        <p:attrNameLst>
                                          <p:attrName>style.visibility</p:attrName>
                                        </p:attrNameLst>
                                      </p:cBhvr>
                                      <p:to>
                                        <p:strVal val="visible"/>
                                      </p:to>
                                    </p:set>
                                    <p:animEffect transition="in" filter="dissolve">
                                      <p:cBhvr>
                                        <p:cTn id="17" dur="500"/>
                                        <p:tgtEl>
                                          <p:spTgt spid="1945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76200">
            <a:solidFill>
              <a:srgbClr val="0077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extBox 4"/>
          <p:cNvSpPr txBox="1"/>
          <p:nvPr/>
        </p:nvSpPr>
        <p:spPr>
          <a:xfrm>
            <a:off x="10279673" y="6394883"/>
            <a:ext cx="1784463" cy="369332"/>
          </a:xfrm>
          <a:prstGeom prst="rect">
            <a:avLst/>
          </a:prstGeom>
          <a:noFill/>
        </p:spPr>
        <p:txBody>
          <a:bodyPr wrap="none" rtlCol="0">
            <a:spAutoFit/>
          </a:bodyPr>
          <a:lstStyle/>
          <a:p>
            <a:r>
              <a:rPr lang="en-ZA" dirty="0" smtClean="0">
                <a:solidFill>
                  <a:srgbClr val="0077B7"/>
                </a:solidFill>
              </a:rPr>
              <a:t>MARKETING TIPS</a:t>
            </a:r>
            <a:endParaRPr lang="en-ZA" dirty="0">
              <a:solidFill>
                <a:srgbClr val="0077B7"/>
              </a:solidFill>
            </a:endParaRPr>
          </a:p>
        </p:txBody>
      </p:sp>
      <p:sp>
        <p:nvSpPr>
          <p:cNvPr id="2" name="TextBox 1"/>
          <p:cNvSpPr txBox="1"/>
          <p:nvPr/>
        </p:nvSpPr>
        <p:spPr>
          <a:xfrm>
            <a:off x="786536" y="359763"/>
            <a:ext cx="5861154" cy="6617196"/>
          </a:xfrm>
          <a:prstGeom prst="rect">
            <a:avLst/>
          </a:prstGeom>
          <a:noFill/>
        </p:spPr>
        <p:txBody>
          <a:bodyPr wrap="square" rtlCol="0">
            <a:spAutoFit/>
          </a:bodyPr>
          <a:lstStyle/>
          <a:p>
            <a:r>
              <a:rPr lang="en-ZA" sz="2800" b="1" dirty="0" smtClean="0">
                <a:solidFill>
                  <a:srgbClr val="3F3F3F"/>
                </a:solidFill>
                <a:latin typeface="+mj-lt"/>
              </a:rPr>
              <a:t>8. Ad Creatives</a:t>
            </a:r>
          </a:p>
          <a:p>
            <a:endParaRPr lang="en-ZA" dirty="0">
              <a:solidFill>
                <a:srgbClr val="3F3F3F"/>
              </a:solidFill>
            </a:endParaRPr>
          </a:p>
          <a:p>
            <a:pPr marL="285750" indent="-285750">
              <a:buFont typeface="Arial" panose="020B0604020202020204" pitchFamily="34" charset="0"/>
              <a:buChar char="•"/>
            </a:pPr>
            <a:r>
              <a:rPr lang="en-ZA" sz="2400" dirty="0" smtClean="0">
                <a:solidFill>
                  <a:srgbClr val="3F3F3F"/>
                </a:solidFill>
                <a:latin typeface="+mj-lt"/>
              </a:rPr>
              <a:t>Let your ad visuals and text be guided by the end goal.</a:t>
            </a:r>
          </a:p>
          <a:p>
            <a:r>
              <a:rPr lang="en-ZA" sz="2400" dirty="0" smtClean="0">
                <a:solidFill>
                  <a:srgbClr val="3F3F3F"/>
                </a:solidFill>
                <a:latin typeface="+mj-lt"/>
              </a:rPr>
              <a:t>i.e. if the goal is brand awareness, make sure the image embodies some element of your brand. </a:t>
            </a:r>
          </a:p>
          <a:p>
            <a:pPr marL="285750" indent="-285750">
              <a:buFont typeface="Arial" panose="020B0604020202020204" pitchFamily="34" charset="0"/>
              <a:buChar char="•"/>
            </a:pPr>
            <a:r>
              <a:rPr lang="en-ZA" sz="2400" dirty="0" smtClean="0">
                <a:solidFill>
                  <a:srgbClr val="3F3F3F"/>
                </a:solidFill>
                <a:latin typeface="+mj-lt"/>
              </a:rPr>
              <a:t>You want to create a clear, strong image as it needs to be something that grabs your audience’s attention whilst they are scrolling through their feed.</a:t>
            </a:r>
          </a:p>
          <a:p>
            <a:pPr marL="285750" indent="-285750">
              <a:buFont typeface="Arial" panose="020B0604020202020204" pitchFamily="34" charset="0"/>
              <a:buChar char="•"/>
            </a:pPr>
            <a:r>
              <a:rPr lang="en-ZA" sz="2400" dirty="0" smtClean="0">
                <a:solidFill>
                  <a:srgbClr val="3F3F3F"/>
                </a:solidFill>
                <a:latin typeface="+mj-lt"/>
              </a:rPr>
              <a:t>Limit your text to only the essential, but steer clear of “</a:t>
            </a:r>
            <a:r>
              <a:rPr lang="en-ZA" sz="2400" dirty="0" err="1" smtClean="0">
                <a:solidFill>
                  <a:srgbClr val="3F3F3F"/>
                </a:solidFill>
                <a:latin typeface="+mj-lt"/>
              </a:rPr>
              <a:t>Whatsapp</a:t>
            </a:r>
            <a:r>
              <a:rPr lang="en-ZA" sz="2400" dirty="0" smtClean="0">
                <a:solidFill>
                  <a:srgbClr val="3F3F3F"/>
                </a:solidFill>
                <a:latin typeface="+mj-lt"/>
              </a:rPr>
              <a:t> language” and unnecessary abbreviations.</a:t>
            </a:r>
          </a:p>
          <a:p>
            <a:pPr marL="285750" indent="-285750">
              <a:buFont typeface="Arial" panose="020B0604020202020204" pitchFamily="34" charset="0"/>
              <a:buChar char="•"/>
            </a:pPr>
            <a:r>
              <a:rPr lang="en-ZA" sz="2400" dirty="0" smtClean="0">
                <a:solidFill>
                  <a:srgbClr val="3F3F3F"/>
                </a:solidFill>
                <a:latin typeface="+mj-lt"/>
              </a:rPr>
              <a:t>Make sure to check Facebook’s image size guidelines for your particular image placement.</a:t>
            </a:r>
          </a:p>
          <a:p>
            <a:pPr marL="285750" indent="-285750">
              <a:buFont typeface="Arial" panose="020B0604020202020204" pitchFamily="34" charset="0"/>
              <a:buChar char="•"/>
            </a:pPr>
            <a:endParaRPr lang="en-ZA" dirty="0">
              <a:solidFill>
                <a:srgbClr val="3F3F3F"/>
              </a:solidFill>
            </a:endParaRPr>
          </a:p>
        </p:txBody>
      </p:sp>
      <p:pic>
        <p:nvPicPr>
          <p:cNvPr id="6" name="Picture 5"/>
          <p:cNvPicPr>
            <a:picLocks noChangeAspect="1"/>
          </p:cNvPicPr>
          <p:nvPr/>
        </p:nvPicPr>
        <p:blipFill rotWithShape="1">
          <a:blip r:embed="rId2"/>
          <a:srcRect l="19162" t="22592" r="44892" b="7940"/>
          <a:stretch/>
        </p:blipFill>
        <p:spPr>
          <a:xfrm>
            <a:off x="6775554" y="927475"/>
            <a:ext cx="4676931" cy="5081665"/>
          </a:xfrm>
          <a:prstGeom prst="rect">
            <a:avLst/>
          </a:prstGeom>
        </p:spPr>
      </p:pic>
    </p:spTree>
    <p:extLst>
      <p:ext uri="{BB962C8B-B14F-4D97-AF65-F5344CB8AC3E}">
        <p14:creationId xmlns:p14="http://schemas.microsoft.com/office/powerpoint/2010/main" val="358986617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w="76200">
            <a:solidFill>
              <a:srgbClr val="0077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TextBox 2"/>
          <p:cNvSpPr txBox="1"/>
          <p:nvPr/>
        </p:nvSpPr>
        <p:spPr>
          <a:xfrm>
            <a:off x="10279673" y="6394883"/>
            <a:ext cx="1784463" cy="369332"/>
          </a:xfrm>
          <a:prstGeom prst="rect">
            <a:avLst/>
          </a:prstGeom>
          <a:noFill/>
        </p:spPr>
        <p:txBody>
          <a:bodyPr wrap="none" rtlCol="0">
            <a:spAutoFit/>
          </a:bodyPr>
          <a:lstStyle/>
          <a:p>
            <a:r>
              <a:rPr lang="en-ZA" dirty="0" smtClean="0">
                <a:solidFill>
                  <a:srgbClr val="0077B7"/>
                </a:solidFill>
              </a:rPr>
              <a:t>MARKETING TIPS</a:t>
            </a:r>
            <a:endParaRPr lang="en-ZA" dirty="0">
              <a:solidFill>
                <a:srgbClr val="0077B7"/>
              </a:solidFill>
            </a:endParaRPr>
          </a:p>
        </p:txBody>
      </p:sp>
      <p:pic>
        <p:nvPicPr>
          <p:cNvPr id="5" name="Picture 4"/>
          <p:cNvPicPr>
            <a:picLocks noChangeAspect="1"/>
          </p:cNvPicPr>
          <p:nvPr/>
        </p:nvPicPr>
        <p:blipFill rotWithShape="1">
          <a:blip r:embed="rId2"/>
          <a:srcRect l="22273" t="32839" r="49731" b="12039"/>
          <a:stretch/>
        </p:blipFill>
        <p:spPr>
          <a:xfrm>
            <a:off x="1166730" y="1412823"/>
            <a:ext cx="3642610" cy="4032354"/>
          </a:xfrm>
          <a:prstGeom prst="rect">
            <a:avLst/>
          </a:prstGeom>
        </p:spPr>
      </p:pic>
      <p:pic>
        <p:nvPicPr>
          <p:cNvPr id="6" name="Picture 5"/>
          <p:cNvPicPr>
            <a:picLocks noChangeAspect="1"/>
          </p:cNvPicPr>
          <p:nvPr/>
        </p:nvPicPr>
        <p:blipFill rotWithShape="1">
          <a:blip r:embed="rId3"/>
          <a:srcRect l="25844" t="39396" r="65976" b="20645"/>
          <a:stretch/>
        </p:blipFill>
        <p:spPr>
          <a:xfrm>
            <a:off x="3934911" y="2894976"/>
            <a:ext cx="1064303" cy="2923082"/>
          </a:xfrm>
          <a:prstGeom prst="rect">
            <a:avLst/>
          </a:prstGeom>
        </p:spPr>
      </p:pic>
      <p:sp>
        <p:nvSpPr>
          <p:cNvPr id="7" name="TextBox 6"/>
          <p:cNvSpPr txBox="1"/>
          <p:nvPr/>
        </p:nvSpPr>
        <p:spPr>
          <a:xfrm>
            <a:off x="5426440" y="1748261"/>
            <a:ext cx="5381469" cy="1938992"/>
          </a:xfrm>
          <a:prstGeom prst="rect">
            <a:avLst/>
          </a:prstGeom>
          <a:noFill/>
        </p:spPr>
        <p:txBody>
          <a:bodyPr wrap="square" rtlCol="0">
            <a:spAutoFit/>
          </a:bodyPr>
          <a:lstStyle/>
          <a:p>
            <a:pPr marL="285750" indent="-285750">
              <a:buFont typeface="Arial" panose="020B0604020202020204" pitchFamily="34" charset="0"/>
              <a:buChar char="•"/>
            </a:pPr>
            <a:r>
              <a:rPr lang="en-ZA" sz="2400" dirty="0" smtClean="0">
                <a:latin typeface="+mj-lt"/>
              </a:rPr>
              <a:t>In the “Advanced options” you can add a website URL and then a corresponding “Call to action” button.</a:t>
            </a:r>
          </a:p>
          <a:p>
            <a:pPr marL="285750" indent="-285750">
              <a:buFont typeface="Arial" panose="020B0604020202020204" pitchFamily="34" charset="0"/>
              <a:buChar char="•"/>
            </a:pPr>
            <a:endParaRPr lang="en-ZA" sz="2400" dirty="0">
              <a:latin typeface="+mj-lt"/>
            </a:endParaRPr>
          </a:p>
          <a:p>
            <a:pPr marL="285750" indent="-285750">
              <a:buFont typeface="Arial" panose="020B0604020202020204" pitchFamily="34" charset="0"/>
              <a:buChar char="•"/>
            </a:pPr>
            <a:endParaRPr lang="en-ZA" sz="2400" dirty="0">
              <a:latin typeface="+mj-lt"/>
            </a:endParaRPr>
          </a:p>
        </p:txBody>
      </p:sp>
      <p:cxnSp>
        <p:nvCxnSpPr>
          <p:cNvPr id="9" name="Straight Arrow Connector 8"/>
          <p:cNvCxnSpPr/>
          <p:nvPr/>
        </p:nvCxnSpPr>
        <p:spPr>
          <a:xfrm>
            <a:off x="2728210" y="4690048"/>
            <a:ext cx="1064301" cy="8713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097967" y="733144"/>
            <a:ext cx="5996066" cy="523220"/>
          </a:xfrm>
          <a:prstGeom prst="rect">
            <a:avLst/>
          </a:prstGeom>
          <a:noFill/>
        </p:spPr>
        <p:txBody>
          <a:bodyPr wrap="square" rtlCol="0">
            <a:spAutoFit/>
          </a:bodyPr>
          <a:lstStyle/>
          <a:p>
            <a:r>
              <a:rPr lang="en-ZA" sz="2800" b="1" dirty="0" smtClean="0">
                <a:solidFill>
                  <a:srgbClr val="0077B7"/>
                </a:solidFill>
                <a:latin typeface="+mj-lt"/>
              </a:rPr>
              <a:t>Brand Awareness &amp; Call to Action Button</a:t>
            </a:r>
            <a:endParaRPr lang="en-ZA" sz="2800" b="1" dirty="0">
              <a:solidFill>
                <a:srgbClr val="0077B7"/>
              </a:solidFill>
              <a:latin typeface="+mj-lt"/>
            </a:endParaRPr>
          </a:p>
        </p:txBody>
      </p:sp>
      <p:pic>
        <p:nvPicPr>
          <p:cNvPr id="11" name="Picture 10"/>
          <p:cNvPicPr>
            <a:picLocks noChangeAspect="1"/>
          </p:cNvPicPr>
          <p:nvPr/>
        </p:nvPicPr>
        <p:blipFill rotWithShape="1">
          <a:blip r:embed="rId4"/>
          <a:srcRect l="19162" t="22592" r="44892" b="7940"/>
          <a:stretch/>
        </p:blipFill>
        <p:spPr>
          <a:xfrm>
            <a:off x="5628802" y="3004625"/>
            <a:ext cx="2601064" cy="2826156"/>
          </a:xfrm>
          <a:prstGeom prst="rect">
            <a:avLst/>
          </a:prstGeom>
        </p:spPr>
      </p:pic>
      <p:sp>
        <p:nvSpPr>
          <p:cNvPr id="12" name="Rectangle 11"/>
          <p:cNvSpPr/>
          <p:nvPr/>
        </p:nvSpPr>
        <p:spPr>
          <a:xfrm>
            <a:off x="7697584" y="5187548"/>
            <a:ext cx="465110" cy="196262"/>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TextBox 14"/>
          <p:cNvSpPr txBox="1"/>
          <p:nvPr/>
        </p:nvSpPr>
        <p:spPr>
          <a:xfrm>
            <a:off x="8859454" y="5075845"/>
            <a:ext cx="2582562" cy="369332"/>
          </a:xfrm>
          <a:prstGeom prst="rect">
            <a:avLst/>
          </a:prstGeom>
          <a:noFill/>
        </p:spPr>
        <p:txBody>
          <a:bodyPr wrap="square" rtlCol="0">
            <a:spAutoFit/>
          </a:bodyPr>
          <a:lstStyle/>
          <a:p>
            <a:r>
              <a:rPr lang="en-ZA" dirty="0" smtClean="0"/>
              <a:t>Call to action button</a:t>
            </a:r>
            <a:endParaRPr lang="en-ZA" dirty="0"/>
          </a:p>
        </p:txBody>
      </p:sp>
      <p:cxnSp>
        <p:nvCxnSpPr>
          <p:cNvPr id="17" name="Straight Arrow Connector 16"/>
          <p:cNvCxnSpPr/>
          <p:nvPr/>
        </p:nvCxnSpPr>
        <p:spPr>
          <a:xfrm flipH="1">
            <a:off x="8227607" y="5285679"/>
            <a:ext cx="5166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80132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76200">
            <a:solidFill>
              <a:srgbClr val="0077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extBox 4"/>
          <p:cNvSpPr txBox="1"/>
          <p:nvPr/>
        </p:nvSpPr>
        <p:spPr>
          <a:xfrm>
            <a:off x="10279673" y="6394883"/>
            <a:ext cx="1784463" cy="369332"/>
          </a:xfrm>
          <a:prstGeom prst="rect">
            <a:avLst/>
          </a:prstGeom>
          <a:noFill/>
        </p:spPr>
        <p:txBody>
          <a:bodyPr wrap="none" rtlCol="0">
            <a:spAutoFit/>
          </a:bodyPr>
          <a:lstStyle/>
          <a:p>
            <a:r>
              <a:rPr lang="en-ZA" dirty="0" smtClean="0">
                <a:solidFill>
                  <a:srgbClr val="0077B7"/>
                </a:solidFill>
              </a:rPr>
              <a:t>MARKETING TIPS</a:t>
            </a:r>
            <a:endParaRPr lang="en-ZA" dirty="0">
              <a:solidFill>
                <a:srgbClr val="0077B7"/>
              </a:solidFill>
            </a:endParaRPr>
          </a:p>
        </p:txBody>
      </p:sp>
      <p:sp>
        <p:nvSpPr>
          <p:cNvPr id="6" name="TextBox 5"/>
          <p:cNvSpPr txBox="1"/>
          <p:nvPr/>
        </p:nvSpPr>
        <p:spPr>
          <a:xfrm>
            <a:off x="584617" y="629587"/>
            <a:ext cx="10942820" cy="2369880"/>
          </a:xfrm>
          <a:prstGeom prst="rect">
            <a:avLst/>
          </a:prstGeom>
          <a:noFill/>
        </p:spPr>
        <p:txBody>
          <a:bodyPr wrap="square" rtlCol="0">
            <a:spAutoFit/>
          </a:bodyPr>
          <a:lstStyle/>
          <a:p>
            <a:r>
              <a:rPr lang="en-ZA" sz="2800" b="1" dirty="0" smtClean="0">
                <a:solidFill>
                  <a:srgbClr val="3F3F3F"/>
                </a:solidFill>
                <a:latin typeface="+mj-lt"/>
              </a:rPr>
              <a:t>9. Ads Manager</a:t>
            </a:r>
          </a:p>
          <a:p>
            <a:endParaRPr lang="en-ZA" sz="2400" dirty="0">
              <a:solidFill>
                <a:srgbClr val="3F3F3F"/>
              </a:solidFill>
              <a:latin typeface="+mj-lt"/>
            </a:endParaRPr>
          </a:p>
          <a:p>
            <a:pPr marL="285750" indent="-285750">
              <a:buFont typeface="Arial" panose="020B0604020202020204" pitchFamily="34" charset="0"/>
              <a:buChar char="•"/>
            </a:pPr>
            <a:r>
              <a:rPr lang="en-ZA" sz="2400" dirty="0" smtClean="0">
                <a:solidFill>
                  <a:srgbClr val="3F3F3F"/>
                </a:solidFill>
                <a:latin typeface="+mj-lt"/>
              </a:rPr>
              <a:t>Want to know how your ad is performing? Facebook will send you a summary via email as soon as your ad has stopped running, but you could also check this on the Ads Manager.</a:t>
            </a:r>
          </a:p>
          <a:p>
            <a:pPr marL="285750" indent="-285750">
              <a:buFont typeface="Arial" panose="020B0604020202020204" pitchFamily="34" charset="0"/>
              <a:buChar char="•"/>
            </a:pPr>
            <a:endParaRPr lang="en-ZA" sz="2400" dirty="0">
              <a:solidFill>
                <a:srgbClr val="3F3F3F"/>
              </a:solidFill>
              <a:latin typeface="+mj-lt"/>
            </a:endParaRPr>
          </a:p>
        </p:txBody>
      </p:sp>
      <p:pic>
        <p:nvPicPr>
          <p:cNvPr id="7" name="Picture 6"/>
          <p:cNvPicPr>
            <a:picLocks noChangeAspect="1"/>
          </p:cNvPicPr>
          <p:nvPr/>
        </p:nvPicPr>
        <p:blipFill rotWithShape="1">
          <a:blip r:embed="rId2"/>
          <a:srcRect l="268" t="18699" r="2034" b="40522"/>
          <a:stretch/>
        </p:blipFill>
        <p:spPr>
          <a:xfrm>
            <a:off x="899410" y="2664795"/>
            <a:ext cx="10050341" cy="2358512"/>
          </a:xfrm>
          <a:prstGeom prst="rect">
            <a:avLst/>
          </a:prstGeom>
        </p:spPr>
      </p:pic>
      <p:sp>
        <p:nvSpPr>
          <p:cNvPr id="8" name="TextBox 7"/>
          <p:cNvSpPr txBox="1"/>
          <p:nvPr/>
        </p:nvSpPr>
        <p:spPr>
          <a:xfrm>
            <a:off x="584617" y="5324673"/>
            <a:ext cx="10942820" cy="830997"/>
          </a:xfrm>
          <a:prstGeom prst="rect">
            <a:avLst/>
          </a:prstGeom>
          <a:noFill/>
        </p:spPr>
        <p:txBody>
          <a:bodyPr wrap="square" rtlCol="0">
            <a:spAutoFit/>
          </a:bodyPr>
          <a:lstStyle/>
          <a:p>
            <a:pPr marL="285750" indent="-285750">
              <a:buFont typeface="Arial" panose="020B0604020202020204" pitchFamily="34" charset="0"/>
              <a:buChar char="•"/>
            </a:pPr>
            <a:r>
              <a:rPr lang="en-ZA" sz="2400" dirty="0" smtClean="0">
                <a:solidFill>
                  <a:srgbClr val="3F3F3F"/>
                </a:solidFill>
                <a:latin typeface="+mj-lt"/>
              </a:rPr>
              <a:t>This gives you a dashboard view of stats on all the ad campaigns you’ve ever run, including boosted post and page like ads.</a:t>
            </a:r>
            <a:endParaRPr lang="en-ZA" sz="2400" dirty="0">
              <a:solidFill>
                <a:srgbClr val="3F3F3F"/>
              </a:solidFill>
              <a:latin typeface="+mj-lt"/>
            </a:endParaRPr>
          </a:p>
        </p:txBody>
      </p:sp>
    </p:spTree>
    <p:extLst>
      <p:ext uri="{BB962C8B-B14F-4D97-AF65-F5344CB8AC3E}">
        <p14:creationId xmlns:p14="http://schemas.microsoft.com/office/powerpoint/2010/main" val="138387458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9580" y="607232"/>
            <a:ext cx="10912840" cy="5693866"/>
          </a:xfrm>
          <a:prstGeom prst="rect">
            <a:avLst/>
          </a:prstGeom>
          <a:noFill/>
        </p:spPr>
        <p:txBody>
          <a:bodyPr wrap="square" rtlCol="0">
            <a:spAutoFit/>
          </a:bodyPr>
          <a:lstStyle/>
          <a:p>
            <a:r>
              <a:rPr lang="en-ZA" sz="2800" b="1" dirty="0" smtClean="0">
                <a:solidFill>
                  <a:srgbClr val="3F3F3F"/>
                </a:solidFill>
                <a:latin typeface="+mj-lt"/>
              </a:rPr>
              <a:t>10. Final Assessment</a:t>
            </a:r>
          </a:p>
          <a:p>
            <a:endParaRPr lang="en-ZA" sz="2400" dirty="0">
              <a:solidFill>
                <a:srgbClr val="3F3F3F"/>
              </a:solidFill>
              <a:latin typeface="+mj-lt"/>
            </a:endParaRPr>
          </a:p>
          <a:p>
            <a:pPr marL="285750" indent="-285750">
              <a:buFont typeface="Arial" panose="020B0604020202020204" pitchFamily="34" charset="0"/>
              <a:buChar char="•"/>
            </a:pPr>
            <a:r>
              <a:rPr lang="en-ZA" sz="2400" dirty="0" smtClean="0">
                <a:solidFill>
                  <a:srgbClr val="3F3F3F"/>
                </a:solidFill>
                <a:latin typeface="+mj-lt"/>
              </a:rPr>
              <a:t>Each audience is unique, there really is no general formula that will give you results each and every time. The only way to find out what really works is by trying things and checking the results on the ads manager.</a:t>
            </a:r>
          </a:p>
          <a:p>
            <a:pPr marL="285750" indent="-285750">
              <a:buFont typeface="Arial" panose="020B0604020202020204" pitchFamily="34" charset="0"/>
              <a:buChar char="•"/>
            </a:pPr>
            <a:endParaRPr lang="en-ZA" sz="2400" dirty="0" smtClean="0">
              <a:solidFill>
                <a:srgbClr val="3F3F3F"/>
              </a:solidFill>
              <a:latin typeface="+mj-lt"/>
            </a:endParaRPr>
          </a:p>
          <a:p>
            <a:pPr marL="285750" indent="-285750">
              <a:buFont typeface="Arial" panose="020B0604020202020204" pitchFamily="34" charset="0"/>
              <a:buChar char="•"/>
            </a:pPr>
            <a:r>
              <a:rPr lang="en-ZA" sz="2400" dirty="0" smtClean="0">
                <a:solidFill>
                  <a:srgbClr val="3F3F3F"/>
                </a:solidFill>
                <a:latin typeface="+mj-lt"/>
              </a:rPr>
              <a:t>If you see an ad is performing incredibly well, you can add to the budget and extend its run.</a:t>
            </a:r>
          </a:p>
          <a:p>
            <a:pPr marL="285750" indent="-285750">
              <a:buFont typeface="Arial" panose="020B0604020202020204" pitchFamily="34" charset="0"/>
              <a:buChar char="•"/>
            </a:pPr>
            <a:endParaRPr lang="en-ZA" sz="2400" dirty="0" smtClean="0">
              <a:solidFill>
                <a:srgbClr val="3F3F3F"/>
              </a:solidFill>
              <a:latin typeface="+mj-lt"/>
            </a:endParaRPr>
          </a:p>
          <a:p>
            <a:pPr marL="285750" indent="-285750">
              <a:buFont typeface="Arial" panose="020B0604020202020204" pitchFamily="34" charset="0"/>
              <a:buChar char="•"/>
            </a:pPr>
            <a:r>
              <a:rPr lang="en-ZA" sz="2400" dirty="0" smtClean="0">
                <a:solidFill>
                  <a:srgbClr val="3F3F3F"/>
                </a:solidFill>
                <a:latin typeface="+mj-lt"/>
              </a:rPr>
              <a:t>If you see an ad is underperforming, you can “pause” it – which effectively means you’re cancelling it.</a:t>
            </a:r>
          </a:p>
          <a:p>
            <a:pPr marL="285750" indent="-285750">
              <a:buFont typeface="Arial" panose="020B0604020202020204" pitchFamily="34" charset="0"/>
              <a:buChar char="•"/>
            </a:pPr>
            <a:endParaRPr lang="en-ZA" sz="2400" dirty="0" smtClean="0">
              <a:solidFill>
                <a:srgbClr val="3F3F3F"/>
              </a:solidFill>
              <a:latin typeface="+mj-lt"/>
            </a:endParaRPr>
          </a:p>
          <a:p>
            <a:pPr marL="285750" indent="-285750">
              <a:buFont typeface="Arial" panose="020B0604020202020204" pitchFamily="34" charset="0"/>
              <a:buChar char="•"/>
            </a:pPr>
            <a:r>
              <a:rPr lang="en-ZA" sz="2400" dirty="0" smtClean="0">
                <a:solidFill>
                  <a:srgbClr val="3F3F3F"/>
                </a:solidFill>
                <a:latin typeface="+mj-lt"/>
              </a:rPr>
              <a:t>If you are really happy with how something turned out, you can click on it in the ads manager and create a similar campaign or duplicate it.</a:t>
            </a:r>
          </a:p>
          <a:p>
            <a:pPr marL="285750" indent="-285750">
              <a:buFont typeface="Arial" panose="020B0604020202020204" pitchFamily="34" charset="0"/>
              <a:buChar char="•"/>
            </a:pPr>
            <a:endParaRPr lang="en-ZA" sz="2400" dirty="0">
              <a:solidFill>
                <a:srgbClr val="3F3F3F"/>
              </a:solidFill>
              <a:latin typeface="+mj-lt"/>
            </a:endParaRPr>
          </a:p>
        </p:txBody>
      </p:sp>
      <p:sp>
        <p:nvSpPr>
          <p:cNvPr id="3" name="Rectangle 2"/>
          <p:cNvSpPr/>
          <p:nvPr/>
        </p:nvSpPr>
        <p:spPr>
          <a:xfrm>
            <a:off x="0" y="0"/>
            <a:ext cx="12192000" cy="6858000"/>
          </a:xfrm>
          <a:prstGeom prst="rect">
            <a:avLst/>
          </a:prstGeom>
          <a:noFill/>
          <a:ln w="76200">
            <a:solidFill>
              <a:srgbClr val="0077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TextBox 3"/>
          <p:cNvSpPr txBox="1"/>
          <p:nvPr/>
        </p:nvSpPr>
        <p:spPr>
          <a:xfrm>
            <a:off x="10279673" y="6394883"/>
            <a:ext cx="1784463" cy="369332"/>
          </a:xfrm>
          <a:prstGeom prst="rect">
            <a:avLst/>
          </a:prstGeom>
          <a:noFill/>
        </p:spPr>
        <p:txBody>
          <a:bodyPr wrap="none" rtlCol="0">
            <a:spAutoFit/>
          </a:bodyPr>
          <a:lstStyle/>
          <a:p>
            <a:r>
              <a:rPr lang="en-ZA" dirty="0" smtClean="0">
                <a:solidFill>
                  <a:srgbClr val="0077B7"/>
                </a:solidFill>
              </a:rPr>
              <a:t>MARKETING TIPS</a:t>
            </a:r>
            <a:endParaRPr lang="en-ZA" dirty="0">
              <a:solidFill>
                <a:srgbClr val="0077B7"/>
              </a:solidFill>
            </a:endParaRPr>
          </a:p>
        </p:txBody>
      </p:sp>
    </p:spTree>
    <p:extLst>
      <p:ext uri="{BB962C8B-B14F-4D97-AF65-F5344CB8AC3E}">
        <p14:creationId xmlns:p14="http://schemas.microsoft.com/office/powerpoint/2010/main" val="167299782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w="76200">
            <a:solidFill>
              <a:srgbClr val="0077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TextBox 2"/>
          <p:cNvSpPr txBox="1"/>
          <p:nvPr/>
        </p:nvSpPr>
        <p:spPr>
          <a:xfrm>
            <a:off x="10279673" y="6394883"/>
            <a:ext cx="1784463" cy="369332"/>
          </a:xfrm>
          <a:prstGeom prst="rect">
            <a:avLst/>
          </a:prstGeom>
          <a:noFill/>
        </p:spPr>
        <p:txBody>
          <a:bodyPr wrap="none" rtlCol="0">
            <a:spAutoFit/>
          </a:bodyPr>
          <a:lstStyle/>
          <a:p>
            <a:r>
              <a:rPr lang="en-ZA" dirty="0" smtClean="0">
                <a:solidFill>
                  <a:srgbClr val="0077B7"/>
                </a:solidFill>
              </a:rPr>
              <a:t>MARKETING TIPS</a:t>
            </a:r>
            <a:endParaRPr lang="en-ZA" dirty="0">
              <a:solidFill>
                <a:srgbClr val="0077B7"/>
              </a:solidFill>
            </a:endParaRPr>
          </a:p>
        </p:txBody>
      </p:sp>
      <p:sp>
        <p:nvSpPr>
          <p:cNvPr id="4" name="TextBox 3"/>
          <p:cNvSpPr txBox="1"/>
          <p:nvPr/>
        </p:nvSpPr>
        <p:spPr>
          <a:xfrm>
            <a:off x="1407116" y="1780413"/>
            <a:ext cx="9377765" cy="3416320"/>
          </a:xfrm>
          <a:prstGeom prst="rect">
            <a:avLst/>
          </a:prstGeom>
          <a:noFill/>
        </p:spPr>
        <p:txBody>
          <a:bodyPr wrap="square" rtlCol="0">
            <a:spAutoFit/>
          </a:bodyPr>
          <a:lstStyle/>
          <a:p>
            <a:endParaRPr lang="en-ZA" sz="2400" dirty="0" smtClean="0">
              <a:solidFill>
                <a:srgbClr val="3F3F3F"/>
              </a:solidFill>
              <a:latin typeface="+mj-lt"/>
            </a:endParaRPr>
          </a:p>
          <a:p>
            <a:pPr marL="285750" indent="-285750">
              <a:buFont typeface="Arial" panose="020B0604020202020204" pitchFamily="34" charset="0"/>
              <a:buChar char="•"/>
            </a:pPr>
            <a:r>
              <a:rPr lang="en-ZA" sz="2400" b="1" dirty="0" smtClean="0">
                <a:solidFill>
                  <a:srgbClr val="3F3F3F"/>
                </a:solidFill>
                <a:latin typeface="+mj-lt"/>
              </a:rPr>
              <a:t>Facebook Business </a:t>
            </a:r>
            <a:r>
              <a:rPr lang="en-ZA" sz="2400" dirty="0" smtClean="0">
                <a:solidFill>
                  <a:srgbClr val="3F3F3F"/>
                </a:solidFill>
                <a:latin typeface="+mj-lt"/>
              </a:rPr>
              <a:t>itself has some great articles to guide you through the processes</a:t>
            </a:r>
          </a:p>
          <a:p>
            <a:endParaRPr lang="en-ZA" sz="2400" dirty="0">
              <a:solidFill>
                <a:srgbClr val="3F3F3F"/>
              </a:solidFill>
              <a:latin typeface="+mj-lt"/>
            </a:endParaRPr>
          </a:p>
          <a:p>
            <a:pPr marL="285750" indent="-285750">
              <a:buFont typeface="Arial" panose="020B0604020202020204" pitchFamily="34" charset="0"/>
              <a:buChar char="•"/>
            </a:pPr>
            <a:r>
              <a:rPr lang="en-ZA" sz="2400" b="1" dirty="0" smtClean="0">
                <a:solidFill>
                  <a:srgbClr val="3F3F3F"/>
                </a:solidFill>
                <a:latin typeface="+mj-lt"/>
              </a:rPr>
              <a:t>Google</a:t>
            </a:r>
            <a:r>
              <a:rPr lang="en-ZA" sz="2400" dirty="0" smtClean="0">
                <a:solidFill>
                  <a:srgbClr val="3F3F3F"/>
                </a:solidFill>
                <a:latin typeface="+mj-lt"/>
              </a:rPr>
              <a:t> is your friend – you’ll find tutorials and some great tips and tricks</a:t>
            </a:r>
          </a:p>
          <a:p>
            <a:pPr marL="285750" indent="-285750">
              <a:buFont typeface="Arial" panose="020B0604020202020204" pitchFamily="34" charset="0"/>
              <a:buChar char="•"/>
            </a:pPr>
            <a:endParaRPr lang="en-ZA" sz="2400" dirty="0">
              <a:solidFill>
                <a:srgbClr val="3F3F3F"/>
              </a:solidFill>
              <a:latin typeface="+mj-lt"/>
            </a:endParaRPr>
          </a:p>
          <a:p>
            <a:pPr marL="285750" indent="-285750">
              <a:buFont typeface="Arial" panose="020B0604020202020204" pitchFamily="34" charset="0"/>
              <a:buChar char="•"/>
            </a:pPr>
            <a:r>
              <a:rPr lang="en-ZA" sz="2400" dirty="0" smtClean="0">
                <a:solidFill>
                  <a:srgbClr val="3F3F3F"/>
                </a:solidFill>
                <a:latin typeface="+mj-lt"/>
              </a:rPr>
              <a:t>I’m also happy to help if you are stuck – </a:t>
            </a:r>
            <a:r>
              <a:rPr lang="en-ZA" sz="2400" dirty="0" smtClean="0">
                <a:solidFill>
                  <a:srgbClr val="3F3F3F"/>
                </a:solidFill>
                <a:latin typeface="+mj-lt"/>
                <a:hlinkClick r:id="rId2"/>
              </a:rPr>
              <a:t>info@flightsiteagent.co.za</a:t>
            </a:r>
            <a:endParaRPr lang="en-ZA" sz="2400" dirty="0" smtClean="0">
              <a:solidFill>
                <a:srgbClr val="3F3F3F"/>
              </a:solidFill>
              <a:latin typeface="+mj-lt"/>
            </a:endParaRPr>
          </a:p>
          <a:p>
            <a:pPr marL="285750" indent="-285750">
              <a:buFont typeface="Arial" panose="020B0604020202020204" pitchFamily="34" charset="0"/>
              <a:buChar char="•"/>
            </a:pPr>
            <a:endParaRPr lang="en-ZA" sz="2400" dirty="0">
              <a:solidFill>
                <a:srgbClr val="3F3F3F"/>
              </a:solidFill>
              <a:latin typeface="+mj-lt"/>
            </a:endParaRPr>
          </a:p>
          <a:p>
            <a:r>
              <a:rPr lang="en-ZA" sz="2400" dirty="0" smtClean="0">
                <a:solidFill>
                  <a:srgbClr val="3F3F3F"/>
                </a:solidFill>
                <a:latin typeface="+mj-lt"/>
              </a:rPr>
              <a:t>The more you practice, the more certain you’ll be!</a:t>
            </a:r>
            <a:endParaRPr lang="en-ZA" sz="2400" dirty="0">
              <a:solidFill>
                <a:srgbClr val="3F3F3F"/>
              </a:solidFill>
              <a:latin typeface="+mj-lt"/>
            </a:endParaRPr>
          </a:p>
        </p:txBody>
      </p:sp>
      <p:sp>
        <p:nvSpPr>
          <p:cNvPr id="5" name="TextBox 4"/>
          <p:cNvSpPr txBox="1"/>
          <p:nvPr/>
        </p:nvSpPr>
        <p:spPr>
          <a:xfrm>
            <a:off x="2558321" y="974361"/>
            <a:ext cx="7075357" cy="523220"/>
          </a:xfrm>
          <a:prstGeom prst="rect">
            <a:avLst/>
          </a:prstGeom>
          <a:noFill/>
        </p:spPr>
        <p:txBody>
          <a:bodyPr wrap="square" rtlCol="0">
            <a:spAutoFit/>
          </a:bodyPr>
          <a:lstStyle/>
          <a:p>
            <a:r>
              <a:rPr lang="en-ZA" sz="2800" b="1" dirty="0" smtClean="0">
                <a:solidFill>
                  <a:srgbClr val="0077B7"/>
                </a:solidFill>
                <a:latin typeface="+mj-lt"/>
              </a:rPr>
              <a:t>IF YOU ARE STILL UNCERTAIN ABOUT ANYTHING</a:t>
            </a:r>
            <a:endParaRPr lang="en-ZA" sz="2800" b="1" dirty="0">
              <a:solidFill>
                <a:srgbClr val="0077B7"/>
              </a:solidFill>
              <a:latin typeface="+mj-lt"/>
            </a:endParaRPr>
          </a:p>
        </p:txBody>
      </p:sp>
    </p:spTree>
    <p:extLst>
      <p:ext uri="{BB962C8B-B14F-4D97-AF65-F5344CB8AC3E}">
        <p14:creationId xmlns:p14="http://schemas.microsoft.com/office/powerpoint/2010/main" val="108767922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37323" y="2596860"/>
            <a:ext cx="3917354" cy="1107996"/>
          </a:xfrm>
          <a:prstGeom prst="rect">
            <a:avLst/>
          </a:prstGeom>
        </p:spPr>
        <p:txBody>
          <a:bodyPr wrap="none">
            <a:spAutoFit/>
          </a:bodyPr>
          <a:lstStyle/>
          <a:p>
            <a:pPr algn="ctr"/>
            <a:r>
              <a:rPr lang="en-ZA" sz="6600" b="1" dirty="0" smtClean="0">
                <a:solidFill>
                  <a:srgbClr val="0077B7"/>
                </a:solidFill>
                <a:latin typeface="+mj-lt"/>
              </a:rPr>
              <a:t>Questions?</a:t>
            </a:r>
            <a:endParaRPr lang="en-ZA" sz="6600" b="1" dirty="0">
              <a:solidFill>
                <a:srgbClr val="0077B7"/>
              </a:solidFill>
              <a:latin typeface="+mj-lt"/>
            </a:endParaRPr>
          </a:p>
        </p:txBody>
      </p:sp>
      <p:sp>
        <p:nvSpPr>
          <p:cNvPr id="3" name="Rectangle 2"/>
          <p:cNvSpPr/>
          <p:nvPr/>
        </p:nvSpPr>
        <p:spPr>
          <a:xfrm>
            <a:off x="0" y="0"/>
            <a:ext cx="12192000" cy="6858000"/>
          </a:xfrm>
          <a:prstGeom prst="rect">
            <a:avLst/>
          </a:prstGeom>
          <a:noFill/>
          <a:ln w="76200">
            <a:solidFill>
              <a:srgbClr val="0077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34190015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w="76200">
            <a:solidFill>
              <a:srgbClr val="0077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Rectangle 2"/>
          <p:cNvSpPr/>
          <p:nvPr/>
        </p:nvSpPr>
        <p:spPr>
          <a:xfrm>
            <a:off x="4238697" y="2596860"/>
            <a:ext cx="3714608" cy="1107996"/>
          </a:xfrm>
          <a:prstGeom prst="rect">
            <a:avLst/>
          </a:prstGeom>
        </p:spPr>
        <p:txBody>
          <a:bodyPr wrap="none">
            <a:spAutoFit/>
          </a:bodyPr>
          <a:lstStyle/>
          <a:p>
            <a:pPr algn="ctr"/>
            <a:r>
              <a:rPr lang="en-ZA" sz="6600" b="1" dirty="0" smtClean="0">
                <a:solidFill>
                  <a:srgbClr val="0077B7"/>
                </a:solidFill>
                <a:latin typeface="+mj-lt"/>
              </a:rPr>
              <a:t>Prize Draw</a:t>
            </a:r>
            <a:endParaRPr lang="en-ZA" sz="6600" b="1" dirty="0">
              <a:solidFill>
                <a:srgbClr val="0077B7"/>
              </a:solidFill>
              <a:latin typeface="+mj-lt"/>
            </a:endParaRPr>
          </a:p>
        </p:txBody>
      </p:sp>
    </p:spTree>
    <p:extLst>
      <p:ext uri="{BB962C8B-B14F-4D97-AF65-F5344CB8AC3E}">
        <p14:creationId xmlns:p14="http://schemas.microsoft.com/office/powerpoint/2010/main" val="33338563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txBox="1">
            <a:spLocks noChangeArrowheads="1"/>
          </p:cNvSpPr>
          <p:nvPr/>
        </p:nvSpPr>
        <p:spPr bwMode="auto">
          <a:xfrm>
            <a:off x="2025414" y="31684"/>
            <a:ext cx="6552688" cy="78488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lIns="0" tIns="120706" rIns="0" bIns="0" anchor="ctr"/>
          <a:lstStyle>
            <a:lvl1pPr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Arial Unicode MS" charset="0"/>
              </a:defRPr>
            </a:lvl2pPr>
            <a:lvl3pPr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Arial Unicode MS" charset="0"/>
              </a:defRPr>
            </a:lvl3pPr>
            <a:lvl4pPr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Arial Unicode MS" charset="0"/>
              </a:defRPr>
            </a:lvl4pPr>
            <a:lvl5pPr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Arial Unicode MS" charset="0"/>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Arial Unicode MS" charset="0"/>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Arial Unicode MS" charset="0"/>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Arial Unicode MS" charset="0"/>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Arial Unicode MS" charset="0"/>
              </a:defRPr>
            </a:lvl9pPr>
          </a:lstStyle>
          <a:p>
            <a:pPr algn="l" eaLnBrk="1">
              <a:lnSpc>
                <a:spcPct val="78000"/>
              </a:lnSpc>
              <a:tabLst>
                <a:tab pos="656722" algn="l"/>
                <a:tab pos="1313444" algn="l"/>
                <a:tab pos="1970166" algn="l"/>
                <a:tab pos="2626888" algn="l"/>
                <a:tab pos="3283610" algn="l"/>
                <a:tab pos="3940332" algn="l"/>
                <a:tab pos="4597055" algn="l"/>
                <a:tab pos="5253777" algn="l"/>
                <a:tab pos="5910499" algn="l"/>
                <a:tab pos="6567221" algn="l"/>
                <a:tab pos="7223943" algn="l"/>
                <a:tab pos="7880665" algn="l"/>
                <a:tab pos="8537387" algn="l"/>
              </a:tabLst>
              <a:defRPr/>
            </a:pPr>
            <a:r>
              <a:rPr lang="en-US" sz="2903" dirty="0">
                <a:solidFill>
                  <a:srgbClr val="FFFFFF"/>
                </a:solidFill>
                <a:latin typeface="Ebrima" charset="0"/>
                <a:cs typeface="Ebrima" charset="0"/>
              </a:rPr>
              <a:t>6 Simple Tips to </a:t>
            </a:r>
            <a:r>
              <a:rPr lang="en-US" sz="2903" b="1" dirty="0">
                <a:solidFill>
                  <a:srgbClr val="FFFFFF"/>
                </a:solidFill>
                <a:latin typeface="Ebrima" charset="0"/>
                <a:cs typeface="Ebrima" charset="0"/>
              </a:rPr>
              <a:t>Sell more Travel</a:t>
            </a:r>
          </a:p>
        </p:txBody>
      </p:sp>
      <p:sp>
        <p:nvSpPr>
          <p:cNvPr id="18435" name="TextBox 3"/>
          <p:cNvSpPr txBox="1">
            <a:spLocks noChangeArrowheads="1"/>
          </p:cNvSpPr>
          <p:nvPr/>
        </p:nvSpPr>
        <p:spPr bwMode="auto">
          <a:xfrm>
            <a:off x="1522800" y="1142041"/>
            <a:ext cx="9211207" cy="3845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2400">
                <a:solidFill>
                  <a:schemeClr val="tx1"/>
                </a:solidFill>
                <a:latin typeface="Arial" panose="020B0604020202020204" pitchFamily="34" charset="0"/>
                <a:ea typeface="MS PGothic" panose="020B0600070205080204" pitchFamily="34" charset="-128"/>
              </a:defRPr>
            </a:lvl1pPr>
            <a:lvl2pPr marL="1085850" indent="-342900" eaLnBrk="0">
              <a:defRPr sz="2400">
                <a:solidFill>
                  <a:schemeClr val="tx1"/>
                </a:solidFill>
                <a:latin typeface="Arial" panose="020B0604020202020204" pitchFamily="34" charset="0"/>
                <a:ea typeface="MS PGothic" panose="020B0600070205080204" pitchFamily="34" charset="-128"/>
              </a:defRPr>
            </a:lvl2pPr>
            <a:lvl3pPr eaLnBrk="0">
              <a:defRPr sz="2400">
                <a:solidFill>
                  <a:schemeClr val="tx1"/>
                </a:solidFill>
                <a:latin typeface="Arial" panose="020B0604020202020204" pitchFamily="34" charset="0"/>
                <a:ea typeface="MS PGothic" panose="020B0600070205080204" pitchFamily="34" charset="-128"/>
              </a:defRPr>
            </a:lvl3pPr>
            <a:lvl4pPr eaLnBrk="0">
              <a:defRPr sz="2400">
                <a:solidFill>
                  <a:schemeClr val="tx1"/>
                </a:solidFill>
                <a:latin typeface="Arial" panose="020B0604020202020204" pitchFamily="34" charset="0"/>
                <a:ea typeface="MS PGothic" panose="020B0600070205080204" pitchFamily="34" charset="-128"/>
              </a:defRPr>
            </a:lvl4pPr>
            <a:lvl5pPr eaLnBrk="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sz="2400">
                <a:solidFill>
                  <a:schemeClr val="tx1"/>
                </a:solidFill>
                <a:latin typeface="Arial" panose="020B0604020202020204" pitchFamily="34" charset="0"/>
                <a:ea typeface="MS PGothic" panose="020B0600070205080204" pitchFamily="34" charset="-128"/>
              </a:defRPr>
            </a:lvl9pPr>
          </a:lstStyle>
          <a:p>
            <a:pPr defTabSz="414772" eaLnBrk="1" fontAlgn="base" hangingPunct="0">
              <a:lnSpc>
                <a:spcPct val="120000"/>
              </a:lnSpc>
              <a:spcBef>
                <a:spcPct val="0"/>
              </a:spcBef>
              <a:spcAft>
                <a:spcPct val="0"/>
              </a:spcAft>
              <a:buClr>
                <a:srgbClr val="000000"/>
              </a:buClr>
              <a:buSzPct val="100000"/>
            </a:pPr>
            <a:r>
              <a:rPr lang="en-US" altLang="en-US" sz="1270">
                <a:solidFill>
                  <a:srgbClr val="000000"/>
                </a:solidFill>
              </a:rPr>
              <a:t>There are 6 key elements to a simple system that will optimize your sales conversion:</a:t>
            </a:r>
          </a:p>
          <a:p>
            <a:pPr defTabSz="414772" eaLnBrk="1" fontAlgn="base" hangingPunct="0">
              <a:lnSpc>
                <a:spcPct val="120000"/>
              </a:lnSpc>
              <a:spcBef>
                <a:spcPct val="0"/>
              </a:spcBef>
              <a:spcAft>
                <a:spcPct val="0"/>
              </a:spcAft>
              <a:buClr>
                <a:srgbClr val="000000"/>
              </a:buClr>
              <a:buSzPct val="100000"/>
              <a:buFont typeface="Arial" panose="020B0604020202020204" pitchFamily="34" charset="0"/>
              <a:buAutoNum type="arabicPeriod"/>
            </a:pPr>
            <a:r>
              <a:rPr lang="en-US" altLang="en-US" sz="1270" b="1">
                <a:solidFill>
                  <a:srgbClr val="000000"/>
                </a:solidFill>
              </a:rPr>
              <a:t>Quote quickly</a:t>
            </a:r>
          </a:p>
          <a:p>
            <a:pPr lvl="1" defTabSz="414772" eaLnBrk="1" fontAlgn="base" hangingPunct="0">
              <a:lnSpc>
                <a:spcPct val="120000"/>
              </a:lnSpc>
              <a:spcBef>
                <a:spcPct val="0"/>
              </a:spcBef>
              <a:spcAft>
                <a:spcPct val="0"/>
              </a:spcAft>
              <a:buClr>
                <a:srgbClr val="000000"/>
              </a:buClr>
              <a:buSzPct val="100000"/>
              <a:buFont typeface="Arial" panose="020B0604020202020204" pitchFamily="34" charset="0"/>
              <a:buChar char="•"/>
            </a:pPr>
            <a:r>
              <a:rPr lang="en-US" altLang="en-US" sz="1270">
                <a:solidFill>
                  <a:srgbClr val="000000"/>
                </a:solidFill>
              </a:rPr>
              <a:t>There are 2 tasks here – quickly responding to new requests and responding with an actual quote.</a:t>
            </a:r>
          </a:p>
          <a:p>
            <a:pPr defTabSz="414772" eaLnBrk="1" fontAlgn="base" hangingPunct="0">
              <a:lnSpc>
                <a:spcPct val="120000"/>
              </a:lnSpc>
              <a:spcBef>
                <a:spcPct val="0"/>
              </a:spcBef>
              <a:spcAft>
                <a:spcPct val="0"/>
              </a:spcAft>
              <a:buClr>
                <a:srgbClr val="000000"/>
              </a:buClr>
              <a:buSzPct val="100000"/>
              <a:buFont typeface="Arial" panose="020B0604020202020204" pitchFamily="34" charset="0"/>
              <a:buAutoNum type="arabicPeriod"/>
            </a:pPr>
            <a:r>
              <a:rPr lang="en-US" altLang="en-US" sz="1270" b="1">
                <a:solidFill>
                  <a:srgbClr val="000000"/>
                </a:solidFill>
              </a:rPr>
              <a:t>Produce quality quotes</a:t>
            </a:r>
          </a:p>
          <a:p>
            <a:pPr lvl="1" defTabSz="414772" eaLnBrk="1" fontAlgn="base" hangingPunct="0">
              <a:lnSpc>
                <a:spcPct val="120000"/>
              </a:lnSpc>
              <a:spcBef>
                <a:spcPct val="0"/>
              </a:spcBef>
              <a:spcAft>
                <a:spcPct val="0"/>
              </a:spcAft>
              <a:buClr>
                <a:srgbClr val="000000"/>
              </a:buClr>
              <a:buSzPct val="100000"/>
              <a:buFont typeface="Arial" panose="020B0604020202020204" pitchFamily="34" charset="0"/>
              <a:buChar char="•"/>
            </a:pPr>
            <a:r>
              <a:rPr lang="en-US" altLang="en-US" sz="1270">
                <a:solidFill>
                  <a:srgbClr val="000000"/>
                </a:solidFill>
              </a:rPr>
              <a:t>It isn’t all about speed. The aim of a quote should be to convince the reader that a particular tour operator will provide them with the best holiday.</a:t>
            </a:r>
          </a:p>
          <a:p>
            <a:pPr defTabSz="414772" eaLnBrk="1" fontAlgn="base" hangingPunct="0">
              <a:lnSpc>
                <a:spcPct val="120000"/>
              </a:lnSpc>
              <a:spcBef>
                <a:spcPct val="0"/>
              </a:spcBef>
              <a:spcAft>
                <a:spcPct val="0"/>
              </a:spcAft>
              <a:buClr>
                <a:srgbClr val="000000"/>
              </a:buClr>
              <a:buSzPct val="100000"/>
              <a:buFont typeface="Arial" panose="020B0604020202020204" pitchFamily="34" charset="0"/>
              <a:buAutoNum type="arabicPeriod"/>
            </a:pPr>
            <a:r>
              <a:rPr lang="en-US" altLang="en-US" sz="1270" b="1">
                <a:solidFill>
                  <a:srgbClr val="000000"/>
                </a:solidFill>
              </a:rPr>
              <a:t>Follow Up, Follow Up, Follow Up, Follow Up, Follow Up</a:t>
            </a:r>
          </a:p>
          <a:p>
            <a:pPr lvl="1" defTabSz="414772" eaLnBrk="1" fontAlgn="base" hangingPunct="0">
              <a:lnSpc>
                <a:spcPct val="120000"/>
              </a:lnSpc>
              <a:spcBef>
                <a:spcPct val="0"/>
              </a:spcBef>
              <a:spcAft>
                <a:spcPct val="0"/>
              </a:spcAft>
              <a:buClr>
                <a:srgbClr val="000000"/>
              </a:buClr>
              <a:buSzPct val="100000"/>
              <a:buFont typeface="Arial" panose="020B0604020202020204" pitchFamily="34" charset="0"/>
              <a:buChar char="•"/>
            </a:pPr>
            <a:r>
              <a:rPr lang="en-US" altLang="en-US" sz="1270">
                <a:solidFill>
                  <a:srgbClr val="000000"/>
                </a:solidFill>
              </a:rPr>
              <a:t>80% of sales are made after 5 or more follow ups</a:t>
            </a:r>
          </a:p>
          <a:p>
            <a:pPr defTabSz="414772" eaLnBrk="1" fontAlgn="base" hangingPunct="0">
              <a:lnSpc>
                <a:spcPct val="120000"/>
              </a:lnSpc>
              <a:spcBef>
                <a:spcPct val="0"/>
              </a:spcBef>
              <a:spcAft>
                <a:spcPct val="0"/>
              </a:spcAft>
              <a:buClr>
                <a:srgbClr val="000000"/>
              </a:buClr>
              <a:buSzPct val="100000"/>
              <a:buFont typeface="Arial" panose="020B0604020202020204" pitchFamily="34" charset="0"/>
              <a:buAutoNum type="arabicPeriod"/>
            </a:pPr>
            <a:r>
              <a:rPr lang="en-US" altLang="en-US" sz="1270" b="1">
                <a:solidFill>
                  <a:srgbClr val="000000"/>
                </a:solidFill>
              </a:rPr>
              <a:t>Don’t make mistakes</a:t>
            </a:r>
          </a:p>
          <a:p>
            <a:pPr lvl="1" defTabSz="414772" eaLnBrk="1" fontAlgn="base" hangingPunct="0">
              <a:lnSpc>
                <a:spcPct val="120000"/>
              </a:lnSpc>
              <a:spcBef>
                <a:spcPct val="0"/>
              </a:spcBef>
              <a:spcAft>
                <a:spcPct val="0"/>
              </a:spcAft>
              <a:buClr>
                <a:srgbClr val="000000"/>
              </a:buClr>
              <a:buSzPct val="100000"/>
              <a:buFont typeface="Arial" panose="020B0604020202020204" pitchFamily="34" charset="0"/>
              <a:buChar char="•"/>
            </a:pPr>
            <a:r>
              <a:rPr lang="en-US" altLang="en-US" sz="1270">
                <a:solidFill>
                  <a:srgbClr val="000000"/>
                </a:solidFill>
              </a:rPr>
              <a:t>We are human and planning multi day itineraries can be ridiculously complicated.</a:t>
            </a:r>
          </a:p>
          <a:p>
            <a:pPr defTabSz="414772" eaLnBrk="1" fontAlgn="base" hangingPunct="0">
              <a:lnSpc>
                <a:spcPct val="120000"/>
              </a:lnSpc>
              <a:spcBef>
                <a:spcPct val="0"/>
              </a:spcBef>
              <a:spcAft>
                <a:spcPct val="0"/>
              </a:spcAft>
              <a:buClr>
                <a:srgbClr val="000000"/>
              </a:buClr>
              <a:buSzPct val="100000"/>
              <a:buFont typeface="Arial" panose="020B0604020202020204" pitchFamily="34" charset="0"/>
              <a:buAutoNum type="arabicPeriod"/>
            </a:pPr>
            <a:r>
              <a:rPr lang="en-US" altLang="en-US" sz="1270" b="1">
                <a:solidFill>
                  <a:srgbClr val="000000"/>
                </a:solidFill>
              </a:rPr>
              <a:t>Nurture repeat and referral clients</a:t>
            </a:r>
          </a:p>
          <a:p>
            <a:pPr lvl="1" defTabSz="414772" eaLnBrk="1" fontAlgn="base" hangingPunct="0">
              <a:lnSpc>
                <a:spcPct val="120000"/>
              </a:lnSpc>
              <a:spcBef>
                <a:spcPct val="0"/>
              </a:spcBef>
              <a:spcAft>
                <a:spcPct val="0"/>
              </a:spcAft>
              <a:buClr>
                <a:srgbClr val="000000"/>
              </a:buClr>
              <a:buSzPct val="100000"/>
              <a:buFont typeface="Arial" panose="020B0604020202020204" pitchFamily="34" charset="0"/>
              <a:buChar char="•"/>
            </a:pPr>
            <a:r>
              <a:rPr lang="en-US" altLang="en-US" sz="1270">
                <a:solidFill>
                  <a:srgbClr val="000000"/>
                </a:solidFill>
              </a:rPr>
              <a:t>You should be building a database of relevant details enabling you to build a picture of your database members activity. </a:t>
            </a:r>
            <a:endParaRPr lang="en-US" altLang="en-US" sz="1270" b="1">
              <a:solidFill>
                <a:srgbClr val="000000"/>
              </a:solidFill>
            </a:endParaRPr>
          </a:p>
          <a:p>
            <a:pPr defTabSz="414772" eaLnBrk="1" fontAlgn="base" hangingPunct="0">
              <a:lnSpc>
                <a:spcPct val="120000"/>
              </a:lnSpc>
              <a:spcBef>
                <a:spcPct val="0"/>
              </a:spcBef>
              <a:spcAft>
                <a:spcPct val="0"/>
              </a:spcAft>
              <a:buClr>
                <a:srgbClr val="000000"/>
              </a:buClr>
              <a:buSzPct val="100000"/>
              <a:buFont typeface="Arial" panose="020B0604020202020204" pitchFamily="34" charset="0"/>
              <a:buAutoNum type="arabicPeriod"/>
            </a:pPr>
            <a:r>
              <a:rPr lang="en-US" altLang="en-US" sz="1270" b="1">
                <a:solidFill>
                  <a:srgbClr val="000000"/>
                </a:solidFill>
              </a:rPr>
              <a:t>Build Trust </a:t>
            </a:r>
          </a:p>
          <a:p>
            <a:pPr lvl="1" defTabSz="414772" eaLnBrk="1" fontAlgn="base" hangingPunct="0">
              <a:lnSpc>
                <a:spcPct val="120000"/>
              </a:lnSpc>
              <a:spcBef>
                <a:spcPct val="0"/>
              </a:spcBef>
              <a:spcAft>
                <a:spcPct val="0"/>
              </a:spcAft>
              <a:buClr>
                <a:srgbClr val="000000"/>
              </a:buClr>
              <a:buSzPct val="100000"/>
              <a:buFont typeface="Arial" panose="020B0604020202020204" pitchFamily="34" charset="0"/>
              <a:buChar char="•"/>
            </a:pPr>
            <a:r>
              <a:rPr lang="en-US" altLang="en-US" sz="1270">
                <a:solidFill>
                  <a:srgbClr val="000000"/>
                </a:solidFill>
              </a:rPr>
              <a:t>If I believe you’re competent and know that you care about me, I will trust you</a:t>
            </a:r>
            <a:endParaRPr lang="en-US" altLang="en-US" sz="1270" b="1">
              <a:solidFill>
                <a:srgbClr val="000000"/>
              </a:solidFill>
            </a:endParaRPr>
          </a:p>
          <a:p>
            <a:pPr lvl="1" defTabSz="414772" eaLnBrk="1" fontAlgn="base" hangingPunct="0">
              <a:lnSpc>
                <a:spcPct val="120000"/>
              </a:lnSpc>
              <a:spcBef>
                <a:spcPct val="0"/>
              </a:spcBef>
              <a:spcAft>
                <a:spcPct val="0"/>
              </a:spcAft>
              <a:buClr>
                <a:srgbClr val="000000"/>
              </a:buClr>
              <a:buSzPct val="100000"/>
              <a:buFont typeface="Arial" panose="020B0604020202020204" pitchFamily="34" charset="0"/>
              <a:buChar char="•"/>
            </a:pPr>
            <a:endParaRPr lang="en-US" altLang="en-US" sz="1270">
              <a:solidFill>
                <a:srgbClr val="000000"/>
              </a:solidFill>
            </a:endParaRPr>
          </a:p>
        </p:txBody>
      </p:sp>
      <p:pic>
        <p:nvPicPr>
          <p:cNvPr id="20483" name="Picture 10" descr="banner0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6291" y="4735217"/>
            <a:ext cx="9699419" cy="151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0101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435">
                                            <p:txEl>
                                              <p:pRg st="1" end="1"/>
                                            </p:txEl>
                                          </p:spTgt>
                                        </p:tgtEl>
                                        <p:attrNameLst>
                                          <p:attrName>style.visibility</p:attrName>
                                        </p:attrNameLst>
                                      </p:cBhvr>
                                      <p:to>
                                        <p:strVal val="visible"/>
                                      </p:to>
                                    </p:set>
                                    <p:animEffect transition="in" filter="dissolve">
                                      <p:cBhvr>
                                        <p:cTn id="7" dur="500"/>
                                        <p:tgtEl>
                                          <p:spTgt spid="18435">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8435">
                                            <p:txEl>
                                              <p:pRg st="2" end="2"/>
                                            </p:txEl>
                                          </p:spTgt>
                                        </p:tgtEl>
                                        <p:attrNameLst>
                                          <p:attrName>style.visibility</p:attrName>
                                        </p:attrNameLst>
                                      </p:cBhvr>
                                      <p:to>
                                        <p:strVal val="visible"/>
                                      </p:to>
                                    </p:set>
                                    <p:animEffect transition="in" filter="dissolve">
                                      <p:cBhvr>
                                        <p:cTn id="10" dur="500"/>
                                        <p:tgtEl>
                                          <p:spTgt spid="18435">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8435">
                                            <p:txEl>
                                              <p:pRg st="3" end="3"/>
                                            </p:txEl>
                                          </p:spTgt>
                                        </p:tgtEl>
                                        <p:attrNameLst>
                                          <p:attrName>style.visibility</p:attrName>
                                        </p:attrNameLst>
                                      </p:cBhvr>
                                      <p:to>
                                        <p:strVal val="visible"/>
                                      </p:to>
                                    </p:set>
                                    <p:animEffect transition="in" filter="dissolve">
                                      <p:cBhvr>
                                        <p:cTn id="15" dur="500"/>
                                        <p:tgtEl>
                                          <p:spTgt spid="18435">
                                            <p:txEl>
                                              <p:pRg st="3" end="3"/>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8435">
                                            <p:txEl>
                                              <p:pRg st="4" end="4"/>
                                            </p:txEl>
                                          </p:spTgt>
                                        </p:tgtEl>
                                        <p:attrNameLst>
                                          <p:attrName>style.visibility</p:attrName>
                                        </p:attrNameLst>
                                      </p:cBhvr>
                                      <p:to>
                                        <p:strVal val="visible"/>
                                      </p:to>
                                    </p:set>
                                    <p:animEffect transition="in" filter="dissolve">
                                      <p:cBhvr>
                                        <p:cTn id="18" dur="500"/>
                                        <p:tgtEl>
                                          <p:spTgt spid="18435">
                                            <p:txEl>
                                              <p:pRg st="4" end="4"/>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18435">
                                            <p:txEl>
                                              <p:pRg st="5" end="5"/>
                                            </p:txEl>
                                          </p:spTgt>
                                        </p:tgtEl>
                                        <p:attrNameLst>
                                          <p:attrName>style.visibility</p:attrName>
                                        </p:attrNameLst>
                                      </p:cBhvr>
                                      <p:to>
                                        <p:strVal val="visible"/>
                                      </p:to>
                                    </p:set>
                                    <p:animEffect transition="in" filter="dissolve">
                                      <p:cBhvr>
                                        <p:cTn id="23" dur="500"/>
                                        <p:tgtEl>
                                          <p:spTgt spid="18435">
                                            <p:txEl>
                                              <p:pRg st="5" end="5"/>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18435">
                                            <p:txEl>
                                              <p:pRg st="6" end="6"/>
                                            </p:txEl>
                                          </p:spTgt>
                                        </p:tgtEl>
                                        <p:attrNameLst>
                                          <p:attrName>style.visibility</p:attrName>
                                        </p:attrNameLst>
                                      </p:cBhvr>
                                      <p:to>
                                        <p:strVal val="visible"/>
                                      </p:to>
                                    </p:set>
                                    <p:animEffect transition="in" filter="dissolve">
                                      <p:cBhvr>
                                        <p:cTn id="26" dur="500"/>
                                        <p:tgtEl>
                                          <p:spTgt spid="18435">
                                            <p:txEl>
                                              <p:pRg st="6" end="6"/>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18435">
                                            <p:txEl>
                                              <p:pRg st="7" end="7"/>
                                            </p:txEl>
                                          </p:spTgt>
                                        </p:tgtEl>
                                        <p:attrNameLst>
                                          <p:attrName>style.visibility</p:attrName>
                                        </p:attrNameLst>
                                      </p:cBhvr>
                                      <p:to>
                                        <p:strVal val="visible"/>
                                      </p:to>
                                    </p:set>
                                    <p:animEffect transition="in" filter="dissolve">
                                      <p:cBhvr>
                                        <p:cTn id="31" dur="500"/>
                                        <p:tgtEl>
                                          <p:spTgt spid="18435">
                                            <p:txEl>
                                              <p:pRg st="7" end="7"/>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18435">
                                            <p:txEl>
                                              <p:pRg st="8" end="8"/>
                                            </p:txEl>
                                          </p:spTgt>
                                        </p:tgtEl>
                                        <p:attrNameLst>
                                          <p:attrName>style.visibility</p:attrName>
                                        </p:attrNameLst>
                                      </p:cBhvr>
                                      <p:to>
                                        <p:strVal val="visible"/>
                                      </p:to>
                                    </p:set>
                                    <p:animEffect transition="in" filter="dissolve">
                                      <p:cBhvr>
                                        <p:cTn id="34" dur="500"/>
                                        <p:tgtEl>
                                          <p:spTgt spid="18435">
                                            <p:txEl>
                                              <p:pRg st="8" end="8"/>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nodeType="clickEffect">
                                  <p:stCondLst>
                                    <p:cond delay="0"/>
                                  </p:stCondLst>
                                  <p:childTnLst>
                                    <p:set>
                                      <p:cBhvr>
                                        <p:cTn id="38" dur="1" fill="hold">
                                          <p:stCondLst>
                                            <p:cond delay="0"/>
                                          </p:stCondLst>
                                        </p:cTn>
                                        <p:tgtEl>
                                          <p:spTgt spid="18435">
                                            <p:txEl>
                                              <p:pRg st="9" end="9"/>
                                            </p:txEl>
                                          </p:spTgt>
                                        </p:tgtEl>
                                        <p:attrNameLst>
                                          <p:attrName>style.visibility</p:attrName>
                                        </p:attrNameLst>
                                      </p:cBhvr>
                                      <p:to>
                                        <p:strVal val="visible"/>
                                      </p:to>
                                    </p:set>
                                    <p:animEffect transition="in" filter="dissolve">
                                      <p:cBhvr>
                                        <p:cTn id="39" dur="500"/>
                                        <p:tgtEl>
                                          <p:spTgt spid="18435">
                                            <p:txEl>
                                              <p:pRg st="9" end="9"/>
                                            </p:txEl>
                                          </p:spTgt>
                                        </p:tgtEl>
                                      </p:cBhvr>
                                    </p:animEffect>
                                  </p:childTnLst>
                                </p:cTn>
                              </p:par>
                              <p:par>
                                <p:cTn id="40" presetID="9" presetClass="entr" presetSubtype="0" fill="hold" nodeType="withEffect">
                                  <p:stCondLst>
                                    <p:cond delay="0"/>
                                  </p:stCondLst>
                                  <p:childTnLst>
                                    <p:set>
                                      <p:cBhvr>
                                        <p:cTn id="41" dur="1" fill="hold">
                                          <p:stCondLst>
                                            <p:cond delay="0"/>
                                          </p:stCondLst>
                                        </p:cTn>
                                        <p:tgtEl>
                                          <p:spTgt spid="18435">
                                            <p:txEl>
                                              <p:pRg st="10" end="10"/>
                                            </p:txEl>
                                          </p:spTgt>
                                        </p:tgtEl>
                                        <p:attrNameLst>
                                          <p:attrName>style.visibility</p:attrName>
                                        </p:attrNameLst>
                                      </p:cBhvr>
                                      <p:to>
                                        <p:strVal val="visible"/>
                                      </p:to>
                                    </p:set>
                                    <p:animEffect transition="in" filter="dissolve">
                                      <p:cBhvr>
                                        <p:cTn id="42" dur="500"/>
                                        <p:tgtEl>
                                          <p:spTgt spid="18435">
                                            <p:txEl>
                                              <p:pRg st="10" end="1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18435">
                                            <p:txEl>
                                              <p:pRg st="11" end="11"/>
                                            </p:txEl>
                                          </p:spTgt>
                                        </p:tgtEl>
                                        <p:attrNameLst>
                                          <p:attrName>style.visibility</p:attrName>
                                        </p:attrNameLst>
                                      </p:cBhvr>
                                      <p:to>
                                        <p:strVal val="visible"/>
                                      </p:to>
                                    </p:set>
                                    <p:animEffect transition="in" filter="dissolve">
                                      <p:cBhvr>
                                        <p:cTn id="47" dur="500"/>
                                        <p:tgtEl>
                                          <p:spTgt spid="18435">
                                            <p:txEl>
                                              <p:pRg st="11" end="11"/>
                                            </p:txEl>
                                          </p:spTgt>
                                        </p:tgtEl>
                                      </p:cBhvr>
                                    </p:animEffect>
                                  </p:childTnLst>
                                </p:cTn>
                              </p:par>
                              <p:par>
                                <p:cTn id="48" presetID="9" presetClass="entr" presetSubtype="0" fill="hold" nodeType="withEffect">
                                  <p:stCondLst>
                                    <p:cond delay="0"/>
                                  </p:stCondLst>
                                  <p:childTnLst>
                                    <p:set>
                                      <p:cBhvr>
                                        <p:cTn id="49" dur="1" fill="hold">
                                          <p:stCondLst>
                                            <p:cond delay="0"/>
                                          </p:stCondLst>
                                        </p:cTn>
                                        <p:tgtEl>
                                          <p:spTgt spid="18435">
                                            <p:txEl>
                                              <p:pRg st="12" end="12"/>
                                            </p:txEl>
                                          </p:spTgt>
                                        </p:tgtEl>
                                        <p:attrNameLst>
                                          <p:attrName>style.visibility</p:attrName>
                                        </p:attrNameLst>
                                      </p:cBhvr>
                                      <p:to>
                                        <p:strVal val="visible"/>
                                      </p:to>
                                    </p:set>
                                    <p:animEffect transition="in" filter="dissolve">
                                      <p:cBhvr>
                                        <p:cTn id="50" dur="500"/>
                                        <p:tgtEl>
                                          <p:spTgt spid="1843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1619" y="2665591"/>
            <a:ext cx="4848761" cy="763409"/>
          </a:xfrm>
        </p:spPr>
        <p:txBody>
          <a:bodyPr>
            <a:noAutofit/>
          </a:bodyPr>
          <a:lstStyle/>
          <a:p>
            <a:pPr algn="ctr"/>
            <a:r>
              <a:rPr lang="en-ZA" sz="6600" b="1" dirty="0" smtClean="0">
                <a:solidFill>
                  <a:srgbClr val="0077B7"/>
                </a:solidFill>
              </a:rPr>
              <a:t>Questions?</a:t>
            </a:r>
            <a:endParaRPr lang="en-ZA" sz="6600" b="1" dirty="0">
              <a:solidFill>
                <a:srgbClr val="0077B7"/>
              </a:solidFill>
            </a:endParaRPr>
          </a:p>
        </p:txBody>
      </p:sp>
      <p:sp>
        <p:nvSpPr>
          <p:cNvPr id="3" name="Rectangle 2"/>
          <p:cNvSpPr/>
          <p:nvPr/>
        </p:nvSpPr>
        <p:spPr>
          <a:xfrm>
            <a:off x="0" y="0"/>
            <a:ext cx="12192000" cy="6858000"/>
          </a:xfrm>
          <a:prstGeom prst="rect">
            <a:avLst/>
          </a:prstGeom>
          <a:noFill/>
          <a:ln w="76200">
            <a:solidFill>
              <a:srgbClr val="0077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11597799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Arial Unicode MS"/>
      </a:majorFont>
      <a:minorFont>
        <a:latin typeface="Arial"/>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effectLst/>
            <a:latin typeface="Arial" charset="0"/>
            <a:ea typeface="ＭＳ Ｐゴシック" charset="0"/>
            <a:cs typeface="Arial Unicode M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effectLst/>
            <a:latin typeface="Arial" charset="0"/>
            <a:ea typeface="ＭＳ Ｐゴシック" charset="0"/>
            <a:cs typeface="Arial Unicode M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18357</TotalTime>
  <Words>3693</Words>
  <Application>Microsoft Office PowerPoint</Application>
  <PresentationFormat>Widescreen</PresentationFormat>
  <Paragraphs>546</Paragraphs>
  <Slides>76</Slides>
  <Notes>10</Notes>
  <HiddenSlides>0</HiddenSlides>
  <MMClips>0</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76</vt:i4>
      </vt:variant>
    </vt:vector>
  </HeadingPairs>
  <TitlesOfParts>
    <vt:vector size="98" baseType="lpstr">
      <vt:lpstr>Arial Unicode MS</vt:lpstr>
      <vt:lpstr>Batang</vt:lpstr>
      <vt:lpstr>ＭＳ Ｐゴシック</vt:lpstr>
      <vt:lpstr>ＭＳ Ｐゴシック</vt:lpstr>
      <vt:lpstr>Arial</vt:lpstr>
      <vt:lpstr>Calibri</vt:lpstr>
      <vt:lpstr>Calibri Light</vt:lpstr>
      <vt:lpstr>DIN Condensed Bold</vt:lpstr>
      <vt:lpstr>Ebrima</vt:lpstr>
      <vt:lpstr>Helvetica</vt:lpstr>
      <vt:lpstr>Helvetica 45 Light</vt:lpstr>
      <vt:lpstr>MundoSans</vt:lpstr>
      <vt:lpstr>MundoSans-Light</vt:lpstr>
      <vt:lpstr>Open Sans</vt:lpstr>
      <vt:lpstr>Times</vt:lpstr>
      <vt:lpstr>Times New Roman</vt:lpstr>
      <vt:lpstr>Trebuchet MS</vt:lpstr>
      <vt:lpstr>ヒラギノ角ゴ Pro W3</vt:lpstr>
      <vt:lpstr>Office Theme</vt:lpstr>
      <vt:lpstr>1_Office Theme</vt:lpstr>
      <vt:lpstr>Blends</vt:lpstr>
      <vt:lpstr>2_Office Theme</vt:lpstr>
      <vt:lpstr>Workshop</vt:lpstr>
      <vt:lpstr>Agenda</vt:lpstr>
      <vt:lpstr>WELCOME </vt:lpstr>
      <vt:lpstr>PowerPoint Presentation</vt:lpstr>
      <vt:lpstr>PowerPoint Presentation</vt:lpstr>
      <vt:lpstr>PowerPoint Presentation</vt:lpstr>
      <vt:lpstr>PowerPoint Presentation</vt:lpstr>
      <vt:lpstr>PowerPoint Presentation</vt:lpstr>
      <vt:lpstr>Questions?</vt:lpstr>
      <vt:lpstr>PowerPoint Presentation</vt:lpstr>
      <vt:lpstr>PowerPoint Presentation</vt:lpstr>
      <vt:lpstr>CONSUMER INSIGHTS</vt:lpstr>
      <vt:lpstr>PROFILE OF TARGET SEGMENTS</vt:lpstr>
      <vt:lpstr>CONSUMER INSIGHTS</vt:lpstr>
      <vt:lpstr>HOW WE USE EVENTS TO SELL TRAVEL</vt:lpstr>
      <vt:lpstr>PowerPoint Presentation</vt:lpstr>
      <vt:lpstr>PowerPoint Presentation</vt:lpstr>
      <vt:lpstr>SHOTLEFT.CO.ZA</vt:lpstr>
      <vt:lpstr>SHO’T LEFT WEBSITE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 SPECIALIST</vt:lpstr>
      <vt:lpstr>SA SPECIALIST</vt:lpstr>
      <vt:lpstr>SA SPECIALIST</vt:lpstr>
      <vt:lpstr>SA SPECIALIST</vt:lpstr>
      <vt:lpstr>PowerPoint Presentation</vt:lpstr>
      <vt:lpstr>PowerPoint Presentation</vt:lpstr>
      <vt:lpstr>PowerPoint Presentation</vt:lpstr>
      <vt:lpstr>PowerPoint Presentation</vt:lpstr>
      <vt:lpstr>Questions?</vt:lpstr>
      <vt:lpstr>THE WELCOME CAMPAIGN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FACEBOOK ADS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FlightSiteAgent Workshop</dc:title>
  <dc:creator>user</dc:creator>
  <cp:lastModifiedBy>user</cp:lastModifiedBy>
  <cp:revision>120</cp:revision>
  <dcterms:created xsi:type="dcterms:W3CDTF">2016-08-30T09:33:15Z</dcterms:created>
  <dcterms:modified xsi:type="dcterms:W3CDTF">2017-04-03T08:49:28Z</dcterms:modified>
</cp:coreProperties>
</file>