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7" r:id="rId3"/>
    <p:sldId id="259" r:id="rId4"/>
    <p:sldId id="260" r:id="rId5"/>
    <p:sldId id="261" r:id="rId6"/>
    <p:sldId id="301" r:id="rId7"/>
    <p:sldId id="269" r:id="rId8"/>
    <p:sldId id="263" r:id="rId9"/>
    <p:sldId id="302" r:id="rId10"/>
    <p:sldId id="264" r:id="rId11"/>
    <p:sldId id="266" r:id="rId12"/>
    <p:sldId id="265" r:id="rId13"/>
    <p:sldId id="267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B7"/>
    <a:srgbClr val="0033CC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3BAE4-26D9-4529-B5DE-83760A54D97C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06C6-5B09-4A40-987E-F3C501C49B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51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42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08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982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63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066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2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134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555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887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521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685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0967-828E-475A-BC8A-913E6C0629A5}" type="datetimeFigureOut">
              <a:rPr lang="en-ZA" smtClean="0"/>
              <a:t>2016/11/24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2C6-DE94-4AEC-87D5-36A03800C5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274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822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ZA" dirty="0" smtClean="0">
                <a:solidFill>
                  <a:srgbClr val="3F3F3F"/>
                </a:solidFill>
                <a:latin typeface="Helvetica 45 Light" panose="020B0500000000000000" pitchFamily="34" charset="0"/>
              </a:rPr>
              <a:t>Workshop</a:t>
            </a:r>
            <a:endParaRPr lang="en-ZA" dirty="0">
              <a:solidFill>
                <a:srgbClr val="3F3F3F"/>
              </a:solidFill>
              <a:latin typeface="Helvetica 45 Light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5823"/>
            <a:ext cx="9144000" cy="1655762"/>
          </a:xfrm>
        </p:spPr>
        <p:txBody>
          <a:bodyPr/>
          <a:lstStyle/>
          <a:p>
            <a:r>
              <a:rPr lang="en-ZA" dirty="0" smtClean="0">
                <a:solidFill>
                  <a:srgbClr val="3F3F3F"/>
                </a:solidFill>
              </a:rPr>
              <a:t>September 2016</a:t>
            </a:r>
            <a:endParaRPr lang="en-ZA" dirty="0">
              <a:solidFill>
                <a:srgbClr val="3F3F3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68" y="1407668"/>
            <a:ext cx="5651863" cy="1761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762" y="788684"/>
            <a:ext cx="98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9713" y="1296456"/>
            <a:ext cx="799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+mj-lt"/>
              </a:rPr>
              <a:t>How do you go beyond your friends and family?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2202" y="2456781"/>
            <a:ext cx="9765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+mj-lt"/>
              </a:rPr>
              <a:t>Think about what you’d do if you’re looking for someone to deliver a service. If friends and family can’t recommend someone suitable, you’ll likely turn to the internet. </a:t>
            </a:r>
          </a:p>
          <a:p>
            <a:endParaRPr lang="en-ZA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1988" y="4075658"/>
            <a:ext cx="912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latin typeface="+mj-lt"/>
              </a:rPr>
              <a:t>Having an online presence has become non-negotiable for all businesses! </a:t>
            </a:r>
            <a:endParaRPr lang="en-ZA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07" y="4944109"/>
            <a:ext cx="10996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latin typeface="+mj-lt"/>
              </a:rPr>
              <a:t>Social media is great for smaller businesses as you can tailor-make it to fit your budget.</a:t>
            </a:r>
            <a:endParaRPr lang="en-Z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19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4020" y="590399"/>
            <a:ext cx="3223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SOCIAL MEDIA</a:t>
            </a:r>
            <a:endParaRPr lang="en-ZA" sz="4000" dirty="0">
              <a:solidFill>
                <a:srgbClr val="0077B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201986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If you’re unfamiliar with a company, you’ll be extra sceptical.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Determine a company’s credibility through: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Testimonials – these are especially valuable when on Facebook as you can see who made the testimony.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A physical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Contact numbers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Email addresses ( Especially customised ones e.g. not @gmail.com)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Being active online ( a dead account doesn’t inspire confidence)</a:t>
            </a:r>
            <a:endParaRPr lang="en-Z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17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2015490" y="735050"/>
            <a:ext cx="8161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>
                <a:latin typeface="+mj-lt"/>
              </a:rPr>
              <a:t>Online presence = Facebook Business Page</a:t>
            </a:r>
            <a:endParaRPr lang="en-ZA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319" y="2411530"/>
            <a:ext cx="87157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It’s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Easy to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Easy to maintain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Allows for interaction from your followers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Allows customers to rate your service (provide testimonials which </a:t>
            </a:r>
          </a:p>
          <a:p>
            <a:r>
              <a:rPr lang="en-ZA" sz="2400" dirty="0">
                <a:latin typeface="+mj-lt"/>
              </a:rPr>
              <a:t>s</a:t>
            </a:r>
            <a:r>
              <a:rPr lang="en-ZA" sz="2400" dirty="0" smtClean="0">
                <a:latin typeface="+mj-lt"/>
              </a:rPr>
              <a:t>eem more trustworthy)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Social aspect allows customers to share and tag your business, </a:t>
            </a:r>
          </a:p>
          <a:p>
            <a:r>
              <a:rPr lang="en-ZA" sz="2400" dirty="0" smtClean="0">
                <a:latin typeface="+mj-lt"/>
              </a:rPr>
              <a:t>increasing visibility and brand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0955" y="1470100"/>
            <a:ext cx="125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>
                <a:latin typeface="+mj-lt"/>
              </a:rPr>
              <a:t>Why?</a:t>
            </a:r>
            <a:endParaRPr lang="en-Z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85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230" t="11779" r="12951" b="7836"/>
          <a:stretch/>
        </p:blipFill>
        <p:spPr>
          <a:xfrm>
            <a:off x="1795859" y="1270267"/>
            <a:ext cx="8483814" cy="51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071" t="32356" r="39116" b="10529"/>
          <a:stretch/>
        </p:blipFill>
        <p:spPr>
          <a:xfrm>
            <a:off x="2190769" y="1465898"/>
            <a:ext cx="3351482" cy="4717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395" t="32356" r="39440" b="27836"/>
          <a:stretch/>
        </p:blipFill>
        <p:spPr>
          <a:xfrm>
            <a:off x="6647720" y="1465898"/>
            <a:ext cx="2883878" cy="29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259" t="20625" r="24303" b="27452"/>
          <a:stretch/>
        </p:blipFill>
        <p:spPr>
          <a:xfrm>
            <a:off x="1936072" y="1508807"/>
            <a:ext cx="8319854" cy="46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78" t="25432" r="27763" b="23606"/>
          <a:stretch/>
        </p:blipFill>
        <p:spPr>
          <a:xfrm>
            <a:off x="1262721" y="1800918"/>
            <a:ext cx="5992838" cy="3727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7460" y="1968006"/>
            <a:ext cx="47187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latin typeface="+mj-lt"/>
              </a:rPr>
              <a:t>You can change your profile </a:t>
            </a:r>
          </a:p>
          <a:p>
            <a:r>
              <a:rPr lang="en-ZA" sz="2400" dirty="0" smtClean="0">
                <a:latin typeface="+mj-lt"/>
              </a:rPr>
              <a:t>picture later on.</a:t>
            </a:r>
          </a:p>
          <a:p>
            <a:endParaRPr lang="en-ZA" sz="2400" dirty="0" smtClean="0">
              <a:latin typeface="+mj-lt"/>
            </a:endParaRPr>
          </a:p>
          <a:p>
            <a:r>
              <a:rPr lang="en-ZA" sz="2400" b="1" dirty="0" smtClean="0">
                <a:latin typeface="+mj-lt"/>
              </a:rPr>
              <a:t>What should be your profile picture?</a:t>
            </a:r>
          </a:p>
          <a:p>
            <a:r>
              <a:rPr lang="en-ZA" sz="2400" dirty="0" smtClean="0">
                <a:latin typeface="+mj-lt"/>
              </a:rPr>
              <a:t>Your logo is the most natural choice, </a:t>
            </a:r>
          </a:p>
          <a:p>
            <a:r>
              <a:rPr lang="en-ZA" sz="2400" dirty="0" smtClean="0">
                <a:latin typeface="+mj-lt"/>
              </a:rPr>
              <a:t>not your face. You want something </a:t>
            </a:r>
          </a:p>
          <a:p>
            <a:r>
              <a:rPr lang="en-ZA" sz="2400" dirty="0" smtClean="0">
                <a:latin typeface="+mj-lt"/>
              </a:rPr>
              <a:t>that will be easy to identify even </a:t>
            </a:r>
          </a:p>
          <a:p>
            <a:r>
              <a:rPr lang="en-ZA" sz="2400" dirty="0" smtClean="0">
                <a:latin typeface="+mj-lt"/>
              </a:rPr>
              <a:t>when it is really small scale.</a:t>
            </a:r>
            <a:endParaRPr lang="en-Z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9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151" t="27355" r="28412" b="27261"/>
          <a:stretch/>
        </p:blipFill>
        <p:spPr>
          <a:xfrm>
            <a:off x="3123028" y="1772529"/>
            <a:ext cx="5781822" cy="3319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6632" y="5379799"/>
            <a:ext cx="397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latin typeface="+mj-lt"/>
              </a:rPr>
              <a:t>This is just for quick reference.</a:t>
            </a:r>
            <a:endParaRPr lang="en-Z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88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71" t="12014" r="25635" b="5485"/>
          <a:stretch/>
        </p:blipFill>
        <p:spPr>
          <a:xfrm>
            <a:off x="1262721" y="1359617"/>
            <a:ext cx="5345722" cy="4930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08443" y="1931816"/>
            <a:ext cx="534793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latin typeface="+mj-lt"/>
              </a:rPr>
              <a:t>Choose the country you’d like to target. </a:t>
            </a:r>
          </a:p>
          <a:p>
            <a:endParaRPr lang="en-ZA" sz="2400" dirty="0">
              <a:latin typeface="+mj-lt"/>
            </a:endParaRPr>
          </a:p>
          <a:p>
            <a:r>
              <a:rPr lang="en-ZA" sz="2400" dirty="0" smtClean="0">
                <a:latin typeface="+mj-lt"/>
              </a:rPr>
              <a:t>You could go as far as choosing a suburb, </a:t>
            </a:r>
          </a:p>
          <a:p>
            <a:r>
              <a:rPr lang="en-ZA" sz="2400" dirty="0" smtClean="0">
                <a:latin typeface="+mj-lt"/>
              </a:rPr>
              <a:t>but the more you specialise the more</a:t>
            </a:r>
          </a:p>
          <a:p>
            <a:r>
              <a:rPr lang="en-ZA" sz="2400" dirty="0" smtClean="0">
                <a:latin typeface="+mj-lt"/>
              </a:rPr>
              <a:t>potential customers you could be missing </a:t>
            </a:r>
          </a:p>
          <a:p>
            <a:r>
              <a:rPr lang="en-ZA" sz="2400" dirty="0" smtClean="0">
                <a:latin typeface="+mj-lt"/>
              </a:rPr>
              <a:t>out on.</a:t>
            </a:r>
          </a:p>
          <a:p>
            <a:endParaRPr lang="en-ZA" sz="2400" dirty="0">
              <a:latin typeface="+mj-lt"/>
            </a:endParaRPr>
          </a:p>
          <a:p>
            <a:r>
              <a:rPr lang="en-ZA" sz="2400" dirty="0" smtClean="0">
                <a:latin typeface="+mj-lt"/>
              </a:rPr>
              <a:t>When you are promoting your page with </a:t>
            </a:r>
          </a:p>
          <a:p>
            <a:r>
              <a:rPr lang="en-ZA" sz="2400" dirty="0" smtClean="0">
                <a:latin typeface="+mj-lt"/>
              </a:rPr>
              <a:t>money, it is a good idea to target your </a:t>
            </a:r>
          </a:p>
          <a:p>
            <a:r>
              <a:rPr lang="en-ZA" sz="2400" dirty="0" smtClean="0">
                <a:latin typeface="+mj-lt"/>
              </a:rPr>
              <a:t>niche market and this could mean </a:t>
            </a:r>
          </a:p>
          <a:p>
            <a:r>
              <a:rPr lang="en-ZA" sz="2400" dirty="0" smtClean="0">
                <a:latin typeface="+mj-lt"/>
              </a:rPr>
              <a:t>narrowing down the area.</a:t>
            </a:r>
            <a:endParaRPr lang="en-Z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8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827" t="16778" r="13059" b="14184"/>
          <a:stretch/>
        </p:blipFill>
        <p:spPr>
          <a:xfrm>
            <a:off x="689316" y="1439538"/>
            <a:ext cx="6780628" cy="5050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854" t="45433" r="30034" b="8413"/>
          <a:stretch/>
        </p:blipFill>
        <p:spPr>
          <a:xfrm>
            <a:off x="7019779" y="1439538"/>
            <a:ext cx="4698609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>
                <a:solidFill>
                  <a:srgbClr val="0077B7"/>
                </a:solidFill>
                <a:latin typeface="+mn-lt"/>
              </a:rPr>
              <a:t>FlightSiteAgent</a:t>
            </a:r>
            <a:r>
              <a:rPr lang="en-ZA" b="1" dirty="0" smtClean="0">
                <a:solidFill>
                  <a:srgbClr val="0077B7"/>
                </a:solidFill>
                <a:latin typeface="+mn-lt"/>
              </a:rPr>
              <a:t> Workshop Agenda</a:t>
            </a:r>
            <a:endParaRPr lang="en-ZA" b="1" dirty="0">
              <a:solidFill>
                <a:srgbClr val="0077B7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016"/>
            <a:ext cx="10515600" cy="46779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b="1" dirty="0" smtClean="0">
                <a:solidFill>
                  <a:srgbClr val="0077B7"/>
                </a:solidFill>
                <a:latin typeface="+mj-lt"/>
              </a:rPr>
              <a:t>1. </a:t>
            </a:r>
            <a:r>
              <a:rPr lang="en-ZA" b="1" dirty="0" smtClean="0">
                <a:solidFill>
                  <a:srgbClr val="3F3F3F"/>
                </a:solidFill>
                <a:latin typeface="+mj-lt"/>
              </a:rPr>
              <a:t>Welcome by Rian Bornman</a:t>
            </a:r>
          </a:p>
          <a:p>
            <a:pPr marL="0" indent="0">
              <a:buNone/>
            </a:pPr>
            <a:endParaRPr lang="en-ZA" dirty="0" smtClean="0">
              <a:solidFill>
                <a:srgbClr val="3F3F3F"/>
              </a:solidFill>
              <a:latin typeface="+mj-lt"/>
            </a:endParaRPr>
          </a:p>
          <a:p>
            <a:pPr marL="0" indent="0">
              <a:buNone/>
            </a:pPr>
            <a:r>
              <a:rPr lang="en-ZA" b="1" dirty="0" smtClean="0">
                <a:solidFill>
                  <a:srgbClr val="0077B7"/>
                </a:solidFill>
                <a:latin typeface="+mj-lt"/>
              </a:rPr>
              <a:t>2. </a:t>
            </a:r>
            <a:r>
              <a:rPr lang="en-ZA" b="1" dirty="0" smtClean="0">
                <a:solidFill>
                  <a:srgbClr val="3F3F3F"/>
                </a:solidFill>
                <a:latin typeface="+mj-lt"/>
              </a:rPr>
              <a:t>System Training by Matooka Boltman and Kaashiefa Kolia</a:t>
            </a:r>
          </a:p>
          <a:p>
            <a:pPr marL="0" indent="0">
              <a:buNone/>
            </a:pPr>
            <a:endParaRPr lang="en-ZA" dirty="0" smtClean="0">
              <a:solidFill>
                <a:srgbClr val="3F3F3F"/>
              </a:solidFill>
              <a:latin typeface="+mj-lt"/>
            </a:endParaRPr>
          </a:p>
          <a:p>
            <a:pPr marL="0" indent="0">
              <a:buNone/>
            </a:pPr>
            <a:r>
              <a:rPr lang="en-ZA" b="1" dirty="0" smtClean="0">
                <a:solidFill>
                  <a:srgbClr val="0077B7"/>
                </a:solidFill>
                <a:latin typeface="+mj-lt"/>
              </a:rPr>
              <a:t>3. </a:t>
            </a:r>
            <a:r>
              <a:rPr lang="en-ZA" b="1" dirty="0" smtClean="0">
                <a:solidFill>
                  <a:srgbClr val="3F3F3F"/>
                </a:solidFill>
                <a:latin typeface="+mj-lt"/>
              </a:rPr>
              <a:t>Marketing by Astrid Beyers</a:t>
            </a:r>
          </a:p>
          <a:p>
            <a:pPr lvl="1"/>
            <a:r>
              <a:rPr lang="en-ZA" dirty="0" smtClean="0">
                <a:solidFill>
                  <a:srgbClr val="3F3F3F"/>
                </a:solidFill>
                <a:latin typeface="+mj-lt"/>
              </a:rPr>
              <a:t>How to build a client base &amp; marketing yourself</a:t>
            </a:r>
          </a:p>
          <a:p>
            <a:pPr lvl="1"/>
            <a:r>
              <a:rPr lang="en-ZA" dirty="0" smtClean="0">
                <a:solidFill>
                  <a:srgbClr val="3F3F3F"/>
                </a:solidFill>
                <a:latin typeface="+mj-lt"/>
              </a:rPr>
              <a:t>Setting up a Facebook business account</a:t>
            </a:r>
          </a:p>
          <a:p>
            <a:endParaRPr lang="en-ZA" dirty="0" smtClean="0">
              <a:solidFill>
                <a:srgbClr val="3F3F3F"/>
              </a:solidFill>
              <a:latin typeface="+mj-lt"/>
            </a:endParaRPr>
          </a:p>
          <a:p>
            <a:pPr marL="0" indent="0">
              <a:buNone/>
            </a:pPr>
            <a:r>
              <a:rPr lang="en-ZA" b="1" dirty="0" smtClean="0">
                <a:solidFill>
                  <a:srgbClr val="0077B7"/>
                </a:solidFill>
                <a:latin typeface="+mj-lt"/>
              </a:rPr>
              <a:t>4. </a:t>
            </a:r>
            <a:r>
              <a:rPr lang="en-Z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Domestic Tourism Update by Melanie Leloup</a:t>
            </a:r>
          </a:p>
          <a:p>
            <a:pPr marL="0" indent="0">
              <a:buNone/>
            </a:pPr>
            <a:endParaRPr lang="en-Z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ZA" b="1" dirty="0" smtClean="0">
                <a:solidFill>
                  <a:srgbClr val="0077B7"/>
                </a:solidFill>
                <a:latin typeface="+mj-lt"/>
              </a:rPr>
              <a:t>5. </a:t>
            </a:r>
            <a:r>
              <a:rPr lang="en-Z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 Tourism Welcome Campaign by Aneshree Rambally</a:t>
            </a:r>
            <a:endParaRPr lang="en-ZA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07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616" t="12081" r="11679" b="6017"/>
          <a:stretch/>
        </p:blipFill>
        <p:spPr>
          <a:xfrm>
            <a:off x="668740" y="1551271"/>
            <a:ext cx="7943176" cy="4369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44062" y="1551271"/>
            <a:ext cx="27986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latin typeface="+mj-lt"/>
              </a:rPr>
              <a:t>1: Set Up a Custom Use </a:t>
            </a:r>
          </a:p>
          <a:p>
            <a:r>
              <a:rPr lang="en-ZA" b="1" dirty="0" smtClean="0">
                <a:latin typeface="+mj-lt"/>
              </a:rPr>
              <a:t>Name</a:t>
            </a:r>
          </a:p>
          <a:p>
            <a:endParaRPr lang="en-ZA" b="1" dirty="0">
              <a:latin typeface="+mj-lt"/>
            </a:endParaRPr>
          </a:p>
          <a:p>
            <a:r>
              <a:rPr lang="en-ZA" dirty="0" smtClean="0">
                <a:latin typeface="+mj-lt"/>
              </a:rPr>
              <a:t>Allows people to tag your </a:t>
            </a:r>
          </a:p>
          <a:p>
            <a:r>
              <a:rPr lang="en-ZA" dirty="0" smtClean="0">
                <a:latin typeface="+mj-lt"/>
              </a:rPr>
              <a:t>page using what could be </a:t>
            </a:r>
          </a:p>
          <a:p>
            <a:r>
              <a:rPr lang="en-ZA" dirty="0" smtClean="0">
                <a:latin typeface="+mj-lt"/>
              </a:rPr>
              <a:t>something shorter than </a:t>
            </a:r>
          </a:p>
          <a:p>
            <a:r>
              <a:rPr lang="en-ZA" dirty="0" smtClean="0">
                <a:latin typeface="+mj-lt"/>
              </a:rPr>
              <a:t>your page/business name.</a:t>
            </a:r>
          </a:p>
          <a:p>
            <a:endParaRPr lang="en-ZA" dirty="0">
              <a:latin typeface="+mj-lt"/>
            </a:endParaRPr>
          </a:p>
          <a:p>
            <a:r>
              <a:rPr lang="en-ZA" dirty="0" smtClean="0">
                <a:latin typeface="+mj-lt"/>
              </a:rPr>
              <a:t>Also gives you a custom URL</a:t>
            </a:r>
            <a:endParaRPr lang="en-ZA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283" t="4086" r="71228" b="91683"/>
          <a:stretch/>
        </p:blipFill>
        <p:spPr>
          <a:xfrm>
            <a:off x="8816633" y="4393385"/>
            <a:ext cx="292608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3230" y="1489282"/>
            <a:ext cx="30725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latin typeface="+mj-lt"/>
              </a:rPr>
              <a:t>2: Upload you cover photo</a:t>
            </a:r>
          </a:p>
          <a:p>
            <a:endParaRPr lang="en-ZA" b="1" dirty="0">
              <a:latin typeface="+mj-lt"/>
            </a:endParaRPr>
          </a:p>
          <a:p>
            <a:r>
              <a:rPr lang="en-ZA" dirty="0" smtClean="0">
                <a:latin typeface="+mj-lt"/>
              </a:rPr>
              <a:t>Something relating to travel.</a:t>
            </a:r>
          </a:p>
          <a:p>
            <a:endParaRPr lang="en-ZA" dirty="0">
              <a:latin typeface="+mj-lt"/>
            </a:endParaRPr>
          </a:p>
          <a:p>
            <a:r>
              <a:rPr lang="en-ZA" dirty="0" smtClean="0">
                <a:latin typeface="+mj-lt"/>
              </a:rPr>
              <a:t>Should be landscape</a:t>
            </a:r>
          </a:p>
          <a:p>
            <a:endParaRPr lang="en-ZA" dirty="0">
              <a:latin typeface="+mj-lt"/>
            </a:endParaRPr>
          </a:p>
          <a:p>
            <a:r>
              <a:rPr lang="en-ZA" dirty="0" smtClean="0">
                <a:latin typeface="+mj-lt"/>
              </a:rPr>
              <a:t>Take care to position it so that I</a:t>
            </a:r>
          </a:p>
          <a:p>
            <a:r>
              <a:rPr lang="en-ZA" dirty="0" smtClean="0">
                <a:latin typeface="+mj-lt"/>
              </a:rPr>
              <a:t>it doesn’t cut anything off.</a:t>
            </a:r>
          </a:p>
          <a:p>
            <a:endParaRPr lang="en-ZA" dirty="0">
              <a:latin typeface="+mj-lt"/>
            </a:endParaRPr>
          </a:p>
          <a:p>
            <a:r>
              <a:rPr lang="de-DE" dirty="0" smtClean="0">
                <a:latin typeface="+mj-lt"/>
              </a:rPr>
              <a:t>Min size of 851 x</a:t>
            </a:r>
            <a:r>
              <a:rPr lang="de-DE" dirty="0">
                <a:latin typeface="+mj-lt"/>
              </a:rPr>
              <a:t> 315 </a:t>
            </a:r>
            <a:r>
              <a:rPr lang="de-DE" dirty="0" smtClean="0">
                <a:latin typeface="+mj-lt"/>
              </a:rPr>
              <a:t>pixels.</a:t>
            </a:r>
          </a:p>
          <a:p>
            <a:r>
              <a:rPr lang="de-DE" dirty="0" smtClean="0">
                <a:latin typeface="+mj-lt"/>
              </a:rPr>
              <a:t>Anything larger than that is </a:t>
            </a:r>
          </a:p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ood.</a:t>
            </a:r>
            <a:endParaRPr lang="en-ZA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909" t="22155" r="13357" b="21875"/>
          <a:stretch/>
        </p:blipFill>
        <p:spPr>
          <a:xfrm>
            <a:off x="604914" y="1381836"/>
            <a:ext cx="7902055" cy="40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337" t="18050" r="11784" b="7323"/>
          <a:stretch/>
        </p:blipFill>
        <p:spPr>
          <a:xfrm>
            <a:off x="1262721" y="1235731"/>
            <a:ext cx="9522892" cy="50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2731" y="1252760"/>
            <a:ext cx="794653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 smtClean="0">
                <a:latin typeface="+mj-lt"/>
              </a:rPr>
              <a:t>How do you get page likes?</a:t>
            </a:r>
          </a:p>
          <a:p>
            <a:endParaRPr lang="en-ZA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Posting content that is engaging (beautiful pictures, relevant </a:t>
            </a:r>
          </a:p>
          <a:p>
            <a:r>
              <a:rPr lang="en-ZA" sz="2400" dirty="0" smtClean="0">
                <a:latin typeface="+mj-lt"/>
              </a:rPr>
              <a:t>information &amp; competitions)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Inviting your friends to like your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>
              <a:latin typeface="+mj-lt"/>
            </a:endParaRPr>
          </a:p>
          <a:p>
            <a:endParaRPr lang="en-ZA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449" t="46408" r="36119" b="8443"/>
          <a:stretch/>
        </p:blipFill>
        <p:spPr>
          <a:xfrm>
            <a:off x="2747005" y="3382035"/>
            <a:ext cx="6697985" cy="30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1353" y="1254402"/>
            <a:ext cx="676928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 smtClean="0">
                <a:latin typeface="+mj-lt"/>
              </a:rPr>
              <a:t>How do you get page likes?</a:t>
            </a:r>
          </a:p>
          <a:p>
            <a:endParaRPr lang="en-ZA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Liking other pages as your Facebook business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700" t="17677" r="13043" b="14413"/>
          <a:stretch/>
        </p:blipFill>
        <p:spPr>
          <a:xfrm>
            <a:off x="2752297" y="2600877"/>
            <a:ext cx="6687402" cy="33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3564" y="1262808"/>
            <a:ext cx="466486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 smtClean="0">
                <a:latin typeface="+mj-lt"/>
              </a:rPr>
              <a:t>How do you get page likes?</a:t>
            </a:r>
          </a:p>
          <a:p>
            <a:endParaRPr lang="en-ZA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Promoting your page for likes.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29" t="46409" r="36329" b="7882"/>
          <a:stretch/>
        </p:blipFill>
        <p:spPr>
          <a:xfrm>
            <a:off x="2411103" y="2642668"/>
            <a:ext cx="7369791" cy="3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3565" y="1267414"/>
            <a:ext cx="466486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 smtClean="0">
                <a:latin typeface="+mj-lt"/>
              </a:rPr>
              <a:t>How do you get page likes?</a:t>
            </a:r>
          </a:p>
          <a:p>
            <a:endParaRPr lang="en-ZA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Boosting a post for likes.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217" t="32603" r="38008" b="17770"/>
          <a:stretch/>
        </p:blipFill>
        <p:spPr>
          <a:xfrm>
            <a:off x="1085274" y="2647664"/>
            <a:ext cx="4394579" cy="3630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148" t="15625" r="19336" b="9189"/>
          <a:stretch/>
        </p:blipFill>
        <p:spPr>
          <a:xfrm>
            <a:off x="5776274" y="2647664"/>
            <a:ext cx="5368888" cy="3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21" y="546516"/>
            <a:ext cx="96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HOW TO SET UP A FACEBOOK </a:t>
            </a:r>
            <a:r>
              <a:rPr lang="en-ZA" sz="4000" dirty="0">
                <a:solidFill>
                  <a:srgbClr val="0077B7"/>
                </a:solidFill>
              </a:rPr>
              <a:t>BUSINESS </a:t>
            </a:r>
            <a:r>
              <a:rPr lang="en-ZA" sz="4000" dirty="0" smtClean="0">
                <a:solidFill>
                  <a:srgbClr val="0077B7"/>
                </a:solidFill>
              </a:rPr>
              <a:t>PAGE</a:t>
            </a:r>
            <a:endParaRPr lang="en-ZA" sz="4000" dirty="0">
              <a:solidFill>
                <a:srgbClr val="0077B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1460" y="1185365"/>
            <a:ext cx="45890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 smtClean="0">
                <a:latin typeface="+mj-lt"/>
              </a:rPr>
              <a:t>What you post is up to you</a:t>
            </a:r>
          </a:p>
          <a:p>
            <a:endParaRPr lang="en-ZA" sz="2400" dirty="0">
              <a:latin typeface="+mj-lt"/>
            </a:endParaRPr>
          </a:p>
          <a:p>
            <a:endParaRPr lang="en-ZA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78" t="31670" r="44300" b="6017"/>
          <a:stretch/>
        </p:blipFill>
        <p:spPr>
          <a:xfrm>
            <a:off x="709682" y="1882967"/>
            <a:ext cx="4804013" cy="4558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8462" t="34468" r="44511" b="19823"/>
          <a:stretch/>
        </p:blipFill>
        <p:spPr>
          <a:xfrm>
            <a:off x="5868537" y="1848955"/>
            <a:ext cx="4817660" cy="33437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537" y="5377768"/>
            <a:ext cx="537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Share blog posts / relevant news articles </a:t>
            </a:r>
            <a:r>
              <a:rPr lang="en-ZA" dirty="0" err="1" smtClean="0">
                <a:latin typeface="+mj-lt"/>
              </a:rPr>
              <a:t>eg</a:t>
            </a:r>
            <a:r>
              <a:rPr lang="en-ZA" dirty="0" smtClean="0">
                <a:latin typeface="+mj-lt"/>
              </a:rPr>
              <a:t>. Samsung Galaxy Note 7 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Travel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Inspirational posts</a:t>
            </a: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67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553" y="1275326"/>
            <a:ext cx="7792883" cy="1296122"/>
          </a:xfrm>
        </p:spPr>
        <p:txBody>
          <a:bodyPr>
            <a:noAutofit/>
          </a:bodyPr>
          <a:lstStyle/>
          <a:p>
            <a:r>
              <a:rPr lang="en-ZA" sz="8800" b="1" dirty="0" smtClean="0">
                <a:solidFill>
                  <a:srgbClr val="0077B7"/>
                </a:solidFill>
              </a:rPr>
              <a:t>MARKETING TIPS</a:t>
            </a:r>
            <a:endParaRPr lang="en-ZA" sz="8800" b="1" dirty="0">
              <a:solidFill>
                <a:srgbClr val="0077B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5024" y="4497192"/>
            <a:ext cx="5041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>
                <a:solidFill>
                  <a:srgbClr val="3F3F3F"/>
                </a:solidFill>
                <a:latin typeface="+mj-lt"/>
              </a:rPr>
              <a:t>Astrid Beyers – Content Manager</a:t>
            </a:r>
          </a:p>
          <a:p>
            <a:pPr algn="ctr"/>
            <a:endParaRPr lang="en-ZA" sz="2800" dirty="0">
              <a:solidFill>
                <a:srgbClr val="3F3F3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439" y="2887641"/>
            <a:ext cx="623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600" dirty="0" smtClean="0">
                <a:solidFill>
                  <a:srgbClr val="3F3F3F"/>
                </a:solidFill>
                <a:latin typeface="+mj-lt"/>
              </a:rPr>
              <a:t>HOW TO BUILD A CLIENT BASE &amp;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6738" y="3533972"/>
            <a:ext cx="10098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600" dirty="0" smtClean="0">
                <a:solidFill>
                  <a:srgbClr val="3F3F3F"/>
                </a:solidFill>
                <a:latin typeface="+mj-lt"/>
              </a:rPr>
              <a:t>STEP-BY-STEP CREATING A FACEBOOK BUSINESS PAGE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94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099" y="766190"/>
            <a:ext cx="6179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>
                <a:solidFill>
                  <a:srgbClr val="0077B7"/>
                </a:solidFill>
                <a:latin typeface="+mj-lt"/>
              </a:rPr>
              <a:t>YOUR MARKETING 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1881" y="1719618"/>
            <a:ext cx="85707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ZA" sz="4400" dirty="0" smtClean="0">
                <a:latin typeface="+mj-lt"/>
              </a:rPr>
              <a:t> Yourself </a:t>
            </a:r>
          </a:p>
          <a:p>
            <a:endParaRPr lang="en-ZA" sz="4400" dirty="0" smtClean="0">
              <a:latin typeface="+mj-lt"/>
            </a:endParaRPr>
          </a:p>
          <a:p>
            <a:r>
              <a:rPr lang="en-ZA" sz="4400" dirty="0" smtClean="0">
                <a:latin typeface="+mj-lt"/>
              </a:rPr>
              <a:t>(2) Friends and Family</a:t>
            </a:r>
          </a:p>
          <a:p>
            <a:endParaRPr lang="en-ZA" sz="4400" dirty="0" smtClean="0">
              <a:latin typeface="+mj-lt"/>
            </a:endParaRPr>
          </a:p>
          <a:p>
            <a:r>
              <a:rPr lang="en-ZA" sz="4400" dirty="0" smtClean="0">
                <a:latin typeface="+mj-lt"/>
              </a:rPr>
              <a:t>(3) Social Media</a:t>
            </a:r>
            <a:endParaRPr lang="en-ZA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46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083" y="3282129"/>
            <a:ext cx="5699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4000" dirty="0">
                <a:latin typeface="+mj-lt"/>
              </a:rPr>
              <a:t>“Where will I get clients?” </a:t>
            </a:r>
            <a:endParaRPr lang="en-ZA" dirty="0">
              <a:solidFill>
                <a:srgbClr val="0077B7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5342" y="1736460"/>
            <a:ext cx="830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 smtClean="0">
                <a:latin typeface="+mj-lt"/>
              </a:rPr>
              <a:t>Our number one question from </a:t>
            </a:r>
            <a:r>
              <a:rPr lang="en-ZA" sz="3200" dirty="0" err="1" smtClean="0">
                <a:latin typeface="+mj-lt"/>
              </a:rPr>
              <a:t>FlightSiteAgents</a:t>
            </a:r>
            <a:r>
              <a:rPr lang="en-ZA" sz="3200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426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2803" y="1673948"/>
            <a:ext cx="9003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+mj-lt"/>
              </a:rPr>
              <a:t>But </a:t>
            </a:r>
            <a:r>
              <a:rPr lang="en-ZA" sz="3200" dirty="0" smtClean="0">
                <a:latin typeface="+mj-lt"/>
              </a:rPr>
              <a:t>a </a:t>
            </a:r>
            <a:r>
              <a:rPr lang="en-ZA" sz="3200" dirty="0">
                <a:latin typeface="+mj-lt"/>
              </a:rPr>
              <a:t>successful </a:t>
            </a:r>
            <a:r>
              <a:rPr lang="en-ZA" sz="3200" dirty="0" smtClean="0">
                <a:latin typeface="+mj-lt"/>
              </a:rPr>
              <a:t>travel company doesn’t just service </a:t>
            </a:r>
            <a:r>
              <a:rPr lang="en-ZA" sz="3200" dirty="0">
                <a:latin typeface="+mj-lt"/>
              </a:rPr>
              <a:t>a few people that need flights, </a:t>
            </a:r>
            <a:r>
              <a:rPr lang="en-ZA" sz="3200" dirty="0" smtClean="0">
                <a:latin typeface="+mj-lt"/>
              </a:rPr>
              <a:t>it’s </a:t>
            </a:r>
            <a:r>
              <a:rPr lang="en-ZA" sz="3200" dirty="0">
                <a:latin typeface="+mj-lt"/>
              </a:rPr>
              <a:t>about building  a solid client base that is continuously growing. </a:t>
            </a:r>
            <a:endParaRPr lang="en-ZA" sz="3200" dirty="0" smtClean="0">
              <a:latin typeface="+mj-lt"/>
            </a:endParaRPr>
          </a:p>
          <a:p>
            <a:endParaRPr lang="en-ZA" sz="3200" dirty="0">
              <a:latin typeface="+mj-lt"/>
            </a:endParaRPr>
          </a:p>
          <a:p>
            <a:r>
              <a:rPr lang="en-ZA" sz="3200" dirty="0" smtClean="0">
                <a:latin typeface="+mj-lt"/>
              </a:rPr>
              <a:t>This means having </a:t>
            </a:r>
            <a:r>
              <a:rPr lang="en-ZA" sz="3200" dirty="0">
                <a:latin typeface="+mj-lt"/>
              </a:rPr>
              <a:t>both </a:t>
            </a:r>
            <a:r>
              <a:rPr lang="en-ZA" sz="3200" dirty="0" smtClean="0">
                <a:latin typeface="+mj-lt"/>
              </a:rPr>
              <a:t>returning </a:t>
            </a:r>
            <a:r>
              <a:rPr lang="en-ZA" sz="3200" dirty="0">
                <a:latin typeface="+mj-lt"/>
              </a:rPr>
              <a:t>clients and new clients.</a:t>
            </a:r>
          </a:p>
        </p:txBody>
      </p:sp>
    </p:spTree>
    <p:extLst>
      <p:ext uri="{BB962C8B-B14F-4D97-AF65-F5344CB8AC3E}">
        <p14:creationId xmlns:p14="http://schemas.microsoft.com/office/powerpoint/2010/main" val="98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6793" y="812941"/>
            <a:ext cx="4978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MARKETING YOURSELF</a:t>
            </a:r>
            <a:endParaRPr lang="en-ZA" sz="4000" dirty="0">
              <a:solidFill>
                <a:srgbClr val="0077B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0706" y="1892378"/>
            <a:ext cx="98305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You not only represent your business, you ARE your business.</a:t>
            </a:r>
          </a:p>
          <a:p>
            <a:r>
              <a:rPr lang="en-ZA" sz="2400" dirty="0" smtClean="0">
                <a:latin typeface="+mj-lt"/>
              </a:rPr>
              <a:t>Even in your personal capacity, everything you do reflects on your business.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Perfect </a:t>
            </a:r>
            <a:r>
              <a:rPr lang="en-ZA" sz="2400" dirty="0">
                <a:latin typeface="+mj-lt"/>
              </a:rPr>
              <a:t>your </a:t>
            </a:r>
            <a:r>
              <a:rPr lang="en-ZA" sz="2400" dirty="0" smtClean="0">
                <a:latin typeface="+mj-lt"/>
              </a:rPr>
              <a:t>“elevator pitch” - A </a:t>
            </a:r>
            <a:r>
              <a:rPr lang="en-ZA" sz="2400" dirty="0">
                <a:latin typeface="+mj-lt"/>
              </a:rPr>
              <a:t>brief, persuasive speech that you use to spark interest in what your </a:t>
            </a:r>
            <a:r>
              <a:rPr lang="en-ZA" sz="2400" dirty="0" smtClean="0">
                <a:latin typeface="+mj-lt"/>
              </a:rPr>
              <a:t>company does. Focus on </a:t>
            </a:r>
            <a:r>
              <a:rPr lang="en-ZA" sz="2400" dirty="0">
                <a:latin typeface="+mj-lt"/>
              </a:rPr>
              <a:t>what sets </a:t>
            </a:r>
            <a:r>
              <a:rPr lang="en-ZA" sz="2400" dirty="0" smtClean="0">
                <a:latin typeface="+mj-lt"/>
              </a:rPr>
              <a:t>you </a:t>
            </a:r>
            <a:r>
              <a:rPr lang="en-ZA" sz="2400" dirty="0">
                <a:latin typeface="+mj-lt"/>
              </a:rPr>
              <a:t>apart from your competitors.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Become a travel expert: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Become comfortable with the FSA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Stay up to date with industry news and developments (FSA Facebook &amp; Twitter accounts)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Network – The more people you know, the more you can market yourself to!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6793" y="1480127"/>
            <a:ext cx="472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j-lt"/>
              </a:rPr>
              <a:t>Before you want to approach friends and family!</a:t>
            </a: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42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9791" y="481217"/>
            <a:ext cx="7412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MARKETING TO FRIENDS &amp; FAMILY</a:t>
            </a:r>
            <a:endParaRPr lang="en-ZA" sz="4000" dirty="0">
              <a:solidFill>
                <a:srgbClr val="0077B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0705" y="1407451"/>
            <a:ext cx="98305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Don’t treat them as a test-run, but rather a demonstration of your 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Remember that you aren’t asking them for a favour, but an opportunity to prove yourself.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Even though they are your friends/family, treat them like a client and act professionally.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</a:rPr>
              <a:t>Qualify them like a client, it might be awkward but ask for a budget and </a:t>
            </a:r>
            <a:r>
              <a:rPr lang="en-ZA" sz="2400" dirty="0" smtClean="0">
                <a:latin typeface="+mj-lt"/>
              </a:rPr>
              <a:t>stick to it </a:t>
            </a:r>
            <a:r>
              <a:rPr lang="en-ZA" sz="2400" dirty="0">
                <a:latin typeface="+mj-lt"/>
              </a:rPr>
              <a:t>and provide professional quotes.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</a:rPr>
              <a:t>Say no to “friends and family discounts”. Rather offer extras like personal airport transfers or online check-ins, but don’t undercut yourself and offer a discount you can’t sustain</a:t>
            </a:r>
            <a:r>
              <a:rPr lang="en-ZA" sz="2400" dirty="0" smtClean="0">
                <a:latin typeface="+mj-lt"/>
              </a:rPr>
              <a:t>.</a:t>
            </a:r>
            <a:endParaRPr lang="en-ZA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j-lt"/>
              </a:rPr>
              <a:t>Making the booking should be the end, let them become your ambassadors! Encourage them to share on social media and provide honest testimonials that you can use for marketing.</a:t>
            </a:r>
          </a:p>
        </p:txBody>
      </p:sp>
    </p:spTree>
    <p:extLst>
      <p:ext uri="{BB962C8B-B14F-4D97-AF65-F5344CB8AC3E}">
        <p14:creationId xmlns:p14="http://schemas.microsoft.com/office/powerpoint/2010/main" val="6757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10279673" y="63948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7B7"/>
                </a:solidFill>
              </a:rPr>
              <a:t>MARKETING TIPS</a:t>
            </a:r>
            <a:endParaRPr lang="en-ZA" dirty="0">
              <a:solidFill>
                <a:srgbClr val="0077B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9791" y="481217"/>
            <a:ext cx="7412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0077B7"/>
                </a:solidFill>
              </a:rPr>
              <a:t>MARKETING TO FRIENDS &amp; FAMILY</a:t>
            </a:r>
            <a:endParaRPr lang="en-ZA" sz="4000" dirty="0">
              <a:solidFill>
                <a:srgbClr val="0077B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2471" y="1438599"/>
            <a:ext cx="8947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+mj-lt"/>
              </a:rPr>
              <a:t>What if your friends and family can’t afford to </a:t>
            </a:r>
            <a:r>
              <a:rPr lang="en-ZA" sz="3200" dirty="0" smtClean="0">
                <a:latin typeface="+mj-lt"/>
              </a:rPr>
              <a:t>travel or don’t want to travel in the immediate future? </a:t>
            </a:r>
          </a:p>
          <a:p>
            <a:endParaRPr lang="en-ZA" sz="3200" dirty="0">
              <a:latin typeface="+mj-lt"/>
            </a:endParaRPr>
          </a:p>
          <a:p>
            <a:endParaRPr lang="en-ZA" sz="32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969" y="2816709"/>
            <a:ext cx="8690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+mj-lt"/>
              </a:rPr>
              <a:t>You can still ask them to put your services to the test by allowing you to quote them </a:t>
            </a:r>
            <a:r>
              <a:rPr lang="en-ZA" sz="2400" dirty="0" smtClean="0">
                <a:latin typeface="+mj-lt"/>
              </a:rPr>
              <a:t>on something (practice makes perfect). </a:t>
            </a:r>
          </a:p>
          <a:p>
            <a:endParaRPr lang="en-ZA" sz="2400" dirty="0" smtClean="0">
              <a:latin typeface="+mj-lt"/>
            </a:endParaRPr>
          </a:p>
          <a:p>
            <a:r>
              <a:rPr lang="en-ZA" sz="2400" dirty="0" smtClean="0">
                <a:latin typeface="+mj-lt"/>
              </a:rPr>
              <a:t>This will make both you and them more confident in your abilities and </a:t>
            </a:r>
            <a:r>
              <a:rPr lang="en-ZA" sz="2400" dirty="0">
                <a:latin typeface="+mj-lt"/>
              </a:rPr>
              <a:t>more likely to encourage their friends to make use of your services</a:t>
            </a:r>
            <a:r>
              <a:rPr lang="en-ZA" sz="2400" dirty="0" smtClean="0">
                <a:latin typeface="+mj-lt"/>
              </a:rPr>
              <a:t>.</a:t>
            </a:r>
          </a:p>
          <a:p>
            <a:endParaRPr lang="en-ZA" sz="2400" dirty="0">
              <a:latin typeface="+mj-lt"/>
            </a:endParaRPr>
          </a:p>
          <a:p>
            <a:endParaRPr lang="en-Z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8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15592</TotalTime>
  <Words>1104</Words>
  <Application>Microsoft Office PowerPoint</Application>
  <PresentationFormat>Widescreen</PresentationFormat>
  <Paragraphs>169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Helvetica 45 Light</vt:lpstr>
      <vt:lpstr>Office Theme</vt:lpstr>
      <vt:lpstr>Workshop</vt:lpstr>
      <vt:lpstr>FlightSiteAgent Workshop Agenda</vt:lpstr>
      <vt:lpstr>MARKETING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FlightSiteAgent Workshop</dc:title>
  <dc:creator>user</dc:creator>
  <cp:lastModifiedBy>user</cp:lastModifiedBy>
  <cp:revision>88</cp:revision>
  <dcterms:created xsi:type="dcterms:W3CDTF">2016-08-30T09:33:15Z</dcterms:created>
  <dcterms:modified xsi:type="dcterms:W3CDTF">2016-11-24T09:35:40Z</dcterms:modified>
</cp:coreProperties>
</file>