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97" r:id="rId3"/>
    <p:sldId id="258" r:id="rId4"/>
    <p:sldId id="262"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8" r:id="rId21"/>
    <p:sldId id="292" r:id="rId22"/>
    <p:sldId id="293" r:id="rId23"/>
    <p:sldId id="294" r:id="rId24"/>
    <p:sldId id="295" r:id="rId25"/>
    <p:sldId id="296" r:id="rId26"/>
    <p:sldId id="259" r:id="rId27"/>
    <p:sldId id="260" r:id="rId28"/>
    <p:sldId id="261" r:id="rId29"/>
    <p:sldId id="269" r:id="rId30"/>
    <p:sldId id="263" r:id="rId31"/>
    <p:sldId id="264" r:id="rId32"/>
    <p:sldId id="266" r:id="rId33"/>
    <p:sldId id="265" r:id="rId34"/>
    <p:sldId id="267" r:id="rId35"/>
    <p:sldId id="268" r:id="rId36"/>
    <p:sldId id="270" r:id="rId37"/>
    <p:sldId id="271" r:id="rId38"/>
    <p:sldId id="272" r:id="rId39"/>
    <p:sldId id="273" r:id="rId40"/>
    <p:sldId id="274" r:id="rId41"/>
    <p:sldId id="275" r:id="rId42"/>
    <p:sldId id="276" r:id="rId43"/>
    <p:sldId id="29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7B7"/>
    <a:srgbClr val="0033CC"/>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434" autoAdjust="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B3BAE4-26D9-4529-B5DE-83760A54D97C}" type="datetimeFigureOut">
              <a:rPr lang="en-ZA" smtClean="0"/>
              <a:t>2016/09/16</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C106C6-5B09-4A40-987E-F3C501C49B49}" type="slidenum">
              <a:rPr lang="en-ZA" smtClean="0"/>
              <a:t>‹#›</a:t>
            </a:fld>
            <a:endParaRPr lang="en-ZA"/>
          </a:p>
        </p:txBody>
      </p:sp>
    </p:spTree>
    <p:extLst>
      <p:ext uri="{BB962C8B-B14F-4D97-AF65-F5344CB8AC3E}">
        <p14:creationId xmlns:p14="http://schemas.microsoft.com/office/powerpoint/2010/main" val="2865189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48C106C6-5B09-4A40-987E-F3C501C49B49}" type="slidenum">
              <a:rPr lang="en-ZA" smtClean="0"/>
              <a:t>8</a:t>
            </a:fld>
            <a:endParaRPr lang="en-ZA"/>
          </a:p>
        </p:txBody>
      </p:sp>
    </p:spTree>
    <p:extLst>
      <p:ext uri="{BB962C8B-B14F-4D97-AF65-F5344CB8AC3E}">
        <p14:creationId xmlns:p14="http://schemas.microsoft.com/office/powerpoint/2010/main" val="4040945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61190967-828E-475A-BC8A-913E6C0629A5}" type="datetimeFigureOut">
              <a:rPr lang="en-ZA" smtClean="0"/>
              <a:t>2016/09/16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5B582C6-DE94-4AEC-87D5-36A03800C5E9}" type="slidenum">
              <a:rPr lang="en-ZA" smtClean="0"/>
              <a:t>‹#›</a:t>
            </a:fld>
            <a:endParaRPr lang="en-ZA"/>
          </a:p>
        </p:txBody>
      </p:sp>
    </p:spTree>
    <p:extLst>
      <p:ext uri="{BB962C8B-B14F-4D97-AF65-F5344CB8AC3E}">
        <p14:creationId xmlns:p14="http://schemas.microsoft.com/office/powerpoint/2010/main" val="112426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1190967-828E-475A-BC8A-913E6C0629A5}" type="datetimeFigureOut">
              <a:rPr lang="en-ZA" smtClean="0"/>
              <a:t>2016/09/16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5B582C6-DE94-4AEC-87D5-36A03800C5E9}" type="slidenum">
              <a:rPr lang="en-ZA" smtClean="0"/>
              <a:t>‹#›</a:t>
            </a:fld>
            <a:endParaRPr lang="en-ZA"/>
          </a:p>
        </p:txBody>
      </p:sp>
    </p:spTree>
    <p:extLst>
      <p:ext uri="{BB962C8B-B14F-4D97-AF65-F5344CB8AC3E}">
        <p14:creationId xmlns:p14="http://schemas.microsoft.com/office/powerpoint/2010/main" val="252084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1190967-828E-475A-BC8A-913E6C0629A5}" type="datetimeFigureOut">
              <a:rPr lang="en-ZA" smtClean="0"/>
              <a:t>2016/09/16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5B582C6-DE94-4AEC-87D5-36A03800C5E9}" type="slidenum">
              <a:rPr lang="en-ZA" smtClean="0"/>
              <a:t>‹#›</a:t>
            </a:fld>
            <a:endParaRPr lang="en-ZA"/>
          </a:p>
        </p:txBody>
      </p:sp>
    </p:spTree>
    <p:extLst>
      <p:ext uri="{BB962C8B-B14F-4D97-AF65-F5344CB8AC3E}">
        <p14:creationId xmlns:p14="http://schemas.microsoft.com/office/powerpoint/2010/main" val="3539825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1190967-828E-475A-BC8A-913E6C0629A5}" type="datetimeFigureOut">
              <a:rPr lang="en-ZA" smtClean="0"/>
              <a:t>2016/09/16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5B582C6-DE94-4AEC-87D5-36A03800C5E9}" type="slidenum">
              <a:rPr lang="en-ZA" smtClean="0"/>
              <a:t>‹#›</a:t>
            </a:fld>
            <a:endParaRPr lang="en-ZA"/>
          </a:p>
        </p:txBody>
      </p:sp>
    </p:spTree>
    <p:extLst>
      <p:ext uri="{BB962C8B-B14F-4D97-AF65-F5344CB8AC3E}">
        <p14:creationId xmlns:p14="http://schemas.microsoft.com/office/powerpoint/2010/main" val="3266390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190967-828E-475A-BC8A-913E6C0629A5}" type="datetimeFigureOut">
              <a:rPr lang="en-ZA" smtClean="0"/>
              <a:t>2016/09/16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5B582C6-DE94-4AEC-87D5-36A03800C5E9}" type="slidenum">
              <a:rPr lang="en-ZA" smtClean="0"/>
              <a:t>‹#›</a:t>
            </a:fld>
            <a:endParaRPr lang="en-ZA"/>
          </a:p>
        </p:txBody>
      </p:sp>
    </p:spTree>
    <p:extLst>
      <p:ext uri="{BB962C8B-B14F-4D97-AF65-F5344CB8AC3E}">
        <p14:creationId xmlns:p14="http://schemas.microsoft.com/office/powerpoint/2010/main" val="1250663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61190967-828E-475A-BC8A-913E6C0629A5}" type="datetimeFigureOut">
              <a:rPr lang="en-ZA" smtClean="0"/>
              <a:t>2016/09/16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5B582C6-DE94-4AEC-87D5-36A03800C5E9}" type="slidenum">
              <a:rPr lang="en-ZA" smtClean="0"/>
              <a:t>‹#›</a:t>
            </a:fld>
            <a:endParaRPr lang="en-ZA"/>
          </a:p>
        </p:txBody>
      </p:sp>
    </p:spTree>
    <p:extLst>
      <p:ext uri="{BB962C8B-B14F-4D97-AF65-F5344CB8AC3E}">
        <p14:creationId xmlns:p14="http://schemas.microsoft.com/office/powerpoint/2010/main" val="18525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61190967-828E-475A-BC8A-913E6C0629A5}" type="datetimeFigureOut">
              <a:rPr lang="en-ZA" smtClean="0"/>
              <a:t>2016/09/16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E5B582C6-DE94-4AEC-87D5-36A03800C5E9}" type="slidenum">
              <a:rPr lang="en-ZA" smtClean="0"/>
              <a:t>‹#›</a:t>
            </a:fld>
            <a:endParaRPr lang="en-ZA"/>
          </a:p>
        </p:txBody>
      </p:sp>
    </p:spTree>
    <p:extLst>
      <p:ext uri="{BB962C8B-B14F-4D97-AF65-F5344CB8AC3E}">
        <p14:creationId xmlns:p14="http://schemas.microsoft.com/office/powerpoint/2010/main" val="2441342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61190967-828E-475A-BC8A-913E6C0629A5}" type="datetimeFigureOut">
              <a:rPr lang="en-ZA" smtClean="0"/>
              <a:t>2016/09/16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E5B582C6-DE94-4AEC-87D5-36A03800C5E9}" type="slidenum">
              <a:rPr lang="en-ZA" smtClean="0"/>
              <a:t>‹#›</a:t>
            </a:fld>
            <a:endParaRPr lang="en-ZA"/>
          </a:p>
        </p:txBody>
      </p:sp>
    </p:spTree>
    <p:extLst>
      <p:ext uri="{BB962C8B-B14F-4D97-AF65-F5344CB8AC3E}">
        <p14:creationId xmlns:p14="http://schemas.microsoft.com/office/powerpoint/2010/main" val="1115551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190967-828E-475A-BC8A-913E6C0629A5}" type="datetimeFigureOut">
              <a:rPr lang="en-ZA" smtClean="0"/>
              <a:t>2016/09/16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E5B582C6-DE94-4AEC-87D5-36A03800C5E9}" type="slidenum">
              <a:rPr lang="en-ZA" smtClean="0"/>
              <a:t>‹#›</a:t>
            </a:fld>
            <a:endParaRPr lang="en-ZA"/>
          </a:p>
        </p:txBody>
      </p:sp>
    </p:spTree>
    <p:extLst>
      <p:ext uri="{BB962C8B-B14F-4D97-AF65-F5344CB8AC3E}">
        <p14:creationId xmlns:p14="http://schemas.microsoft.com/office/powerpoint/2010/main" val="1428877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190967-828E-475A-BC8A-913E6C0629A5}" type="datetimeFigureOut">
              <a:rPr lang="en-ZA" smtClean="0"/>
              <a:t>2016/09/16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5B582C6-DE94-4AEC-87D5-36A03800C5E9}" type="slidenum">
              <a:rPr lang="en-ZA" smtClean="0"/>
              <a:t>‹#›</a:t>
            </a:fld>
            <a:endParaRPr lang="en-ZA"/>
          </a:p>
        </p:txBody>
      </p:sp>
    </p:spTree>
    <p:extLst>
      <p:ext uri="{BB962C8B-B14F-4D97-AF65-F5344CB8AC3E}">
        <p14:creationId xmlns:p14="http://schemas.microsoft.com/office/powerpoint/2010/main" val="2295219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190967-828E-475A-BC8A-913E6C0629A5}" type="datetimeFigureOut">
              <a:rPr lang="en-ZA" smtClean="0"/>
              <a:t>2016/09/16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5B582C6-DE94-4AEC-87D5-36A03800C5E9}" type="slidenum">
              <a:rPr lang="en-ZA" smtClean="0"/>
              <a:t>‹#›</a:t>
            </a:fld>
            <a:endParaRPr lang="en-ZA"/>
          </a:p>
        </p:txBody>
      </p:sp>
    </p:spTree>
    <p:extLst>
      <p:ext uri="{BB962C8B-B14F-4D97-AF65-F5344CB8AC3E}">
        <p14:creationId xmlns:p14="http://schemas.microsoft.com/office/powerpoint/2010/main" val="2736851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90967-828E-475A-BC8A-913E6C0629A5}" type="datetimeFigureOut">
              <a:rPr lang="en-ZA" smtClean="0"/>
              <a:t>2016/09/16</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B582C6-DE94-4AEC-87D5-36A03800C5E9}" type="slidenum">
              <a:rPr lang="en-ZA" smtClean="0"/>
              <a:t>‹#›</a:t>
            </a:fld>
            <a:endParaRPr lang="en-ZA"/>
          </a:p>
        </p:txBody>
      </p:sp>
    </p:spTree>
    <p:extLst>
      <p:ext uri="{BB962C8B-B14F-4D97-AF65-F5344CB8AC3E}">
        <p14:creationId xmlns:p14="http://schemas.microsoft.com/office/powerpoint/2010/main" val="3912749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www.booking.com/index.html?aid=1134393"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mailto:Kaashiefa@flightsite.co.za"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mailto:info@flightsiteagent.co.za"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www.visas.co.za/"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mailchimp.com/"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12192000" cy="6858000"/>
          </a:xfrm>
          <a:prstGeom prst="rect">
            <a:avLst/>
          </a:prstGeom>
          <a:noFill/>
          <a:ln w="76200">
            <a:solidFill>
              <a:srgbClr val="007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ctrTitle"/>
          </p:nvPr>
        </p:nvSpPr>
        <p:spPr>
          <a:xfrm>
            <a:off x="1524000" y="1648223"/>
            <a:ext cx="9144000" cy="2387600"/>
          </a:xfrm>
        </p:spPr>
        <p:txBody>
          <a:bodyPr>
            <a:normAutofit/>
          </a:bodyPr>
          <a:lstStyle/>
          <a:p>
            <a:pPr>
              <a:lnSpc>
                <a:spcPct val="100000"/>
              </a:lnSpc>
            </a:pPr>
            <a:r>
              <a:rPr lang="en-ZA" dirty="0" smtClean="0">
                <a:solidFill>
                  <a:srgbClr val="3F3F3F"/>
                </a:solidFill>
                <a:latin typeface="Helvetica 45 Light" panose="020B0500000000000000" pitchFamily="34" charset="0"/>
              </a:rPr>
              <a:t>Workshop</a:t>
            </a:r>
            <a:endParaRPr lang="en-ZA" dirty="0">
              <a:solidFill>
                <a:srgbClr val="3F3F3F"/>
              </a:solidFill>
              <a:latin typeface="Helvetica 45 Light" panose="020B0500000000000000" pitchFamily="34" charset="0"/>
            </a:endParaRPr>
          </a:p>
        </p:txBody>
      </p:sp>
      <p:sp>
        <p:nvSpPr>
          <p:cNvPr id="3" name="Subtitle 2"/>
          <p:cNvSpPr>
            <a:spLocks noGrp="1"/>
          </p:cNvSpPr>
          <p:nvPr>
            <p:ph type="subTitle" idx="1"/>
          </p:nvPr>
        </p:nvSpPr>
        <p:spPr>
          <a:xfrm>
            <a:off x="1524000" y="4035823"/>
            <a:ext cx="9144000" cy="1655762"/>
          </a:xfrm>
        </p:spPr>
        <p:txBody>
          <a:bodyPr/>
          <a:lstStyle/>
          <a:p>
            <a:r>
              <a:rPr lang="en-ZA" dirty="0" smtClean="0">
                <a:solidFill>
                  <a:srgbClr val="3F3F3F"/>
                </a:solidFill>
              </a:rPr>
              <a:t>September 2016</a:t>
            </a:r>
            <a:endParaRPr lang="en-ZA" dirty="0">
              <a:solidFill>
                <a:srgbClr val="3F3F3F"/>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0068" y="1407668"/>
            <a:ext cx="5651863" cy="1761122"/>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16903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1402" y="449071"/>
            <a:ext cx="9954102" cy="5632311"/>
          </a:xfrm>
          <a:prstGeom prst="rect">
            <a:avLst/>
          </a:prstGeom>
        </p:spPr>
        <p:txBody>
          <a:bodyPr wrap="square">
            <a:spAutoFit/>
          </a:bodyPr>
          <a:lstStyle/>
          <a:p>
            <a:r>
              <a:rPr lang="en-ZA" sz="3600" b="1" dirty="0" smtClean="0">
                <a:solidFill>
                  <a:srgbClr val="0077B7"/>
                </a:solidFill>
                <a:latin typeface="+mj-lt"/>
              </a:rPr>
              <a:t>Step 5 </a:t>
            </a:r>
          </a:p>
          <a:p>
            <a:r>
              <a:rPr lang="en-ZA" sz="2400" dirty="0" smtClean="0">
                <a:solidFill>
                  <a:srgbClr val="3F3F3F"/>
                </a:solidFill>
                <a:latin typeface="+mj-lt"/>
              </a:rPr>
              <a:t>Cover any objections or questions at this point. If the client needs to chat to a spouse, confirm a time to follow up.</a:t>
            </a:r>
          </a:p>
          <a:p>
            <a:endParaRPr lang="en-ZA" sz="2400" dirty="0" smtClean="0">
              <a:solidFill>
                <a:srgbClr val="3F3F3F"/>
              </a:solidFill>
              <a:latin typeface="+mj-lt"/>
            </a:endParaRPr>
          </a:p>
          <a:p>
            <a:r>
              <a:rPr lang="en-ZA" sz="3600" b="1" dirty="0" smtClean="0">
                <a:solidFill>
                  <a:srgbClr val="0077B7"/>
                </a:solidFill>
                <a:latin typeface="+mj-lt"/>
              </a:rPr>
              <a:t>Step 6 </a:t>
            </a:r>
          </a:p>
          <a:p>
            <a:r>
              <a:rPr lang="en-ZA" sz="2400" dirty="0" smtClean="0">
                <a:solidFill>
                  <a:srgbClr val="3F3F3F"/>
                </a:solidFill>
                <a:latin typeface="+mj-lt"/>
              </a:rPr>
              <a:t>Ask for the booking!! Can I hold the seats? Create a bit of urgency. Explain the GDS (Global Distribution System).</a:t>
            </a:r>
          </a:p>
          <a:p>
            <a:endParaRPr lang="en-ZA" sz="2400" dirty="0" smtClean="0">
              <a:solidFill>
                <a:srgbClr val="3F3F3F"/>
              </a:solidFill>
              <a:latin typeface="+mj-lt"/>
            </a:endParaRPr>
          </a:p>
          <a:p>
            <a:r>
              <a:rPr lang="en-ZA" sz="3600" b="1" dirty="0" smtClean="0">
                <a:solidFill>
                  <a:srgbClr val="0077B7"/>
                </a:solidFill>
                <a:latin typeface="+mj-lt"/>
              </a:rPr>
              <a:t>Step 7 </a:t>
            </a:r>
          </a:p>
          <a:p>
            <a:r>
              <a:rPr lang="en-ZA" sz="2400" dirty="0" smtClean="0">
                <a:solidFill>
                  <a:srgbClr val="3F3F3F"/>
                </a:solidFill>
                <a:latin typeface="+mj-lt"/>
              </a:rPr>
              <a:t>Send the client the documents.</a:t>
            </a:r>
          </a:p>
          <a:p>
            <a:endParaRPr lang="en-ZA" sz="2400" dirty="0" smtClean="0">
              <a:solidFill>
                <a:srgbClr val="3F3F3F"/>
              </a:solidFill>
              <a:latin typeface="+mj-lt"/>
            </a:endParaRPr>
          </a:p>
          <a:p>
            <a:r>
              <a:rPr lang="en-ZA" sz="3600" b="1" dirty="0" smtClean="0">
                <a:solidFill>
                  <a:srgbClr val="0077B7"/>
                </a:solidFill>
                <a:latin typeface="+mj-lt"/>
              </a:rPr>
              <a:t>Step 8 </a:t>
            </a:r>
          </a:p>
          <a:p>
            <a:r>
              <a:rPr lang="en-ZA" sz="2400" dirty="0" smtClean="0">
                <a:solidFill>
                  <a:srgbClr val="3F3F3F"/>
                </a:solidFill>
                <a:latin typeface="+mj-lt"/>
              </a:rPr>
              <a:t>A good sales person always follows up once client has returned.</a:t>
            </a:r>
          </a:p>
        </p:txBody>
      </p:sp>
      <p:sp>
        <p:nvSpPr>
          <p:cNvPr id="4" name="Rectangle 3"/>
          <p:cNvSpPr/>
          <p:nvPr/>
        </p:nvSpPr>
        <p:spPr>
          <a:xfrm>
            <a:off x="0" y="0"/>
            <a:ext cx="12192000" cy="6858000"/>
          </a:xfrm>
          <a:prstGeom prst="rect">
            <a:avLst/>
          </a:prstGeom>
          <a:noFill/>
          <a:ln w="76200">
            <a:solidFill>
              <a:srgbClr val="007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p:nvSpPr>
        <p:spPr>
          <a:xfrm>
            <a:off x="10823801" y="6346209"/>
            <a:ext cx="1182631" cy="369332"/>
          </a:xfrm>
          <a:prstGeom prst="rect">
            <a:avLst/>
          </a:prstGeom>
          <a:noFill/>
        </p:spPr>
        <p:txBody>
          <a:bodyPr wrap="none" rtlCol="0">
            <a:spAutoFit/>
          </a:bodyPr>
          <a:lstStyle/>
          <a:p>
            <a:r>
              <a:rPr lang="en-ZA" dirty="0" smtClean="0">
                <a:solidFill>
                  <a:srgbClr val="0077B7"/>
                </a:solidFill>
              </a:rPr>
              <a:t>SALES TIPS</a:t>
            </a:r>
            <a:endParaRPr lang="en-ZA" dirty="0">
              <a:solidFill>
                <a:srgbClr val="0077B7"/>
              </a:solidFill>
            </a:endParaRPr>
          </a:p>
        </p:txBody>
      </p:sp>
    </p:spTree>
    <p:extLst>
      <p:ext uri="{BB962C8B-B14F-4D97-AF65-F5344CB8AC3E}">
        <p14:creationId xmlns:p14="http://schemas.microsoft.com/office/powerpoint/2010/main" val="1905751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329" y="2510323"/>
            <a:ext cx="10529341" cy="1325563"/>
          </a:xfrm>
        </p:spPr>
        <p:txBody>
          <a:bodyPr/>
          <a:lstStyle/>
          <a:p>
            <a:pPr algn="ctr"/>
            <a:r>
              <a:rPr lang="en-ZA" b="1" dirty="0" smtClean="0">
                <a:solidFill>
                  <a:srgbClr val="0077B7"/>
                </a:solidFill>
              </a:rPr>
              <a:t>ARE YOU SELLING THE FULL RANGE OF TRAVEL PRODUCTS?</a:t>
            </a:r>
            <a:endParaRPr lang="en-ZA" b="1" dirty="0">
              <a:solidFill>
                <a:srgbClr val="0077B7"/>
              </a:solidFill>
            </a:endParaRPr>
          </a:p>
        </p:txBody>
      </p:sp>
      <p:sp>
        <p:nvSpPr>
          <p:cNvPr id="3" name="Rectangle 2"/>
          <p:cNvSpPr/>
          <p:nvPr/>
        </p:nvSpPr>
        <p:spPr>
          <a:xfrm>
            <a:off x="0" y="0"/>
            <a:ext cx="12192000" cy="6858000"/>
          </a:xfrm>
          <a:prstGeom prst="rect">
            <a:avLst/>
          </a:prstGeom>
          <a:noFill/>
          <a:ln w="76200">
            <a:solidFill>
              <a:srgbClr val="007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TextBox 3"/>
          <p:cNvSpPr txBox="1"/>
          <p:nvPr/>
        </p:nvSpPr>
        <p:spPr>
          <a:xfrm>
            <a:off x="10823801" y="6346209"/>
            <a:ext cx="1182631" cy="369332"/>
          </a:xfrm>
          <a:prstGeom prst="rect">
            <a:avLst/>
          </a:prstGeom>
          <a:noFill/>
        </p:spPr>
        <p:txBody>
          <a:bodyPr wrap="none" rtlCol="0">
            <a:spAutoFit/>
          </a:bodyPr>
          <a:lstStyle/>
          <a:p>
            <a:r>
              <a:rPr lang="en-ZA" dirty="0" smtClean="0">
                <a:solidFill>
                  <a:srgbClr val="0077B7"/>
                </a:solidFill>
              </a:rPr>
              <a:t>SALES TIPS</a:t>
            </a:r>
            <a:endParaRPr lang="en-ZA" dirty="0">
              <a:solidFill>
                <a:srgbClr val="0077B7"/>
              </a:solidFill>
            </a:endParaRPr>
          </a:p>
        </p:txBody>
      </p:sp>
    </p:spTree>
    <p:extLst>
      <p:ext uri="{BB962C8B-B14F-4D97-AF65-F5344CB8AC3E}">
        <p14:creationId xmlns:p14="http://schemas.microsoft.com/office/powerpoint/2010/main" val="3364065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644" y="617674"/>
            <a:ext cx="10515600" cy="1325563"/>
          </a:xfrm>
        </p:spPr>
        <p:txBody>
          <a:bodyPr/>
          <a:lstStyle/>
          <a:p>
            <a:r>
              <a:rPr lang="en-ZA" b="1" dirty="0" smtClean="0">
                <a:solidFill>
                  <a:srgbClr val="0077B7"/>
                </a:solidFill>
              </a:rPr>
              <a:t>Accommodation</a:t>
            </a:r>
            <a:endParaRPr lang="en-ZA" b="1" dirty="0">
              <a:solidFill>
                <a:srgbClr val="0077B7"/>
              </a:solidFill>
            </a:endParaRPr>
          </a:p>
        </p:txBody>
      </p:sp>
      <p:sp>
        <p:nvSpPr>
          <p:cNvPr id="3" name="Rectangle 2"/>
          <p:cNvSpPr/>
          <p:nvPr/>
        </p:nvSpPr>
        <p:spPr>
          <a:xfrm>
            <a:off x="376644" y="1777774"/>
            <a:ext cx="11597642" cy="3600986"/>
          </a:xfrm>
          <a:prstGeom prst="rect">
            <a:avLst/>
          </a:prstGeom>
        </p:spPr>
        <p:txBody>
          <a:bodyPr wrap="square">
            <a:spAutoFit/>
          </a:bodyPr>
          <a:lstStyle/>
          <a:p>
            <a:pPr marL="457200" indent="-457200">
              <a:buFont typeface="Arial" panose="020B0604020202020204" pitchFamily="34" charset="0"/>
              <a:buChar char="•"/>
            </a:pPr>
            <a:r>
              <a:rPr lang="en-ZA" sz="2800" b="1" dirty="0" smtClean="0">
                <a:solidFill>
                  <a:srgbClr val="3F3F3F"/>
                </a:solidFill>
                <a:latin typeface="+mj-lt"/>
              </a:rPr>
              <a:t>When you are selling an air ticket you could be selling accommodation: </a:t>
            </a:r>
          </a:p>
          <a:p>
            <a:r>
              <a:rPr lang="en-ZA" sz="2800" dirty="0" smtClean="0">
                <a:solidFill>
                  <a:srgbClr val="3F3F3F"/>
                </a:solidFill>
                <a:latin typeface="+mj-lt"/>
              </a:rPr>
              <a:t>	Hotel / Bed &amp; Breakfast / Self-catering Accommodation / Backpackers 	Lodge</a:t>
            </a:r>
          </a:p>
          <a:p>
            <a:r>
              <a:rPr lang="en-ZA" sz="2800" dirty="0" smtClean="0">
                <a:solidFill>
                  <a:srgbClr val="3F3F3F"/>
                </a:solidFill>
                <a:latin typeface="+mj-lt"/>
              </a:rPr>
              <a:t>  </a:t>
            </a:r>
          </a:p>
          <a:p>
            <a:pPr marL="457200" indent="-457200">
              <a:buFont typeface="Arial" panose="020B0604020202020204" pitchFamily="34" charset="0"/>
              <a:buChar char="•"/>
            </a:pPr>
            <a:r>
              <a:rPr lang="en-ZA" sz="2800" b="1" dirty="0" smtClean="0">
                <a:solidFill>
                  <a:srgbClr val="3F3F3F"/>
                </a:solidFill>
                <a:latin typeface="+mj-lt"/>
              </a:rPr>
              <a:t>Two Options:</a:t>
            </a:r>
          </a:p>
          <a:p>
            <a:r>
              <a:rPr lang="en-ZA" sz="2800" dirty="0" smtClean="0">
                <a:solidFill>
                  <a:srgbClr val="3F3F3F"/>
                </a:solidFill>
                <a:latin typeface="+mj-lt"/>
              </a:rPr>
              <a:t>	1. </a:t>
            </a:r>
            <a:r>
              <a:rPr lang="en-ZA" sz="2800" dirty="0" err="1" smtClean="0">
                <a:solidFill>
                  <a:srgbClr val="3F3F3F"/>
                </a:solidFill>
                <a:latin typeface="+mj-lt"/>
              </a:rPr>
              <a:t>FlightSiteAgent</a:t>
            </a:r>
            <a:r>
              <a:rPr lang="en-ZA" sz="2800" dirty="0" smtClean="0">
                <a:solidFill>
                  <a:srgbClr val="3F3F3F"/>
                </a:solidFill>
                <a:latin typeface="+mj-lt"/>
              </a:rPr>
              <a:t> Hotels OR </a:t>
            </a:r>
          </a:p>
          <a:p>
            <a:r>
              <a:rPr lang="en-ZA" sz="2800" dirty="0" smtClean="0">
                <a:solidFill>
                  <a:srgbClr val="3F3F3F"/>
                </a:solidFill>
                <a:latin typeface="+mj-lt"/>
              </a:rPr>
              <a:t>	2. </a:t>
            </a:r>
            <a:r>
              <a:rPr lang="en-ZA" sz="2800" dirty="0" smtClean="0">
                <a:solidFill>
                  <a:srgbClr val="3F3F3F"/>
                </a:solidFill>
                <a:latin typeface="+mj-lt"/>
                <a:hlinkClick r:id="rId2"/>
              </a:rPr>
              <a:t>Booking.com</a:t>
            </a:r>
            <a:r>
              <a:rPr lang="en-ZA" sz="2800" dirty="0" smtClean="0">
                <a:solidFill>
                  <a:srgbClr val="3F3F3F"/>
                </a:solidFill>
                <a:latin typeface="+mj-lt"/>
              </a:rPr>
              <a:t> </a:t>
            </a:r>
            <a:r>
              <a:rPr lang="en-ZA" sz="2800" smtClean="0">
                <a:solidFill>
                  <a:srgbClr val="3F3F3F"/>
                </a:solidFill>
                <a:latin typeface="+mj-lt"/>
              </a:rPr>
              <a:t>(Refer to USB for link)</a:t>
            </a:r>
            <a:endParaRPr lang="en-ZA" sz="2800" dirty="0" smtClean="0">
              <a:solidFill>
                <a:srgbClr val="3F3F3F"/>
              </a:solidFill>
              <a:latin typeface="+mj-lt"/>
            </a:endParaRPr>
          </a:p>
          <a:p>
            <a:r>
              <a:rPr lang="en-ZA" sz="3200" dirty="0" smtClean="0">
                <a:latin typeface="+mj-lt"/>
              </a:rPr>
              <a:t>	</a:t>
            </a:r>
          </a:p>
        </p:txBody>
      </p:sp>
      <p:sp>
        <p:nvSpPr>
          <p:cNvPr id="4" name="Rectangle 3"/>
          <p:cNvSpPr/>
          <p:nvPr/>
        </p:nvSpPr>
        <p:spPr>
          <a:xfrm>
            <a:off x="0" y="0"/>
            <a:ext cx="12192000" cy="6858000"/>
          </a:xfrm>
          <a:prstGeom prst="rect">
            <a:avLst/>
          </a:prstGeom>
          <a:noFill/>
          <a:ln w="76200">
            <a:solidFill>
              <a:srgbClr val="007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p:nvSpPr>
        <p:spPr>
          <a:xfrm>
            <a:off x="10823801" y="6346209"/>
            <a:ext cx="1182631" cy="369332"/>
          </a:xfrm>
          <a:prstGeom prst="rect">
            <a:avLst/>
          </a:prstGeom>
          <a:noFill/>
        </p:spPr>
        <p:txBody>
          <a:bodyPr wrap="none" rtlCol="0">
            <a:spAutoFit/>
          </a:bodyPr>
          <a:lstStyle/>
          <a:p>
            <a:r>
              <a:rPr lang="en-ZA" dirty="0" smtClean="0">
                <a:solidFill>
                  <a:srgbClr val="0077B7"/>
                </a:solidFill>
              </a:rPr>
              <a:t>SALES TIPS</a:t>
            </a:r>
            <a:endParaRPr lang="en-ZA" dirty="0">
              <a:solidFill>
                <a:srgbClr val="0077B7"/>
              </a:solidFill>
            </a:endParaRPr>
          </a:p>
        </p:txBody>
      </p:sp>
    </p:spTree>
    <p:extLst>
      <p:ext uri="{BB962C8B-B14F-4D97-AF65-F5344CB8AC3E}">
        <p14:creationId xmlns:p14="http://schemas.microsoft.com/office/powerpoint/2010/main" val="3114483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2454" y="404733"/>
            <a:ext cx="11700313" cy="6056027"/>
          </a:xfrm>
          <a:prstGeom prst="rect">
            <a:avLst/>
          </a:prstGeom>
        </p:spPr>
      </p:pic>
      <p:sp>
        <p:nvSpPr>
          <p:cNvPr id="4" name="Rectangle 3"/>
          <p:cNvSpPr/>
          <p:nvPr/>
        </p:nvSpPr>
        <p:spPr>
          <a:xfrm>
            <a:off x="0" y="0"/>
            <a:ext cx="12192000" cy="6858000"/>
          </a:xfrm>
          <a:prstGeom prst="rect">
            <a:avLst/>
          </a:prstGeom>
          <a:noFill/>
          <a:ln w="76200">
            <a:solidFill>
              <a:srgbClr val="007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p:nvSpPr>
        <p:spPr>
          <a:xfrm>
            <a:off x="10823801" y="6346209"/>
            <a:ext cx="1182631" cy="369332"/>
          </a:xfrm>
          <a:prstGeom prst="rect">
            <a:avLst/>
          </a:prstGeom>
          <a:noFill/>
        </p:spPr>
        <p:txBody>
          <a:bodyPr wrap="none" rtlCol="0">
            <a:spAutoFit/>
          </a:bodyPr>
          <a:lstStyle/>
          <a:p>
            <a:r>
              <a:rPr lang="en-ZA" dirty="0" smtClean="0">
                <a:solidFill>
                  <a:srgbClr val="0077B7"/>
                </a:solidFill>
              </a:rPr>
              <a:t>SALES TIPS</a:t>
            </a:r>
            <a:endParaRPr lang="en-ZA" dirty="0">
              <a:solidFill>
                <a:srgbClr val="0077B7"/>
              </a:solidFill>
            </a:endParaRPr>
          </a:p>
        </p:txBody>
      </p:sp>
    </p:spTree>
    <p:extLst>
      <p:ext uri="{BB962C8B-B14F-4D97-AF65-F5344CB8AC3E}">
        <p14:creationId xmlns:p14="http://schemas.microsoft.com/office/powerpoint/2010/main" val="3333811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666"/>
            <a:ext cx="10515600" cy="1325563"/>
          </a:xfrm>
        </p:spPr>
        <p:txBody>
          <a:bodyPr/>
          <a:lstStyle/>
          <a:p>
            <a:r>
              <a:rPr lang="en-ZA" b="1" dirty="0" smtClean="0">
                <a:solidFill>
                  <a:srgbClr val="0077B7"/>
                </a:solidFill>
              </a:rPr>
              <a:t>Travel Insurance</a:t>
            </a:r>
            <a:endParaRPr lang="en-ZA" b="1" dirty="0">
              <a:solidFill>
                <a:srgbClr val="0077B7"/>
              </a:solidFill>
            </a:endParaRPr>
          </a:p>
        </p:txBody>
      </p:sp>
      <p:sp>
        <p:nvSpPr>
          <p:cNvPr id="3" name="Rectangle 2"/>
          <p:cNvSpPr/>
          <p:nvPr/>
        </p:nvSpPr>
        <p:spPr>
          <a:xfrm>
            <a:off x="838200" y="1240052"/>
            <a:ext cx="11063990" cy="5016758"/>
          </a:xfrm>
          <a:prstGeom prst="rect">
            <a:avLst/>
          </a:prstGeom>
        </p:spPr>
        <p:txBody>
          <a:bodyPr wrap="square">
            <a:spAutoFit/>
          </a:bodyPr>
          <a:lstStyle/>
          <a:p>
            <a:pPr marL="457200" indent="-457200">
              <a:buFont typeface="Arial" panose="020B0604020202020204" pitchFamily="34" charset="0"/>
              <a:buChar char="•"/>
            </a:pPr>
            <a:r>
              <a:rPr lang="en-ZA" sz="3200" dirty="0" smtClean="0">
                <a:solidFill>
                  <a:srgbClr val="3F3F3F"/>
                </a:solidFill>
                <a:latin typeface="+mj-lt"/>
              </a:rPr>
              <a:t>When you are selling an air ticket you could be selling </a:t>
            </a:r>
            <a:r>
              <a:rPr lang="en-ZA" sz="3200" b="1" dirty="0" smtClean="0">
                <a:solidFill>
                  <a:srgbClr val="3F3F3F"/>
                </a:solidFill>
                <a:latin typeface="+mj-lt"/>
              </a:rPr>
              <a:t>travel insurance</a:t>
            </a:r>
            <a:r>
              <a:rPr lang="en-ZA" sz="3200" dirty="0" smtClean="0">
                <a:solidFill>
                  <a:srgbClr val="3F3F3F"/>
                </a:solidFill>
                <a:latin typeface="+mj-lt"/>
              </a:rPr>
              <a:t>. It’s important that you as the agent make passengers aware of the importance of purchasing travel insurance for a number of reasons:</a:t>
            </a:r>
          </a:p>
          <a:p>
            <a:r>
              <a:rPr lang="en-ZA" sz="3200" dirty="0" smtClean="0">
                <a:solidFill>
                  <a:srgbClr val="3F3F3F"/>
                </a:solidFill>
                <a:latin typeface="+mj-lt"/>
              </a:rPr>
              <a:t>	</a:t>
            </a:r>
          </a:p>
          <a:p>
            <a:r>
              <a:rPr lang="en-ZA" sz="3200" dirty="0">
                <a:solidFill>
                  <a:srgbClr val="3F3F3F"/>
                </a:solidFill>
                <a:latin typeface="+mj-lt"/>
              </a:rPr>
              <a:t>	</a:t>
            </a:r>
            <a:r>
              <a:rPr lang="en-ZA" sz="3200" b="1" dirty="0" smtClean="0">
                <a:solidFill>
                  <a:srgbClr val="0077B7"/>
                </a:solidFill>
                <a:latin typeface="+mj-lt"/>
              </a:rPr>
              <a:t>1. </a:t>
            </a:r>
            <a:r>
              <a:rPr lang="en-ZA" sz="3200" dirty="0" smtClean="0">
                <a:solidFill>
                  <a:srgbClr val="3F3F3F"/>
                </a:solidFill>
                <a:latin typeface="+mj-lt"/>
              </a:rPr>
              <a:t>Unforeseen medical expense</a:t>
            </a:r>
          </a:p>
          <a:p>
            <a:r>
              <a:rPr lang="en-ZA" sz="3200" dirty="0" smtClean="0">
                <a:solidFill>
                  <a:srgbClr val="3F3F3F"/>
                </a:solidFill>
                <a:latin typeface="+mj-lt"/>
              </a:rPr>
              <a:t>	</a:t>
            </a:r>
            <a:r>
              <a:rPr lang="en-ZA" sz="3200" b="1" dirty="0" smtClean="0">
                <a:solidFill>
                  <a:srgbClr val="0077B7"/>
                </a:solidFill>
                <a:latin typeface="+mj-lt"/>
              </a:rPr>
              <a:t>2. </a:t>
            </a:r>
            <a:r>
              <a:rPr lang="en-ZA" sz="3200" dirty="0" smtClean="0">
                <a:solidFill>
                  <a:srgbClr val="3F3F3F"/>
                </a:solidFill>
                <a:latin typeface="+mj-lt"/>
              </a:rPr>
              <a:t>Lost luggage cover</a:t>
            </a:r>
          </a:p>
          <a:p>
            <a:r>
              <a:rPr lang="en-ZA" sz="3200" dirty="0" smtClean="0">
                <a:solidFill>
                  <a:srgbClr val="3F3F3F"/>
                </a:solidFill>
                <a:latin typeface="+mj-lt"/>
              </a:rPr>
              <a:t>	</a:t>
            </a:r>
            <a:r>
              <a:rPr lang="en-ZA" sz="3200" b="1" dirty="0" smtClean="0">
                <a:solidFill>
                  <a:srgbClr val="0077B7"/>
                </a:solidFill>
                <a:latin typeface="+mj-lt"/>
              </a:rPr>
              <a:t>3. </a:t>
            </a:r>
            <a:r>
              <a:rPr lang="en-ZA" sz="3200" dirty="0" smtClean="0">
                <a:solidFill>
                  <a:srgbClr val="3F3F3F"/>
                </a:solidFill>
                <a:latin typeface="+mj-lt"/>
              </a:rPr>
              <a:t>Flight cancellation cover </a:t>
            </a:r>
          </a:p>
          <a:p>
            <a:r>
              <a:rPr lang="en-ZA" sz="3200" dirty="0" smtClean="0">
                <a:solidFill>
                  <a:srgbClr val="3F3F3F"/>
                </a:solidFill>
                <a:latin typeface="+mj-lt"/>
              </a:rPr>
              <a:t>	</a:t>
            </a:r>
            <a:r>
              <a:rPr lang="en-ZA" sz="3200" b="1" dirty="0" smtClean="0">
                <a:solidFill>
                  <a:srgbClr val="0077B7"/>
                </a:solidFill>
                <a:latin typeface="+mj-lt"/>
              </a:rPr>
              <a:t>4. </a:t>
            </a:r>
            <a:r>
              <a:rPr lang="en-ZA" sz="3200" dirty="0" smtClean="0">
                <a:solidFill>
                  <a:srgbClr val="3F3F3F"/>
                </a:solidFill>
                <a:latin typeface="+mj-lt"/>
              </a:rPr>
              <a:t>Peace of mind</a:t>
            </a:r>
          </a:p>
          <a:p>
            <a:endParaRPr lang="en-ZA" sz="3200" dirty="0" smtClean="0">
              <a:latin typeface="+mj-lt"/>
            </a:endParaRPr>
          </a:p>
        </p:txBody>
      </p:sp>
      <p:sp>
        <p:nvSpPr>
          <p:cNvPr id="4" name="Rectangle 3"/>
          <p:cNvSpPr/>
          <p:nvPr/>
        </p:nvSpPr>
        <p:spPr>
          <a:xfrm>
            <a:off x="0" y="0"/>
            <a:ext cx="12192000" cy="6858000"/>
          </a:xfrm>
          <a:prstGeom prst="rect">
            <a:avLst/>
          </a:prstGeom>
          <a:noFill/>
          <a:ln w="76200">
            <a:solidFill>
              <a:srgbClr val="007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p:nvSpPr>
        <p:spPr>
          <a:xfrm>
            <a:off x="10823801" y="6346209"/>
            <a:ext cx="1182631" cy="369332"/>
          </a:xfrm>
          <a:prstGeom prst="rect">
            <a:avLst/>
          </a:prstGeom>
          <a:noFill/>
        </p:spPr>
        <p:txBody>
          <a:bodyPr wrap="none" rtlCol="0">
            <a:spAutoFit/>
          </a:bodyPr>
          <a:lstStyle/>
          <a:p>
            <a:r>
              <a:rPr lang="en-ZA" dirty="0" smtClean="0">
                <a:solidFill>
                  <a:srgbClr val="0077B7"/>
                </a:solidFill>
              </a:rPr>
              <a:t>SALES TIPS</a:t>
            </a:r>
            <a:endParaRPr lang="en-ZA" dirty="0">
              <a:solidFill>
                <a:srgbClr val="0077B7"/>
              </a:solidFill>
            </a:endParaRPr>
          </a:p>
        </p:txBody>
      </p:sp>
    </p:spTree>
    <p:extLst>
      <p:ext uri="{BB962C8B-B14F-4D97-AF65-F5344CB8AC3E}">
        <p14:creationId xmlns:p14="http://schemas.microsoft.com/office/powerpoint/2010/main" val="1798648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96743" y="569626"/>
            <a:ext cx="11510444" cy="5921115"/>
          </a:xfrm>
          <a:prstGeom prst="rect">
            <a:avLst/>
          </a:prstGeom>
        </p:spPr>
      </p:pic>
      <p:sp>
        <p:nvSpPr>
          <p:cNvPr id="4" name="Rectangle 3"/>
          <p:cNvSpPr/>
          <p:nvPr/>
        </p:nvSpPr>
        <p:spPr>
          <a:xfrm>
            <a:off x="0" y="0"/>
            <a:ext cx="12192000" cy="6858000"/>
          </a:xfrm>
          <a:prstGeom prst="rect">
            <a:avLst/>
          </a:prstGeom>
          <a:noFill/>
          <a:ln w="76200">
            <a:solidFill>
              <a:srgbClr val="007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p:nvSpPr>
        <p:spPr>
          <a:xfrm>
            <a:off x="10823801" y="6346209"/>
            <a:ext cx="1182631" cy="369332"/>
          </a:xfrm>
          <a:prstGeom prst="rect">
            <a:avLst/>
          </a:prstGeom>
          <a:noFill/>
        </p:spPr>
        <p:txBody>
          <a:bodyPr wrap="none" rtlCol="0">
            <a:spAutoFit/>
          </a:bodyPr>
          <a:lstStyle/>
          <a:p>
            <a:r>
              <a:rPr lang="en-ZA" dirty="0" smtClean="0">
                <a:solidFill>
                  <a:srgbClr val="0077B7"/>
                </a:solidFill>
              </a:rPr>
              <a:t>SALES TIPS</a:t>
            </a:r>
            <a:endParaRPr lang="en-ZA" dirty="0">
              <a:solidFill>
                <a:srgbClr val="0077B7"/>
              </a:solidFill>
            </a:endParaRPr>
          </a:p>
        </p:txBody>
      </p:sp>
    </p:spTree>
    <p:extLst>
      <p:ext uri="{BB962C8B-B14F-4D97-AF65-F5344CB8AC3E}">
        <p14:creationId xmlns:p14="http://schemas.microsoft.com/office/powerpoint/2010/main" val="19312339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4794" y="719528"/>
            <a:ext cx="11614410" cy="5026369"/>
          </a:xfrm>
          <a:prstGeom prst="rect">
            <a:avLst/>
          </a:prstGeom>
        </p:spPr>
      </p:pic>
      <p:sp>
        <p:nvSpPr>
          <p:cNvPr id="4" name="Rectangle 3"/>
          <p:cNvSpPr/>
          <p:nvPr/>
        </p:nvSpPr>
        <p:spPr>
          <a:xfrm>
            <a:off x="0" y="0"/>
            <a:ext cx="12192000" cy="6858000"/>
          </a:xfrm>
          <a:prstGeom prst="rect">
            <a:avLst/>
          </a:prstGeom>
          <a:noFill/>
          <a:ln w="76200">
            <a:solidFill>
              <a:srgbClr val="007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p:nvSpPr>
        <p:spPr>
          <a:xfrm>
            <a:off x="10823801" y="6346209"/>
            <a:ext cx="1182631" cy="369332"/>
          </a:xfrm>
          <a:prstGeom prst="rect">
            <a:avLst/>
          </a:prstGeom>
          <a:noFill/>
        </p:spPr>
        <p:txBody>
          <a:bodyPr wrap="none" rtlCol="0">
            <a:spAutoFit/>
          </a:bodyPr>
          <a:lstStyle/>
          <a:p>
            <a:r>
              <a:rPr lang="en-ZA" dirty="0" smtClean="0">
                <a:solidFill>
                  <a:srgbClr val="0077B7"/>
                </a:solidFill>
              </a:rPr>
              <a:t>SALES TIPS</a:t>
            </a:r>
            <a:endParaRPr lang="en-ZA" dirty="0">
              <a:solidFill>
                <a:srgbClr val="0077B7"/>
              </a:solidFill>
            </a:endParaRPr>
          </a:p>
        </p:txBody>
      </p:sp>
    </p:spTree>
    <p:extLst>
      <p:ext uri="{BB962C8B-B14F-4D97-AF65-F5344CB8AC3E}">
        <p14:creationId xmlns:p14="http://schemas.microsoft.com/office/powerpoint/2010/main" val="4180326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03889" y="313621"/>
            <a:ext cx="10146437" cy="6162129"/>
          </a:xfrm>
          <a:prstGeom prst="rect">
            <a:avLst/>
          </a:prstGeom>
        </p:spPr>
      </p:pic>
      <p:sp>
        <p:nvSpPr>
          <p:cNvPr id="4" name="Rectangle 3"/>
          <p:cNvSpPr/>
          <p:nvPr/>
        </p:nvSpPr>
        <p:spPr>
          <a:xfrm>
            <a:off x="0" y="0"/>
            <a:ext cx="12192000" cy="6858000"/>
          </a:xfrm>
          <a:prstGeom prst="rect">
            <a:avLst/>
          </a:prstGeom>
          <a:noFill/>
          <a:ln w="76200">
            <a:solidFill>
              <a:srgbClr val="007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p:nvSpPr>
        <p:spPr>
          <a:xfrm>
            <a:off x="10823801" y="6346209"/>
            <a:ext cx="1182631" cy="369332"/>
          </a:xfrm>
          <a:prstGeom prst="rect">
            <a:avLst/>
          </a:prstGeom>
          <a:noFill/>
        </p:spPr>
        <p:txBody>
          <a:bodyPr wrap="none" rtlCol="0">
            <a:spAutoFit/>
          </a:bodyPr>
          <a:lstStyle/>
          <a:p>
            <a:r>
              <a:rPr lang="en-ZA" dirty="0" smtClean="0">
                <a:solidFill>
                  <a:srgbClr val="0077B7"/>
                </a:solidFill>
              </a:rPr>
              <a:t>SALES TIPS</a:t>
            </a:r>
            <a:endParaRPr lang="en-ZA" dirty="0">
              <a:solidFill>
                <a:srgbClr val="0077B7"/>
              </a:solidFill>
            </a:endParaRPr>
          </a:p>
        </p:txBody>
      </p:sp>
    </p:spTree>
    <p:extLst>
      <p:ext uri="{BB962C8B-B14F-4D97-AF65-F5344CB8AC3E}">
        <p14:creationId xmlns:p14="http://schemas.microsoft.com/office/powerpoint/2010/main" val="38013708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solidFill>
                  <a:srgbClr val="0077B7"/>
                </a:solidFill>
              </a:rPr>
              <a:t>Airport Lounge Access</a:t>
            </a:r>
            <a:endParaRPr lang="en-ZA" b="1" dirty="0">
              <a:solidFill>
                <a:srgbClr val="0077B7"/>
              </a:solidFill>
            </a:endParaRPr>
          </a:p>
        </p:txBody>
      </p:sp>
      <p:sp>
        <p:nvSpPr>
          <p:cNvPr id="3" name="Rectangle 2"/>
          <p:cNvSpPr/>
          <p:nvPr/>
        </p:nvSpPr>
        <p:spPr>
          <a:xfrm>
            <a:off x="701723" y="1843950"/>
            <a:ext cx="11078980" cy="4524315"/>
          </a:xfrm>
          <a:prstGeom prst="rect">
            <a:avLst/>
          </a:prstGeom>
        </p:spPr>
        <p:txBody>
          <a:bodyPr wrap="square">
            <a:spAutoFit/>
          </a:bodyPr>
          <a:lstStyle/>
          <a:p>
            <a:pPr marL="457200" indent="-457200">
              <a:buFont typeface="Arial" panose="020B0604020202020204" pitchFamily="34" charset="0"/>
              <a:buChar char="•"/>
            </a:pPr>
            <a:r>
              <a:rPr lang="en-ZA" sz="3200" dirty="0" smtClean="0">
                <a:solidFill>
                  <a:srgbClr val="3F3F3F"/>
                </a:solidFill>
                <a:latin typeface="+mj-lt"/>
              </a:rPr>
              <a:t>When you are selling an air ticket, include a quote for </a:t>
            </a:r>
            <a:r>
              <a:rPr lang="en-ZA" sz="3200" b="1" dirty="0" smtClean="0">
                <a:solidFill>
                  <a:srgbClr val="3F3F3F"/>
                </a:solidFill>
                <a:latin typeface="+mj-lt"/>
              </a:rPr>
              <a:t>airport lounge access </a:t>
            </a:r>
            <a:r>
              <a:rPr lang="en-ZA" sz="3200" dirty="0" smtClean="0">
                <a:solidFill>
                  <a:srgbClr val="3F3F3F"/>
                </a:solidFill>
                <a:latin typeface="+mj-lt"/>
              </a:rPr>
              <a:t>– this won’t take much time but it sets you apart from the internet. You are offering the passenger something he may not have thought about and that very thought of starting his/her holiday in VIP style may appeal to the passenger. </a:t>
            </a:r>
          </a:p>
          <a:p>
            <a:endParaRPr lang="en-ZA" sz="3200" dirty="0" smtClean="0">
              <a:solidFill>
                <a:srgbClr val="3F3F3F"/>
              </a:solidFill>
              <a:latin typeface="+mj-lt"/>
            </a:endParaRPr>
          </a:p>
          <a:p>
            <a:pPr marL="457200" indent="-457200">
              <a:buFont typeface="Arial" panose="020B0604020202020204" pitchFamily="34" charset="0"/>
              <a:buChar char="•"/>
            </a:pPr>
            <a:r>
              <a:rPr lang="en-ZA" sz="3200" dirty="0" smtClean="0">
                <a:solidFill>
                  <a:srgbClr val="3F3F3F"/>
                </a:solidFill>
                <a:latin typeface="+mj-lt"/>
              </a:rPr>
              <a:t>If you are interested in a login for Lounge Pass – please contact </a:t>
            </a:r>
            <a:r>
              <a:rPr lang="en-ZA" sz="3200" dirty="0" smtClean="0">
                <a:solidFill>
                  <a:srgbClr val="3F3F3F"/>
                </a:solidFill>
                <a:latin typeface="+mj-lt"/>
                <a:hlinkClick r:id="rId2"/>
              </a:rPr>
              <a:t>Kaashiefa@flightsite.co.za</a:t>
            </a:r>
            <a:endParaRPr lang="en-ZA" sz="3200" dirty="0" smtClean="0">
              <a:latin typeface="+mj-lt"/>
            </a:endParaRPr>
          </a:p>
          <a:p>
            <a:endParaRPr lang="en-ZA" sz="3200" dirty="0">
              <a:latin typeface="+mj-lt"/>
            </a:endParaRPr>
          </a:p>
        </p:txBody>
      </p:sp>
      <p:sp>
        <p:nvSpPr>
          <p:cNvPr id="4" name="Rectangle 3"/>
          <p:cNvSpPr/>
          <p:nvPr/>
        </p:nvSpPr>
        <p:spPr>
          <a:xfrm>
            <a:off x="0" y="0"/>
            <a:ext cx="12192000" cy="6858000"/>
          </a:xfrm>
          <a:prstGeom prst="rect">
            <a:avLst/>
          </a:prstGeom>
          <a:noFill/>
          <a:ln w="76200">
            <a:solidFill>
              <a:srgbClr val="007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p:nvSpPr>
        <p:spPr>
          <a:xfrm>
            <a:off x="10823801" y="6346209"/>
            <a:ext cx="1182631" cy="369332"/>
          </a:xfrm>
          <a:prstGeom prst="rect">
            <a:avLst/>
          </a:prstGeom>
          <a:noFill/>
        </p:spPr>
        <p:txBody>
          <a:bodyPr wrap="none" rtlCol="0">
            <a:spAutoFit/>
          </a:bodyPr>
          <a:lstStyle/>
          <a:p>
            <a:r>
              <a:rPr lang="en-ZA" dirty="0" smtClean="0">
                <a:solidFill>
                  <a:srgbClr val="0077B7"/>
                </a:solidFill>
              </a:rPr>
              <a:t>SALES TIPS</a:t>
            </a:r>
            <a:endParaRPr lang="en-ZA" dirty="0">
              <a:solidFill>
                <a:srgbClr val="0077B7"/>
              </a:solidFill>
            </a:endParaRPr>
          </a:p>
        </p:txBody>
      </p:sp>
    </p:spTree>
    <p:extLst>
      <p:ext uri="{BB962C8B-B14F-4D97-AF65-F5344CB8AC3E}">
        <p14:creationId xmlns:p14="http://schemas.microsoft.com/office/powerpoint/2010/main" val="27528033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solidFill>
                  <a:srgbClr val="0077B7"/>
                </a:solidFill>
              </a:rPr>
              <a:t>Travel Packages </a:t>
            </a:r>
            <a:endParaRPr lang="en-ZA" b="1" dirty="0">
              <a:solidFill>
                <a:srgbClr val="0077B7"/>
              </a:solidFill>
            </a:endParaRPr>
          </a:p>
        </p:txBody>
      </p:sp>
      <p:sp>
        <p:nvSpPr>
          <p:cNvPr id="3" name="Rectangle 2"/>
          <p:cNvSpPr/>
          <p:nvPr/>
        </p:nvSpPr>
        <p:spPr>
          <a:xfrm>
            <a:off x="838200" y="1570614"/>
            <a:ext cx="10884108" cy="3785652"/>
          </a:xfrm>
          <a:prstGeom prst="rect">
            <a:avLst/>
          </a:prstGeom>
        </p:spPr>
        <p:txBody>
          <a:bodyPr wrap="square">
            <a:spAutoFit/>
          </a:bodyPr>
          <a:lstStyle/>
          <a:p>
            <a:pPr marL="342900" indent="-342900">
              <a:buFont typeface="Arial" panose="020B0604020202020204" pitchFamily="34" charset="0"/>
              <a:buChar char="•"/>
            </a:pPr>
            <a:r>
              <a:rPr lang="en-ZA" sz="2400" b="1" dirty="0" err="1" smtClean="0">
                <a:solidFill>
                  <a:srgbClr val="3F3F3F"/>
                </a:solidFill>
                <a:latin typeface="+mj-lt"/>
              </a:rPr>
              <a:t>FlightSiteAgent</a:t>
            </a:r>
            <a:r>
              <a:rPr lang="en-ZA" sz="2400" b="1" dirty="0" smtClean="0">
                <a:solidFill>
                  <a:srgbClr val="3F3F3F"/>
                </a:solidFill>
                <a:latin typeface="+mj-lt"/>
              </a:rPr>
              <a:t> has contracts in place with all major tour operators like: </a:t>
            </a:r>
          </a:p>
          <a:p>
            <a:r>
              <a:rPr lang="en-ZA" sz="2400" dirty="0" smtClean="0">
                <a:solidFill>
                  <a:srgbClr val="3F3F3F"/>
                </a:solidFill>
                <a:latin typeface="+mj-lt"/>
              </a:rPr>
              <a:t>	Beachcomber Tours, Club Med 10%, Checkout Tours, Thompsons Tours, 	Trafalgar/</a:t>
            </a:r>
            <a:r>
              <a:rPr lang="en-ZA" sz="2400" dirty="0" err="1" smtClean="0">
                <a:solidFill>
                  <a:srgbClr val="3F3F3F"/>
                </a:solidFill>
                <a:latin typeface="+mj-lt"/>
              </a:rPr>
              <a:t>Contiki</a:t>
            </a:r>
            <a:r>
              <a:rPr lang="en-ZA" sz="2400" dirty="0" smtClean="0">
                <a:solidFill>
                  <a:srgbClr val="3F3F3F"/>
                </a:solidFill>
                <a:latin typeface="+mj-lt"/>
              </a:rPr>
              <a:t> Tours, The Holiday Factory, World Leisure Holidays</a:t>
            </a:r>
          </a:p>
          <a:p>
            <a:endParaRPr lang="en-ZA" sz="2400" dirty="0" smtClean="0">
              <a:solidFill>
                <a:srgbClr val="3F3F3F"/>
              </a:solidFill>
              <a:latin typeface="+mj-lt"/>
            </a:endParaRPr>
          </a:p>
          <a:p>
            <a:pPr marL="342900" indent="-342900">
              <a:buFont typeface="Arial" panose="020B0604020202020204" pitchFamily="34" charset="0"/>
              <a:buChar char="•"/>
            </a:pPr>
            <a:r>
              <a:rPr lang="en-ZA" sz="2400" b="1" dirty="0" smtClean="0">
                <a:solidFill>
                  <a:srgbClr val="3F3F3F"/>
                </a:solidFill>
                <a:latin typeface="+mj-lt"/>
              </a:rPr>
              <a:t>Most of the above operators pay a commission of 12% on land and 9% on air.</a:t>
            </a:r>
          </a:p>
          <a:p>
            <a:pPr marL="342900" indent="-342900">
              <a:buFont typeface="Arial" panose="020B0604020202020204" pitchFamily="34" charset="0"/>
              <a:buChar char="•"/>
            </a:pPr>
            <a:r>
              <a:rPr lang="en-ZA" sz="2400" b="1" dirty="0" smtClean="0">
                <a:solidFill>
                  <a:srgbClr val="3F3F3F"/>
                </a:solidFill>
              </a:rPr>
              <a:t>Quotes are sourced by sending a request to </a:t>
            </a:r>
            <a:r>
              <a:rPr lang="en-ZA" sz="2400" b="1" dirty="0">
                <a:solidFill>
                  <a:srgbClr val="3F3F3F"/>
                </a:solidFill>
                <a:hlinkClick r:id="rId2"/>
              </a:rPr>
              <a:t>info@flightsiteagent.co.za</a:t>
            </a:r>
            <a:endParaRPr lang="en-ZA" sz="2400" b="1" dirty="0">
              <a:solidFill>
                <a:srgbClr val="3F3F3F"/>
              </a:solidFill>
            </a:endParaRPr>
          </a:p>
          <a:p>
            <a:endParaRPr lang="en-ZA" sz="2400" b="1" dirty="0" smtClean="0">
              <a:solidFill>
                <a:srgbClr val="3F3F3F"/>
              </a:solidFill>
              <a:latin typeface="+mj-lt"/>
            </a:endParaRPr>
          </a:p>
          <a:p>
            <a:pPr marL="342900" indent="-342900">
              <a:buFont typeface="Arial" panose="020B0604020202020204" pitchFamily="34" charset="0"/>
              <a:buChar char="•"/>
            </a:pPr>
            <a:r>
              <a:rPr lang="en-ZA" sz="2400" b="1" dirty="0" smtClean="0">
                <a:solidFill>
                  <a:srgbClr val="3F3F3F"/>
                </a:solidFill>
                <a:latin typeface="+mj-lt"/>
              </a:rPr>
              <a:t>You as the FSA earn 75% of the commission earned which will be paid back to your FRAG once we have received the commission payment from the operator</a:t>
            </a:r>
          </a:p>
          <a:p>
            <a:endParaRPr lang="en-ZA" sz="2400" dirty="0">
              <a:latin typeface="+mj-lt"/>
            </a:endParaRPr>
          </a:p>
        </p:txBody>
      </p:sp>
      <p:sp>
        <p:nvSpPr>
          <p:cNvPr id="4" name="Rectangle 3"/>
          <p:cNvSpPr/>
          <p:nvPr/>
        </p:nvSpPr>
        <p:spPr>
          <a:xfrm>
            <a:off x="0" y="0"/>
            <a:ext cx="12192000" cy="6858000"/>
          </a:xfrm>
          <a:prstGeom prst="rect">
            <a:avLst/>
          </a:prstGeom>
          <a:noFill/>
          <a:ln w="76200">
            <a:solidFill>
              <a:srgbClr val="007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p:nvSpPr>
        <p:spPr>
          <a:xfrm>
            <a:off x="10823801" y="6346209"/>
            <a:ext cx="1182631" cy="369332"/>
          </a:xfrm>
          <a:prstGeom prst="rect">
            <a:avLst/>
          </a:prstGeom>
          <a:noFill/>
        </p:spPr>
        <p:txBody>
          <a:bodyPr wrap="none" rtlCol="0">
            <a:spAutoFit/>
          </a:bodyPr>
          <a:lstStyle/>
          <a:p>
            <a:r>
              <a:rPr lang="en-ZA" dirty="0" smtClean="0">
                <a:solidFill>
                  <a:srgbClr val="0077B7"/>
                </a:solidFill>
              </a:rPr>
              <a:t>SALES TIPS</a:t>
            </a:r>
            <a:endParaRPr lang="en-ZA" dirty="0">
              <a:solidFill>
                <a:srgbClr val="0077B7"/>
              </a:solidFill>
            </a:endParaRPr>
          </a:p>
        </p:txBody>
      </p:sp>
    </p:spTree>
    <p:extLst>
      <p:ext uri="{BB962C8B-B14F-4D97-AF65-F5344CB8AC3E}">
        <p14:creationId xmlns:p14="http://schemas.microsoft.com/office/powerpoint/2010/main" val="3150645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solidFill>
                  <a:srgbClr val="0077B7"/>
                </a:solidFill>
                <a:latin typeface="+mn-lt"/>
              </a:rPr>
              <a:t>Agenda</a:t>
            </a:r>
            <a:endParaRPr lang="en-ZA" b="1" dirty="0">
              <a:solidFill>
                <a:srgbClr val="0077B7"/>
              </a:solidFill>
              <a:latin typeface="+mn-lt"/>
            </a:endParaRPr>
          </a:p>
        </p:txBody>
      </p:sp>
      <p:sp>
        <p:nvSpPr>
          <p:cNvPr id="3" name="Content Placeholder 2"/>
          <p:cNvSpPr>
            <a:spLocks noGrp="1"/>
          </p:cNvSpPr>
          <p:nvPr>
            <p:ph idx="1"/>
          </p:nvPr>
        </p:nvSpPr>
        <p:spPr>
          <a:xfrm>
            <a:off x="838200" y="1499016"/>
            <a:ext cx="10515600" cy="4677947"/>
          </a:xfrm>
        </p:spPr>
        <p:txBody>
          <a:bodyPr>
            <a:normAutofit fontScale="92500" lnSpcReduction="10000"/>
          </a:bodyPr>
          <a:lstStyle/>
          <a:p>
            <a:pPr marL="0" indent="0">
              <a:buNone/>
            </a:pPr>
            <a:r>
              <a:rPr lang="en-ZA" b="1" dirty="0" smtClean="0">
                <a:solidFill>
                  <a:srgbClr val="0077B7"/>
                </a:solidFill>
                <a:latin typeface="+mj-lt"/>
              </a:rPr>
              <a:t>1. </a:t>
            </a:r>
            <a:r>
              <a:rPr lang="en-ZA" b="1" dirty="0" smtClean="0">
                <a:solidFill>
                  <a:srgbClr val="3F3F3F"/>
                </a:solidFill>
                <a:latin typeface="+mj-lt"/>
              </a:rPr>
              <a:t>Welcome by </a:t>
            </a:r>
            <a:r>
              <a:rPr lang="en-ZA" b="1" dirty="0" smtClean="0">
                <a:solidFill>
                  <a:srgbClr val="3F3F3F"/>
                </a:solidFill>
                <a:latin typeface="+mj-lt"/>
              </a:rPr>
              <a:t>Kim </a:t>
            </a:r>
            <a:r>
              <a:rPr lang="en-ZA" b="1" dirty="0" err="1" smtClean="0">
                <a:solidFill>
                  <a:srgbClr val="3F3F3F"/>
                </a:solidFill>
                <a:latin typeface="+mj-lt"/>
              </a:rPr>
              <a:t>Kral</a:t>
            </a:r>
            <a:endParaRPr lang="en-ZA" b="1" dirty="0" smtClean="0">
              <a:solidFill>
                <a:srgbClr val="3F3F3F"/>
              </a:solidFill>
              <a:latin typeface="+mj-lt"/>
            </a:endParaRPr>
          </a:p>
          <a:p>
            <a:pPr marL="0" indent="0">
              <a:buNone/>
            </a:pPr>
            <a:endParaRPr lang="en-ZA" dirty="0" smtClean="0">
              <a:solidFill>
                <a:srgbClr val="3F3F3F"/>
              </a:solidFill>
              <a:latin typeface="+mj-lt"/>
            </a:endParaRPr>
          </a:p>
          <a:p>
            <a:pPr marL="0" indent="0">
              <a:buNone/>
            </a:pPr>
            <a:r>
              <a:rPr lang="en-ZA" b="1" dirty="0" smtClean="0">
                <a:solidFill>
                  <a:srgbClr val="0077B7"/>
                </a:solidFill>
                <a:latin typeface="+mj-lt"/>
              </a:rPr>
              <a:t>2. </a:t>
            </a:r>
            <a:r>
              <a:rPr lang="en-ZA" b="1" dirty="0" smtClean="0">
                <a:solidFill>
                  <a:srgbClr val="3F3F3F"/>
                </a:solidFill>
                <a:latin typeface="+mj-lt"/>
              </a:rPr>
              <a:t>System Tips by Matooka Boltman</a:t>
            </a:r>
          </a:p>
          <a:p>
            <a:pPr marL="0" indent="0">
              <a:buNone/>
            </a:pPr>
            <a:endParaRPr lang="en-ZA" dirty="0">
              <a:solidFill>
                <a:srgbClr val="3F3F3F"/>
              </a:solidFill>
              <a:latin typeface="+mj-lt"/>
            </a:endParaRPr>
          </a:p>
          <a:p>
            <a:pPr marL="0" indent="0">
              <a:buNone/>
            </a:pPr>
            <a:r>
              <a:rPr lang="en-ZA" b="1" dirty="0" smtClean="0">
                <a:solidFill>
                  <a:srgbClr val="0077B7"/>
                </a:solidFill>
                <a:latin typeface="+mj-lt"/>
              </a:rPr>
              <a:t>3. </a:t>
            </a:r>
            <a:r>
              <a:rPr lang="en-ZA" b="1" dirty="0" smtClean="0">
                <a:solidFill>
                  <a:srgbClr val="3F3F3F"/>
                </a:solidFill>
                <a:latin typeface="+mj-lt"/>
              </a:rPr>
              <a:t>Sales Tips by Kaashiefa Kolia</a:t>
            </a:r>
          </a:p>
          <a:p>
            <a:pPr lvl="1"/>
            <a:r>
              <a:rPr lang="en-ZA" dirty="0" smtClean="0">
                <a:solidFill>
                  <a:srgbClr val="3F3F3F"/>
                </a:solidFill>
                <a:latin typeface="+mj-lt"/>
              </a:rPr>
              <a:t>The 8 Step Sales Process</a:t>
            </a:r>
          </a:p>
          <a:p>
            <a:pPr lvl="1"/>
            <a:r>
              <a:rPr lang="en-ZA" dirty="0" smtClean="0">
                <a:solidFill>
                  <a:srgbClr val="3F3F3F"/>
                </a:solidFill>
                <a:latin typeface="+mj-lt"/>
              </a:rPr>
              <a:t>Are you selling the full range of travel products?</a:t>
            </a:r>
          </a:p>
          <a:p>
            <a:endParaRPr lang="en-ZA" dirty="0" smtClean="0">
              <a:solidFill>
                <a:srgbClr val="3F3F3F"/>
              </a:solidFill>
              <a:latin typeface="+mj-lt"/>
            </a:endParaRPr>
          </a:p>
          <a:p>
            <a:pPr marL="0" indent="0">
              <a:buNone/>
            </a:pPr>
            <a:r>
              <a:rPr lang="en-ZA" b="1" dirty="0" smtClean="0">
                <a:solidFill>
                  <a:srgbClr val="0077B7"/>
                </a:solidFill>
                <a:latin typeface="+mj-lt"/>
              </a:rPr>
              <a:t>4. </a:t>
            </a:r>
            <a:r>
              <a:rPr lang="en-ZA" b="1" dirty="0" smtClean="0">
                <a:solidFill>
                  <a:srgbClr val="3F3F3F"/>
                </a:solidFill>
                <a:latin typeface="+mj-lt"/>
              </a:rPr>
              <a:t>Marketing Tips by Astrid Beyers</a:t>
            </a:r>
          </a:p>
          <a:p>
            <a:pPr lvl="1"/>
            <a:r>
              <a:rPr lang="en-ZA" dirty="0" smtClean="0">
                <a:solidFill>
                  <a:srgbClr val="3F3F3F"/>
                </a:solidFill>
                <a:latin typeface="+mj-lt"/>
              </a:rPr>
              <a:t>Social Media Do’s &amp; Don’ts </a:t>
            </a:r>
          </a:p>
          <a:p>
            <a:pPr lvl="1"/>
            <a:r>
              <a:rPr lang="en-ZA" dirty="0" smtClean="0">
                <a:solidFill>
                  <a:srgbClr val="3F3F3F"/>
                </a:solidFill>
                <a:latin typeface="+mj-lt"/>
              </a:rPr>
              <a:t>How to Send a Newsletter For Free</a:t>
            </a:r>
            <a:endParaRPr lang="en-ZA" dirty="0">
              <a:solidFill>
                <a:srgbClr val="3F3F3F"/>
              </a:solidFill>
              <a:latin typeface="+mj-lt"/>
            </a:endParaRPr>
          </a:p>
        </p:txBody>
      </p:sp>
      <p:sp>
        <p:nvSpPr>
          <p:cNvPr id="4" name="Rectangle 3"/>
          <p:cNvSpPr/>
          <p:nvPr/>
        </p:nvSpPr>
        <p:spPr>
          <a:xfrm>
            <a:off x="0" y="0"/>
            <a:ext cx="12192000" cy="6858000"/>
          </a:xfrm>
          <a:prstGeom prst="rect">
            <a:avLst/>
          </a:prstGeom>
          <a:noFill/>
          <a:ln w="76200">
            <a:solidFill>
              <a:srgbClr val="007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920706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6988" y="493374"/>
            <a:ext cx="6389264" cy="6008889"/>
          </a:xfrm>
          <a:prstGeom prst="rect">
            <a:avLst/>
          </a:prstGeom>
          <a:ln>
            <a:solidFill>
              <a:schemeClr val="bg1">
                <a:lumMod val="85000"/>
              </a:schemeClr>
            </a:solidFill>
          </a:ln>
        </p:spPr>
      </p:pic>
      <p:sp>
        <p:nvSpPr>
          <p:cNvPr id="4" name="Rectangle 3"/>
          <p:cNvSpPr/>
          <p:nvPr/>
        </p:nvSpPr>
        <p:spPr>
          <a:xfrm>
            <a:off x="0" y="0"/>
            <a:ext cx="12192000" cy="6858000"/>
          </a:xfrm>
          <a:prstGeom prst="rect">
            <a:avLst/>
          </a:prstGeom>
          <a:noFill/>
          <a:ln w="76200">
            <a:solidFill>
              <a:srgbClr val="007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p:nvSpPr>
        <p:spPr>
          <a:xfrm>
            <a:off x="10823801" y="6346209"/>
            <a:ext cx="1182631" cy="369332"/>
          </a:xfrm>
          <a:prstGeom prst="rect">
            <a:avLst/>
          </a:prstGeom>
          <a:noFill/>
        </p:spPr>
        <p:txBody>
          <a:bodyPr wrap="none" rtlCol="0">
            <a:spAutoFit/>
          </a:bodyPr>
          <a:lstStyle/>
          <a:p>
            <a:r>
              <a:rPr lang="en-ZA" dirty="0" smtClean="0">
                <a:solidFill>
                  <a:srgbClr val="0077B7"/>
                </a:solidFill>
              </a:rPr>
              <a:t>SALES TIPS</a:t>
            </a:r>
            <a:endParaRPr lang="en-ZA" dirty="0">
              <a:solidFill>
                <a:srgbClr val="0077B7"/>
              </a:solidFill>
            </a:endParaRPr>
          </a:p>
        </p:txBody>
      </p:sp>
    </p:spTree>
    <p:extLst>
      <p:ext uri="{BB962C8B-B14F-4D97-AF65-F5344CB8AC3E}">
        <p14:creationId xmlns:p14="http://schemas.microsoft.com/office/powerpoint/2010/main" val="1997353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562"/>
            <a:ext cx="10515600" cy="1325563"/>
          </a:xfrm>
        </p:spPr>
        <p:txBody>
          <a:bodyPr/>
          <a:lstStyle/>
          <a:p>
            <a:r>
              <a:rPr lang="en-ZA" b="1" dirty="0" smtClean="0">
                <a:solidFill>
                  <a:srgbClr val="0077B7"/>
                </a:solidFill>
              </a:rPr>
              <a:t>Travel Packages</a:t>
            </a:r>
            <a:endParaRPr lang="en-ZA" b="1" dirty="0">
              <a:solidFill>
                <a:srgbClr val="0077B7"/>
              </a:solidFill>
            </a:endParaRPr>
          </a:p>
        </p:txBody>
      </p:sp>
      <p:sp>
        <p:nvSpPr>
          <p:cNvPr id="3" name="Rectangle 2"/>
          <p:cNvSpPr/>
          <p:nvPr/>
        </p:nvSpPr>
        <p:spPr>
          <a:xfrm>
            <a:off x="838200" y="1166842"/>
            <a:ext cx="10515600" cy="4524315"/>
          </a:xfrm>
          <a:prstGeom prst="rect">
            <a:avLst/>
          </a:prstGeom>
        </p:spPr>
        <p:txBody>
          <a:bodyPr wrap="square">
            <a:spAutoFit/>
          </a:bodyPr>
          <a:lstStyle/>
          <a:p>
            <a:pPr marL="342900" indent="-342900">
              <a:buFont typeface="Arial" panose="020B0604020202020204" pitchFamily="34" charset="0"/>
              <a:buChar char="•"/>
            </a:pPr>
            <a:r>
              <a:rPr lang="en-ZA" sz="2400" dirty="0" smtClean="0">
                <a:solidFill>
                  <a:srgbClr val="3F3F3F"/>
                </a:solidFill>
                <a:latin typeface="+mj-lt"/>
              </a:rPr>
              <a:t>You all know someone who has travelled or is planning to travel to Mauritius- Thailand- Zanzibar</a:t>
            </a:r>
          </a:p>
          <a:p>
            <a:endParaRPr lang="en-ZA" sz="2400" dirty="0" smtClean="0">
              <a:solidFill>
                <a:srgbClr val="3F3F3F"/>
              </a:solidFill>
              <a:latin typeface="+mj-lt"/>
            </a:endParaRPr>
          </a:p>
          <a:p>
            <a:pPr marL="342900" indent="-342900">
              <a:buFont typeface="Arial" panose="020B0604020202020204" pitchFamily="34" charset="0"/>
              <a:buChar char="•"/>
            </a:pPr>
            <a:r>
              <a:rPr lang="en-ZA" sz="2400" dirty="0" smtClean="0">
                <a:solidFill>
                  <a:srgbClr val="3F3F3F"/>
                </a:solidFill>
                <a:latin typeface="+mj-lt"/>
              </a:rPr>
              <a:t>A family member, a colleague, a neighbour, someone at your church, a friend of a friend</a:t>
            </a:r>
          </a:p>
          <a:p>
            <a:endParaRPr lang="en-ZA" sz="2400" dirty="0" smtClean="0">
              <a:solidFill>
                <a:srgbClr val="3F3F3F"/>
              </a:solidFill>
              <a:latin typeface="+mj-lt"/>
            </a:endParaRPr>
          </a:p>
          <a:p>
            <a:pPr marL="342900" indent="-342900">
              <a:buFont typeface="Arial" panose="020B0604020202020204" pitchFamily="34" charset="0"/>
              <a:buChar char="•"/>
            </a:pPr>
            <a:r>
              <a:rPr lang="en-ZA" sz="2400" dirty="0" smtClean="0">
                <a:solidFill>
                  <a:srgbClr val="3F3F3F"/>
                </a:solidFill>
                <a:latin typeface="+mj-lt"/>
              </a:rPr>
              <a:t>Packages are easy to sell, the operator puts everything together</a:t>
            </a:r>
          </a:p>
          <a:p>
            <a:pPr marL="342900" indent="-342900">
              <a:buFont typeface="Arial" panose="020B0604020202020204" pitchFamily="34" charset="0"/>
              <a:buChar char="•"/>
            </a:pPr>
            <a:endParaRPr lang="en-ZA" sz="2400" dirty="0" smtClean="0">
              <a:solidFill>
                <a:srgbClr val="3F3F3F"/>
              </a:solidFill>
              <a:latin typeface="+mj-lt"/>
            </a:endParaRPr>
          </a:p>
          <a:p>
            <a:pPr marL="342900" indent="-342900">
              <a:buFont typeface="Arial" panose="020B0604020202020204" pitchFamily="34" charset="0"/>
              <a:buChar char="•"/>
            </a:pPr>
            <a:r>
              <a:rPr lang="en-ZA" sz="2400" dirty="0" smtClean="0">
                <a:solidFill>
                  <a:srgbClr val="3F3F3F"/>
                </a:solidFill>
                <a:latin typeface="+mj-lt"/>
              </a:rPr>
              <a:t>Packages would normally include flights, airport – hotel – airport transfers, accommodation and one of the following meal plans (B&amp;B is bed &amp; breakfast, HB is half board so breakfast and dinner, AI is All Inclusive so all meals, snacks, drinks – certain premium brands may be excluded)</a:t>
            </a:r>
          </a:p>
        </p:txBody>
      </p:sp>
      <p:sp>
        <p:nvSpPr>
          <p:cNvPr id="4" name="Rectangle 3"/>
          <p:cNvSpPr/>
          <p:nvPr/>
        </p:nvSpPr>
        <p:spPr>
          <a:xfrm>
            <a:off x="0" y="0"/>
            <a:ext cx="12192000" cy="6858000"/>
          </a:xfrm>
          <a:prstGeom prst="rect">
            <a:avLst/>
          </a:prstGeom>
          <a:noFill/>
          <a:ln w="76200">
            <a:solidFill>
              <a:srgbClr val="007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p:nvSpPr>
        <p:spPr>
          <a:xfrm>
            <a:off x="10823801" y="6346209"/>
            <a:ext cx="1182631" cy="369332"/>
          </a:xfrm>
          <a:prstGeom prst="rect">
            <a:avLst/>
          </a:prstGeom>
          <a:noFill/>
        </p:spPr>
        <p:txBody>
          <a:bodyPr wrap="none" rtlCol="0">
            <a:spAutoFit/>
          </a:bodyPr>
          <a:lstStyle/>
          <a:p>
            <a:r>
              <a:rPr lang="en-ZA" dirty="0" smtClean="0">
                <a:solidFill>
                  <a:srgbClr val="0077B7"/>
                </a:solidFill>
              </a:rPr>
              <a:t>SALES TIPS</a:t>
            </a:r>
            <a:endParaRPr lang="en-ZA" dirty="0">
              <a:solidFill>
                <a:srgbClr val="0077B7"/>
              </a:solidFill>
            </a:endParaRPr>
          </a:p>
        </p:txBody>
      </p:sp>
    </p:spTree>
    <p:extLst>
      <p:ext uri="{BB962C8B-B14F-4D97-AF65-F5344CB8AC3E}">
        <p14:creationId xmlns:p14="http://schemas.microsoft.com/office/powerpoint/2010/main" val="3041986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ZA" b="1" dirty="0" smtClean="0">
                <a:solidFill>
                  <a:srgbClr val="0077B7"/>
                </a:solidFill>
              </a:rPr>
              <a:t>Travel Packages</a:t>
            </a:r>
            <a:endParaRPr lang="en-ZA" b="1" dirty="0">
              <a:solidFill>
                <a:srgbClr val="0077B7"/>
              </a:solidFill>
            </a:endParaRPr>
          </a:p>
        </p:txBody>
      </p:sp>
      <p:sp>
        <p:nvSpPr>
          <p:cNvPr id="3" name="Rectangle 2"/>
          <p:cNvSpPr/>
          <p:nvPr/>
        </p:nvSpPr>
        <p:spPr>
          <a:xfrm>
            <a:off x="838200" y="1008300"/>
            <a:ext cx="10515600" cy="5632311"/>
          </a:xfrm>
          <a:prstGeom prst="rect">
            <a:avLst/>
          </a:prstGeom>
        </p:spPr>
        <p:txBody>
          <a:bodyPr wrap="square">
            <a:spAutoFit/>
          </a:bodyPr>
          <a:lstStyle/>
          <a:p>
            <a:r>
              <a:rPr lang="en-ZA" sz="2400" b="1" dirty="0" smtClean="0">
                <a:solidFill>
                  <a:srgbClr val="3F3F3F"/>
                </a:solidFill>
                <a:latin typeface="+mj-lt"/>
              </a:rPr>
              <a:t>Qualify your client</a:t>
            </a:r>
          </a:p>
          <a:p>
            <a:pPr marL="342900" indent="-342900">
              <a:buFont typeface="Arial" panose="020B0604020202020204" pitchFamily="34" charset="0"/>
              <a:buChar char="•"/>
            </a:pPr>
            <a:r>
              <a:rPr lang="en-ZA" sz="2400" dirty="0" smtClean="0">
                <a:solidFill>
                  <a:srgbClr val="3F3F3F"/>
                </a:solidFill>
                <a:latin typeface="+mj-lt"/>
              </a:rPr>
              <a:t>What are the holiday requirements: beach/relaxation /spa /golf /shopping /sightseeing - cultural landmarks/activities for kids</a:t>
            </a:r>
          </a:p>
          <a:p>
            <a:pPr marL="342900" lvl="0" indent="-342900">
              <a:buFont typeface="Arial" panose="020B0604020202020204" pitchFamily="34" charset="0"/>
              <a:buChar char="•"/>
            </a:pPr>
            <a:r>
              <a:rPr lang="en-ZA" sz="2400" dirty="0" smtClean="0">
                <a:solidFill>
                  <a:srgbClr val="3F3F3F"/>
                </a:solidFill>
                <a:latin typeface="+mj-lt"/>
              </a:rPr>
              <a:t>Which destinations have you travelled to before</a:t>
            </a:r>
          </a:p>
          <a:p>
            <a:pPr marL="342900" lvl="0" indent="-342900">
              <a:buFont typeface="Arial" panose="020B0604020202020204" pitchFamily="34" charset="0"/>
              <a:buChar char="•"/>
            </a:pPr>
            <a:r>
              <a:rPr lang="en-ZA" sz="2400" dirty="0" smtClean="0">
                <a:solidFill>
                  <a:srgbClr val="3F3F3F"/>
                </a:solidFill>
                <a:latin typeface="+mj-lt"/>
              </a:rPr>
              <a:t>Any preference for 3, 4 or 5 star accommodation</a:t>
            </a:r>
          </a:p>
          <a:p>
            <a:pPr marL="342900" indent="-342900">
              <a:buFont typeface="Arial" panose="020B0604020202020204" pitchFamily="34" charset="0"/>
              <a:buChar char="•"/>
            </a:pPr>
            <a:r>
              <a:rPr lang="en-ZA" sz="2400" dirty="0" smtClean="0">
                <a:solidFill>
                  <a:srgbClr val="3F3F3F"/>
                </a:solidFill>
                <a:latin typeface="+mj-lt"/>
              </a:rPr>
              <a:t>Meal Plan: B&amp;B, HB or AI? </a:t>
            </a:r>
          </a:p>
          <a:p>
            <a:pPr marL="342900" indent="-342900">
              <a:buFont typeface="Arial" panose="020B0604020202020204" pitchFamily="34" charset="0"/>
              <a:buChar char="•"/>
            </a:pPr>
            <a:r>
              <a:rPr lang="en-ZA" sz="2400" dirty="0" smtClean="0">
                <a:solidFill>
                  <a:srgbClr val="3F3F3F"/>
                </a:solidFill>
                <a:latin typeface="+mj-lt"/>
              </a:rPr>
              <a:t>Are there children travelling along – age of children. Children own room or sharing</a:t>
            </a:r>
          </a:p>
          <a:p>
            <a:pPr marL="342900" lvl="0" indent="-342900">
              <a:buFont typeface="Arial" panose="020B0604020202020204" pitchFamily="34" charset="0"/>
              <a:buChar char="•"/>
            </a:pPr>
            <a:r>
              <a:rPr lang="en-ZA" sz="2400" dirty="0" smtClean="0">
                <a:solidFill>
                  <a:srgbClr val="3F3F3F"/>
                </a:solidFill>
                <a:latin typeface="+mj-lt"/>
              </a:rPr>
              <a:t>Approximate budget – this will help me get the quote correct, the first time round.</a:t>
            </a:r>
          </a:p>
          <a:p>
            <a:pPr marL="342900" lvl="0" indent="-342900">
              <a:buFont typeface="Arial" panose="020B0604020202020204" pitchFamily="34" charset="0"/>
              <a:buChar char="•"/>
            </a:pPr>
            <a:r>
              <a:rPr lang="en-ZA" sz="2400" dirty="0" smtClean="0">
                <a:solidFill>
                  <a:srgbClr val="3F3F3F"/>
                </a:solidFill>
                <a:latin typeface="+mj-lt"/>
              </a:rPr>
              <a:t>Any particular airline?  What is preferred class of travel? Flexible with dates?</a:t>
            </a:r>
          </a:p>
          <a:p>
            <a:pPr marL="342900" lvl="0" indent="-342900">
              <a:buFont typeface="Arial" panose="020B0604020202020204" pitchFamily="34" charset="0"/>
              <a:buChar char="•"/>
            </a:pPr>
            <a:r>
              <a:rPr lang="en-ZA" sz="2400" dirty="0" smtClean="0">
                <a:solidFill>
                  <a:srgbClr val="3F3F3F"/>
                </a:solidFill>
                <a:latin typeface="+mj-lt"/>
              </a:rPr>
              <a:t>Remember to give the client 3 quotes, and remember to include travel insurance &amp; lounge pass!</a:t>
            </a:r>
          </a:p>
          <a:p>
            <a:pPr lvl="0"/>
            <a:endParaRPr lang="en-ZA" sz="2400" dirty="0" smtClean="0">
              <a:latin typeface="+mj-lt"/>
            </a:endParaRPr>
          </a:p>
          <a:p>
            <a:endParaRPr lang="en-ZA" sz="2400" dirty="0">
              <a:latin typeface="+mj-lt"/>
            </a:endParaRPr>
          </a:p>
        </p:txBody>
      </p:sp>
      <p:sp>
        <p:nvSpPr>
          <p:cNvPr id="4" name="Rectangle 3"/>
          <p:cNvSpPr/>
          <p:nvPr/>
        </p:nvSpPr>
        <p:spPr>
          <a:xfrm>
            <a:off x="0" y="0"/>
            <a:ext cx="12192000" cy="6858000"/>
          </a:xfrm>
          <a:prstGeom prst="rect">
            <a:avLst/>
          </a:prstGeom>
          <a:noFill/>
          <a:ln w="76200">
            <a:solidFill>
              <a:srgbClr val="007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p:nvSpPr>
        <p:spPr>
          <a:xfrm>
            <a:off x="10823801" y="6346209"/>
            <a:ext cx="1182631" cy="369332"/>
          </a:xfrm>
          <a:prstGeom prst="rect">
            <a:avLst/>
          </a:prstGeom>
          <a:noFill/>
        </p:spPr>
        <p:txBody>
          <a:bodyPr wrap="none" rtlCol="0">
            <a:spAutoFit/>
          </a:bodyPr>
          <a:lstStyle/>
          <a:p>
            <a:r>
              <a:rPr lang="en-ZA" dirty="0" smtClean="0">
                <a:solidFill>
                  <a:srgbClr val="0077B7"/>
                </a:solidFill>
              </a:rPr>
              <a:t>SALES TIPS</a:t>
            </a:r>
            <a:endParaRPr lang="en-ZA" dirty="0">
              <a:solidFill>
                <a:srgbClr val="0077B7"/>
              </a:solidFill>
            </a:endParaRPr>
          </a:p>
        </p:txBody>
      </p:sp>
    </p:spTree>
    <p:extLst>
      <p:ext uri="{BB962C8B-B14F-4D97-AF65-F5344CB8AC3E}">
        <p14:creationId xmlns:p14="http://schemas.microsoft.com/office/powerpoint/2010/main" val="39774832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26105" y="224852"/>
            <a:ext cx="5998088" cy="6385810"/>
          </a:xfrm>
          <a:prstGeom prst="rect">
            <a:avLst/>
          </a:prstGeom>
        </p:spPr>
      </p:pic>
      <p:sp>
        <p:nvSpPr>
          <p:cNvPr id="4" name="Rectangle 3"/>
          <p:cNvSpPr/>
          <p:nvPr/>
        </p:nvSpPr>
        <p:spPr>
          <a:xfrm>
            <a:off x="0" y="0"/>
            <a:ext cx="12192000" cy="6858000"/>
          </a:xfrm>
          <a:prstGeom prst="rect">
            <a:avLst/>
          </a:prstGeom>
          <a:noFill/>
          <a:ln w="76200">
            <a:solidFill>
              <a:srgbClr val="007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p:nvSpPr>
        <p:spPr>
          <a:xfrm>
            <a:off x="10823801" y="6346209"/>
            <a:ext cx="1182631" cy="369332"/>
          </a:xfrm>
          <a:prstGeom prst="rect">
            <a:avLst/>
          </a:prstGeom>
          <a:noFill/>
        </p:spPr>
        <p:txBody>
          <a:bodyPr wrap="none" rtlCol="0">
            <a:spAutoFit/>
          </a:bodyPr>
          <a:lstStyle/>
          <a:p>
            <a:r>
              <a:rPr lang="en-ZA" dirty="0" smtClean="0">
                <a:solidFill>
                  <a:srgbClr val="0077B7"/>
                </a:solidFill>
              </a:rPr>
              <a:t>SALES TIPS</a:t>
            </a:r>
            <a:endParaRPr lang="en-ZA" dirty="0">
              <a:solidFill>
                <a:srgbClr val="0077B7"/>
              </a:solidFill>
            </a:endParaRPr>
          </a:p>
        </p:txBody>
      </p:sp>
    </p:spTree>
    <p:extLst>
      <p:ext uri="{BB962C8B-B14F-4D97-AF65-F5344CB8AC3E}">
        <p14:creationId xmlns:p14="http://schemas.microsoft.com/office/powerpoint/2010/main" val="13115653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ZA" b="1" dirty="0" smtClean="0">
                <a:solidFill>
                  <a:srgbClr val="0077B7"/>
                </a:solidFill>
              </a:rPr>
              <a:t>Very Important </a:t>
            </a:r>
            <a:endParaRPr lang="en-ZA" b="1" dirty="0">
              <a:solidFill>
                <a:srgbClr val="0077B7"/>
              </a:solidFill>
            </a:endParaRPr>
          </a:p>
        </p:txBody>
      </p:sp>
      <p:sp>
        <p:nvSpPr>
          <p:cNvPr id="3" name="Rectangle 2"/>
          <p:cNvSpPr/>
          <p:nvPr/>
        </p:nvSpPr>
        <p:spPr>
          <a:xfrm>
            <a:off x="838200" y="1177781"/>
            <a:ext cx="10659256" cy="5262979"/>
          </a:xfrm>
          <a:prstGeom prst="rect">
            <a:avLst/>
          </a:prstGeom>
        </p:spPr>
        <p:txBody>
          <a:bodyPr wrap="square">
            <a:spAutoFit/>
          </a:bodyPr>
          <a:lstStyle/>
          <a:p>
            <a:r>
              <a:rPr lang="en-ZA" sz="2400" b="1" u="sng" dirty="0" smtClean="0">
                <a:solidFill>
                  <a:srgbClr val="3F3F3F"/>
                </a:solidFill>
                <a:latin typeface="+mj-lt"/>
              </a:rPr>
              <a:t>Important Information:</a:t>
            </a:r>
            <a:r>
              <a:rPr lang="en-ZA" sz="2400" b="1" dirty="0" smtClean="0">
                <a:solidFill>
                  <a:srgbClr val="3F3F3F"/>
                </a:solidFill>
                <a:latin typeface="+mj-lt"/>
              </a:rPr>
              <a:t>   </a:t>
            </a:r>
            <a:endParaRPr lang="en-ZA" sz="2400" dirty="0" smtClean="0">
              <a:solidFill>
                <a:srgbClr val="3F3F3F"/>
              </a:solidFill>
              <a:latin typeface="+mj-lt"/>
            </a:endParaRPr>
          </a:p>
          <a:p>
            <a:pPr marL="342900" indent="-342900">
              <a:buFont typeface="Arial" panose="020B0604020202020204" pitchFamily="34" charset="0"/>
              <a:buChar char="•"/>
            </a:pPr>
            <a:r>
              <a:rPr lang="en-ZA" sz="2400" dirty="0" smtClean="0">
                <a:solidFill>
                  <a:srgbClr val="3F3F3F"/>
                </a:solidFill>
                <a:latin typeface="+mj-lt"/>
              </a:rPr>
              <a:t>UNABRIDGED BIRTH CERTIFICATES  (UBC) : Immigration Regulation dictates that children under 18 require an UBC, along with their passports, when travelling.  Please ensure that you apply for these certificates timeously.  </a:t>
            </a:r>
          </a:p>
          <a:p>
            <a:pPr marL="342900" indent="-342900">
              <a:buFont typeface="Arial" panose="020B0604020202020204" pitchFamily="34" charset="0"/>
              <a:buChar char="•"/>
            </a:pPr>
            <a:r>
              <a:rPr lang="en-ZA" sz="2400" dirty="0" smtClean="0">
                <a:solidFill>
                  <a:srgbClr val="3F3F3F"/>
                </a:solidFill>
                <a:latin typeface="+mj-lt"/>
              </a:rPr>
              <a:t>Please ensure you have checked the visa and inoculation requirements. (Please ensure you check all transit points visa information).</a:t>
            </a:r>
          </a:p>
          <a:p>
            <a:pPr marL="342900" indent="-342900">
              <a:buFont typeface="Arial" panose="020B0604020202020204" pitchFamily="34" charset="0"/>
              <a:buChar char="•"/>
            </a:pPr>
            <a:r>
              <a:rPr lang="en-ZA" sz="2400" dirty="0" smtClean="0">
                <a:solidFill>
                  <a:srgbClr val="3F3F3F"/>
                </a:solidFill>
                <a:latin typeface="+mj-lt"/>
              </a:rPr>
              <a:t>For Visa information please check </a:t>
            </a:r>
            <a:r>
              <a:rPr lang="en-ZA" sz="2400" u="sng" dirty="0" smtClean="0">
                <a:solidFill>
                  <a:srgbClr val="3F3F3F"/>
                </a:solidFill>
                <a:latin typeface="+mj-lt"/>
                <a:hlinkClick r:id="rId2"/>
              </a:rPr>
              <a:t>www.visas.co.za</a:t>
            </a:r>
            <a:endParaRPr lang="en-ZA" sz="2400" dirty="0" smtClean="0">
              <a:solidFill>
                <a:srgbClr val="3F3F3F"/>
              </a:solidFill>
              <a:latin typeface="+mj-lt"/>
            </a:endParaRPr>
          </a:p>
          <a:p>
            <a:pPr marL="342900" indent="-342900">
              <a:buFont typeface="Arial" panose="020B0604020202020204" pitchFamily="34" charset="0"/>
              <a:buChar char="•"/>
            </a:pPr>
            <a:r>
              <a:rPr lang="en-ZA" sz="2400" dirty="0" smtClean="0">
                <a:solidFill>
                  <a:srgbClr val="3F3F3F"/>
                </a:solidFill>
                <a:latin typeface="+mj-lt"/>
              </a:rPr>
              <a:t>Passports must be valid for 6 months AFTER your return to South Africa, please also ensure that you have a minimum of 2 blank pages in your passport.</a:t>
            </a:r>
          </a:p>
          <a:p>
            <a:pPr marL="342900" indent="-342900">
              <a:buFont typeface="Arial" panose="020B0604020202020204" pitchFamily="34" charset="0"/>
              <a:buChar char="•"/>
            </a:pPr>
            <a:r>
              <a:rPr lang="en-ZA" sz="2400" dirty="0" smtClean="0">
                <a:solidFill>
                  <a:srgbClr val="3F3F3F"/>
                </a:solidFill>
                <a:latin typeface="+mj-lt"/>
              </a:rPr>
              <a:t>Please be at the airport at least one hour before your domestic departures and at least 2 hours before your international departures.</a:t>
            </a:r>
          </a:p>
          <a:p>
            <a:pPr marL="342900" indent="-342900">
              <a:buFont typeface="Arial" panose="020B0604020202020204" pitchFamily="34" charset="0"/>
              <a:buChar char="•"/>
            </a:pPr>
            <a:r>
              <a:rPr lang="en-ZA" sz="2400" dirty="0" smtClean="0">
                <a:solidFill>
                  <a:srgbClr val="3F3F3F"/>
                </a:solidFill>
                <a:latin typeface="+mj-lt"/>
              </a:rPr>
              <a:t>Please also reconfirm ALL of your flights 72hours before departure between 9am-17h00pm with our office or directly with the airline.</a:t>
            </a:r>
          </a:p>
          <a:p>
            <a:pPr marL="342900" indent="-342900">
              <a:buFont typeface="Arial" panose="020B0604020202020204" pitchFamily="34" charset="0"/>
              <a:buChar char="•"/>
            </a:pPr>
            <a:r>
              <a:rPr lang="en-ZA" sz="2400" dirty="0" smtClean="0">
                <a:solidFill>
                  <a:srgbClr val="3F3F3F"/>
                </a:solidFill>
                <a:latin typeface="+mj-lt"/>
              </a:rPr>
              <a:t>Refer to USB document FSA Important Information for more details.</a:t>
            </a:r>
            <a:endParaRPr lang="en-ZA" sz="2400" dirty="0">
              <a:solidFill>
                <a:srgbClr val="3F3F3F"/>
              </a:solidFill>
              <a:latin typeface="+mj-lt"/>
            </a:endParaRPr>
          </a:p>
        </p:txBody>
      </p:sp>
      <p:sp>
        <p:nvSpPr>
          <p:cNvPr id="4" name="Rectangle 3"/>
          <p:cNvSpPr/>
          <p:nvPr/>
        </p:nvSpPr>
        <p:spPr>
          <a:xfrm>
            <a:off x="0" y="0"/>
            <a:ext cx="12192000" cy="6858000"/>
          </a:xfrm>
          <a:prstGeom prst="rect">
            <a:avLst/>
          </a:prstGeom>
          <a:noFill/>
          <a:ln w="76200">
            <a:solidFill>
              <a:srgbClr val="007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p:nvSpPr>
        <p:spPr>
          <a:xfrm>
            <a:off x="10823801" y="6346209"/>
            <a:ext cx="1182631" cy="369332"/>
          </a:xfrm>
          <a:prstGeom prst="rect">
            <a:avLst/>
          </a:prstGeom>
          <a:noFill/>
        </p:spPr>
        <p:txBody>
          <a:bodyPr wrap="none" rtlCol="0">
            <a:spAutoFit/>
          </a:bodyPr>
          <a:lstStyle/>
          <a:p>
            <a:r>
              <a:rPr lang="en-ZA" dirty="0" smtClean="0">
                <a:solidFill>
                  <a:srgbClr val="0077B7"/>
                </a:solidFill>
              </a:rPr>
              <a:t>SALES TIPS</a:t>
            </a:r>
            <a:endParaRPr lang="en-ZA" dirty="0">
              <a:solidFill>
                <a:srgbClr val="0077B7"/>
              </a:solidFill>
            </a:endParaRPr>
          </a:p>
        </p:txBody>
      </p:sp>
    </p:spTree>
    <p:extLst>
      <p:ext uri="{BB962C8B-B14F-4D97-AF65-F5344CB8AC3E}">
        <p14:creationId xmlns:p14="http://schemas.microsoft.com/office/powerpoint/2010/main" val="22490241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680" y="2297488"/>
            <a:ext cx="3904639" cy="1325563"/>
          </a:xfrm>
        </p:spPr>
        <p:txBody>
          <a:bodyPr>
            <a:noAutofit/>
          </a:bodyPr>
          <a:lstStyle/>
          <a:p>
            <a:pPr algn="ctr"/>
            <a:r>
              <a:rPr lang="en-ZA" sz="6600" b="1" dirty="0" smtClean="0">
                <a:solidFill>
                  <a:srgbClr val="0077B7"/>
                </a:solidFill>
              </a:rPr>
              <a:t>Questions?</a:t>
            </a:r>
            <a:endParaRPr lang="en-ZA" sz="6600" b="1" dirty="0">
              <a:solidFill>
                <a:srgbClr val="0077B7"/>
              </a:solidFill>
            </a:endParaRPr>
          </a:p>
        </p:txBody>
      </p:sp>
      <p:sp>
        <p:nvSpPr>
          <p:cNvPr id="3" name="Rectangle 2"/>
          <p:cNvSpPr/>
          <p:nvPr/>
        </p:nvSpPr>
        <p:spPr>
          <a:xfrm>
            <a:off x="0" y="0"/>
            <a:ext cx="12192000" cy="6858000"/>
          </a:xfrm>
          <a:prstGeom prst="rect">
            <a:avLst/>
          </a:prstGeom>
          <a:noFill/>
          <a:ln w="76200">
            <a:solidFill>
              <a:srgbClr val="007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935496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9553" y="1275326"/>
            <a:ext cx="7792883" cy="1296122"/>
          </a:xfrm>
        </p:spPr>
        <p:txBody>
          <a:bodyPr>
            <a:noAutofit/>
          </a:bodyPr>
          <a:lstStyle/>
          <a:p>
            <a:r>
              <a:rPr lang="en-ZA" sz="8800" b="1" dirty="0" smtClean="0">
                <a:solidFill>
                  <a:srgbClr val="0077B7"/>
                </a:solidFill>
              </a:rPr>
              <a:t>MARKETING TIPS</a:t>
            </a:r>
            <a:endParaRPr lang="en-ZA" sz="8800" b="1" dirty="0">
              <a:solidFill>
                <a:srgbClr val="0077B7"/>
              </a:solidFill>
            </a:endParaRPr>
          </a:p>
        </p:txBody>
      </p:sp>
      <p:sp>
        <p:nvSpPr>
          <p:cNvPr id="4" name="TextBox 3"/>
          <p:cNvSpPr txBox="1"/>
          <p:nvPr/>
        </p:nvSpPr>
        <p:spPr>
          <a:xfrm>
            <a:off x="3575024" y="4497192"/>
            <a:ext cx="5041937" cy="954107"/>
          </a:xfrm>
          <a:prstGeom prst="rect">
            <a:avLst/>
          </a:prstGeom>
          <a:noFill/>
        </p:spPr>
        <p:txBody>
          <a:bodyPr wrap="square" rtlCol="0">
            <a:spAutoFit/>
          </a:bodyPr>
          <a:lstStyle/>
          <a:p>
            <a:pPr algn="ctr"/>
            <a:r>
              <a:rPr lang="en-ZA" sz="2800" dirty="0" smtClean="0">
                <a:solidFill>
                  <a:srgbClr val="3F3F3F"/>
                </a:solidFill>
                <a:latin typeface="+mj-lt"/>
              </a:rPr>
              <a:t>Astrid Beyers – Digital Copywriter</a:t>
            </a:r>
          </a:p>
          <a:p>
            <a:pPr algn="ctr"/>
            <a:endParaRPr lang="en-ZA" sz="2800" dirty="0">
              <a:solidFill>
                <a:srgbClr val="3F3F3F"/>
              </a:solidFill>
              <a:latin typeface="+mj-lt"/>
            </a:endParaRPr>
          </a:p>
        </p:txBody>
      </p:sp>
      <p:sp>
        <p:nvSpPr>
          <p:cNvPr id="5" name="TextBox 4"/>
          <p:cNvSpPr txBox="1"/>
          <p:nvPr/>
        </p:nvSpPr>
        <p:spPr>
          <a:xfrm>
            <a:off x="3246015" y="2887641"/>
            <a:ext cx="5699957" cy="646331"/>
          </a:xfrm>
          <a:prstGeom prst="rect">
            <a:avLst/>
          </a:prstGeom>
          <a:noFill/>
        </p:spPr>
        <p:txBody>
          <a:bodyPr wrap="none" rtlCol="0">
            <a:spAutoFit/>
          </a:bodyPr>
          <a:lstStyle/>
          <a:p>
            <a:pPr algn="ctr"/>
            <a:r>
              <a:rPr lang="en-ZA" sz="3600" dirty="0" smtClean="0">
                <a:solidFill>
                  <a:srgbClr val="3F3F3F"/>
                </a:solidFill>
                <a:latin typeface="+mj-lt"/>
              </a:rPr>
              <a:t>SOCIAL MEDIA DO’s &amp; DON’Ts</a:t>
            </a:r>
          </a:p>
        </p:txBody>
      </p:sp>
      <p:sp>
        <p:nvSpPr>
          <p:cNvPr id="6" name="Rectangle 5"/>
          <p:cNvSpPr/>
          <p:nvPr/>
        </p:nvSpPr>
        <p:spPr>
          <a:xfrm>
            <a:off x="2317106" y="3533972"/>
            <a:ext cx="7557774" cy="646331"/>
          </a:xfrm>
          <a:prstGeom prst="rect">
            <a:avLst/>
          </a:prstGeom>
        </p:spPr>
        <p:txBody>
          <a:bodyPr wrap="none">
            <a:spAutoFit/>
          </a:bodyPr>
          <a:lstStyle/>
          <a:p>
            <a:pPr algn="ctr"/>
            <a:r>
              <a:rPr lang="en-ZA" sz="3600" dirty="0" smtClean="0">
                <a:solidFill>
                  <a:srgbClr val="3F3F3F"/>
                </a:solidFill>
                <a:latin typeface="+mj-lt"/>
              </a:rPr>
              <a:t>HOW TO SEND NEWSLETTERS FOR FREE</a:t>
            </a:r>
          </a:p>
        </p:txBody>
      </p:sp>
      <p:sp>
        <p:nvSpPr>
          <p:cNvPr id="7" name="Rectangle 6"/>
          <p:cNvSpPr/>
          <p:nvPr/>
        </p:nvSpPr>
        <p:spPr>
          <a:xfrm>
            <a:off x="0" y="0"/>
            <a:ext cx="12192000" cy="6858000"/>
          </a:xfrm>
          <a:prstGeom prst="rect">
            <a:avLst/>
          </a:prstGeom>
          <a:noFill/>
          <a:ln w="76200">
            <a:solidFill>
              <a:srgbClr val="007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0894404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6099" y="766190"/>
            <a:ext cx="6179801" cy="707886"/>
          </a:xfrm>
          <a:prstGeom prst="rect">
            <a:avLst/>
          </a:prstGeom>
          <a:noFill/>
        </p:spPr>
        <p:txBody>
          <a:bodyPr wrap="square" rtlCol="0">
            <a:spAutoFit/>
          </a:bodyPr>
          <a:lstStyle/>
          <a:p>
            <a:pPr algn="ctr"/>
            <a:r>
              <a:rPr lang="en-ZA" sz="4000" b="1" dirty="0" smtClean="0">
                <a:solidFill>
                  <a:srgbClr val="0077B7"/>
                </a:solidFill>
                <a:latin typeface="+mj-lt"/>
              </a:rPr>
              <a:t>SOCIAL MEDIA DO’s &amp; DON’Ts</a:t>
            </a:r>
          </a:p>
        </p:txBody>
      </p:sp>
      <p:sp>
        <p:nvSpPr>
          <p:cNvPr id="3" name="Rectangle 2"/>
          <p:cNvSpPr/>
          <p:nvPr/>
        </p:nvSpPr>
        <p:spPr>
          <a:xfrm>
            <a:off x="1183365" y="1680016"/>
            <a:ext cx="4912634" cy="3785652"/>
          </a:xfrm>
          <a:prstGeom prst="rect">
            <a:avLst/>
          </a:prstGeom>
        </p:spPr>
        <p:txBody>
          <a:bodyPr wrap="square">
            <a:spAutoFit/>
          </a:bodyPr>
          <a:lstStyle/>
          <a:p>
            <a:pPr marL="342900" indent="-342900">
              <a:buAutoNum type="arabicPeriod"/>
            </a:pPr>
            <a:r>
              <a:rPr lang="en-ZA" sz="2400" b="1" dirty="0" smtClean="0">
                <a:solidFill>
                  <a:srgbClr val="3F3F3F"/>
                </a:solidFill>
                <a:latin typeface="+mj-lt"/>
              </a:rPr>
              <a:t>Make it visual</a:t>
            </a:r>
          </a:p>
          <a:p>
            <a:pPr marL="800100" lvl="1" indent="-342900">
              <a:buFont typeface="Arial" panose="020B0604020202020204" pitchFamily="34" charset="0"/>
              <a:buChar char="•"/>
            </a:pPr>
            <a:r>
              <a:rPr lang="en-ZA" sz="2400" dirty="0" smtClean="0">
                <a:solidFill>
                  <a:srgbClr val="3F3F3F"/>
                </a:solidFill>
                <a:latin typeface="+mj-lt"/>
              </a:rPr>
              <a:t>Google image search filters</a:t>
            </a:r>
          </a:p>
          <a:p>
            <a:pPr marL="800100" lvl="1" indent="-342900">
              <a:buFont typeface="Arial" panose="020B0604020202020204" pitchFamily="34" charset="0"/>
              <a:buChar char="•"/>
            </a:pPr>
            <a:r>
              <a:rPr lang="en-ZA" sz="2400" dirty="0" smtClean="0">
                <a:solidFill>
                  <a:srgbClr val="3F3F3F"/>
                </a:solidFill>
                <a:latin typeface="+mj-lt"/>
              </a:rPr>
              <a:t>Crop with GIMP or MS Paint</a:t>
            </a:r>
          </a:p>
          <a:p>
            <a:pPr marL="800100" lvl="1" indent="-342900">
              <a:buFont typeface="Arial" panose="020B0604020202020204" pitchFamily="34" charset="0"/>
              <a:buChar char="•"/>
            </a:pPr>
            <a:endParaRPr lang="en-ZA" sz="2400" dirty="0" smtClean="0">
              <a:solidFill>
                <a:srgbClr val="3F3F3F"/>
              </a:solidFill>
              <a:latin typeface="+mj-lt"/>
            </a:endParaRPr>
          </a:p>
          <a:p>
            <a:r>
              <a:rPr lang="en-ZA" sz="2400" b="1" dirty="0" smtClean="0">
                <a:solidFill>
                  <a:srgbClr val="3F3F3F"/>
                </a:solidFill>
                <a:latin typeface="+mj-lt"/>
              </a:rPr>
              <a:t>2. Choose your tone and stick to it</a:t>
            </a:r>
          </a:p>
          <a:p>
            <a:endParaRPr lang="en-ZA" sz="2400" b="1" dirty="0" smtClean="0">
              <a:solidFill>
                <a:srgbClr val="3F3F3F"/>
              </a:solidFill>
              <a:latin typeface="+mj-lt"/>
            </a:endParaRPr>
          </a:p>
          <a:p>
            <a:r>
              <a:rPr lang="en-ZA" sz="2400" b="1" dirty="0" smtClean="0">
                <a:solidFill>
                  <a:srgbClr val="3F3F3F"/>
                </a:solidFill>
                <a:latin typeface="+mj-lt"/>
              </a:rPr>
              <a:t>3. Use the 80/20 ratio</a:t>
            </a:r>
          </a:p>
          <a:p>
            <a:pPr marL="800100" lvl="1" indent="-342900">
              <a:buFont typeface="Arial" panose="020B0604020202020204" pitchFamily="34" charset="0"/>
              <a:buChar char="•"/>
            </a:pPr>
            <a:r>
              <a:rPr lang="en-ZA" sz="2400" dirty="0" smtClean="0">
                <a:solidFill>
                  <a:srgbClr val="3F3F3F"/>
                </a:solidFill>
                <a:latin typeface="+mj-lt"/>
              </a:rPr>
              <a:t>#</a:t>
            </a:r>
            <a:r>
              <a:rPr lang="en-ZA" sz="2400" dirty="0" err="1" smtClean="0">
                <a:solidFill>
                  <a:srgbClr val="3F3F3F"/>
                </a:solidFill>
                <a:latin typeface="+mj-lt"/>
              </a:rPr>
              <a:t>TravelInspo</a:t>
            </a:r>
            <a:r>
              <a:rPr lang="en-ZA" sz="2400" dirty="0" smtClean="0">
                <a:solidFill>
                  <a:srgbClr val="3F3F3F"/>
                </a:solidFill>
                <a:latin typeface="+mj-lt"/>
              </a:rPr>
              <a:t> vs Airline Sales</a:t>
            </a:r>
          </a:p>
          <a:p>
            <a:pPr lvl="1"/>
            <a:endParaRPr lang="en-ZA" sz="2400" dirty="0" smtClean="0">
              <a:solidFill>
                <a:srgbClr val="3F3F3F"/>
              </a:solidFill>
              <a:latin typeface="+mj-lt"/>
            </a:endParaRPr>
          </a:p>
          <a:p>
            <a:r>
              <a:rPr lang="en-ZA" sz="2400" b="1" dirty="0" smtClean="0">
                <a:solidFill>
                  <a:srgbClr val="3F3F3F"/>
                </a:solidFill>
                <a:latin typeface="+mj-lt"/>
              </a:rPr>
              <a:t>4. Stick to travel</a:t>
            </a:r>
          </a:p>
        </p:txBody>
      </p:sp>
      <p:sp>
        <p:nvSpPr>
          <p:cNvPr id="4" name="Rectangle 3"/>
          <p:cNvSpPr/>
          <p:nvPr/>
        </p:nvSpPr>
        <p:spPr>
          <a:xfrm>
            <a:off x="6358601" y="1680016"/>
            <a:ext cx="5171000" cy="4154984"/>
          </a:xfrm>
          <a:prstGeom prst="rect">
            <a:avLst/>
          </a:prstGeom>
        </p:spPr>
        <p:txBody>
          <a:bodyPr wrap="square">
            <a:spAutoFit/>
          </a:bodyPr>
          <a:lstStyle/>
          <a:p>
            <a:r>
              <a:rPr lang="en-ZA" sz="2400" b="1" dirty="0" smtClean="0">
                <a:solidFill>
                  <a:srgbClr val="3F3F3F"/>
                </a:solidFill>
                <a:latin typeface="+mj-lt"/>
              </a:rPr>
              <a:t>5. Be active, not annoying</a:t>
            </a:r>
          </a:p>
          <a:p>
            <a:endParaRPr lang="en-ZA" sz="2400" b="1" dirty="0" smtClean="0">
              <a:solidFill>
                <a:srgbClr val="3F3F3F"/>
              </a:solidFill>
              <a:latin typeface="+mj-lt"/>
            </a:endParaRPr>
          </a:p>
          <a:p>
            <a:r>
              <a:rPr lang="en-ZA" sz="2400" b="1" dirty="0" smtClean="0">
                <a:solidFill>
                  <a:srgbClr val="3F3F3F"/>
                </a:solidFill>
                <a:latin typeface="+mj-lt"/>
              </a:rPr>
              <a:t>6. Timing</a:t>
            </a:r>
          </a:p>
          <a:p>
            <a:pPr marL="800100" lvl="1" indent="-342900">
              <a:buFont typeface="Arial" panose="020B0604020202020204" pitchFamily="34" charset="0"/>
              <a:buChar char="•"/>
            </a:pPr>
            <a:r>
              <a:rPr lang="en-ZA" sz="2400" dirty="0" smtClean="0">
                <a:solidFill>
                  <a:srgbClr val="3F3F3F"/>
                </a:solidFill>
                <a:latin typeface="+mj-lt"/>
              </a:rPr>
              <a:t>Schedule on Facebook &amp; Tweetdeck.co.za</a:t>
            </a:r>
          </a:p>
          <a:p>
            <a:pPr lvl="1"/>
            <a:endParaRPr lang="en-ZA" sz="2400" dirty="0" smtClean="0">
              <a:solidFill>
                <a:srgbClr val="3F3F3F"/>
              </a:solidFill>
              <a:latin typeface="+mj-lt"/>
            </a:endParaRPr>
          </a:p>
          <a:p>
            <a:r>
              <a:rPr lang="en-ZA" sz="2400" b="1" dirty="0" smtClean="0">
                <a:solidFill>
                  <a:srgbClr val="3F3F3F"/>
                </a:solidFill>
                <a:latin typeface="+mj-lt"/>
              </a:rPr>
              <a:t>7. Don’t like your own posts</a:t>
            </a:r>
          </a:p>
          <a:p>
            <a:endParaRPr lang="en-ZA" sz="2400" b="1" dirty="0" smtClean="0">
              <a:solidFill>
                <a:srgbClr val="3F3F3F"/>
              </a:solidFill>
              <a:latin typeface="+mj-lt"/>
            </a:endParaRPr>
          </a:p>
          <a:p>
            <a:r>
              <a:rPr lang="en-ZA" sz="2400" b="1" dirty="0" smtClean="0">
                <a:solidFill>
                  <a:srgbClr val="3F3F3F"/>
                </a:solidFill>
                <a:latin typeface="+mj-lt"/>
              </a:rPr>
              <a:t>8. Client feedback</a:t>
            </a:r>
          </a:p>
          <a:p>
            <a:pPr marL="800100" lvl="1" indent="-342900">
              <a:buFont typeface="Arial" panose="020B0604020202020204" pitchFamily="34" charset="0"/>
              <a:buChar char="•"/>
            </a:pPr>
            <a:r>
              <a:rPr lang="en-ZA" sz="2400" dirty="0" smtClean="0">
                <a:solidFill>
                  <a:srgbClr val="3F3F3F"/>
                </a:solidFill>
                <a:latin typeface="+mj-lt"/>
              </a:rPr>
              <a:t>Make the bests of the good and the bad!</a:t>
            </a:r>
            <a:endParaRPr lang="en-ZA" sz="2400" dirty="0">
              <a:solidFill>
                <a:srgbClr val="3F3F3F"/>
              </a:solidFill>
              <a:latin typeface="+mj-lt"/>
            </a:endParaRPr>
          </a:p>
        </p:txBody>
      </p:sp>
      <p:sp>
        <p:nvSpPr>
          <p:cNvPr id="5" name="Rectangle 4"/>
          <p:cNvSpPr/>
          <p:nvPr/>
        </p:nvSpPr>
        <p:spPr>
          <a:xfrm>
            <a:off x="0" y="0"/>
            <a:ext cx="12192000" cy="6858000"/>
          </a:xfrm>
          <a:prstGeom prst="rect">
            <a:avLst/>
          </a:prstGeom>
          <a:noFill/>
          <a:ln w="76200">
            <a:solidFill>
              <a:srgbClr val="007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Box 5"/>
          <p:cNvSpPr txBox="1"/>
          <p:nvPr/>
        </p:nvSpPr>
        <p:spPr>
          <a:xfrm>
            <a:off x="10279673" y="6394883"/>
            <a:ext cx="1784463" cy="369332"/>
          </a:xfrm>
          <a:prstGeom prst="rect">
            <a:avLst/>
          </a:prstGeom>
          <a:noFill/>
        </p:spPr>
        <p:txBody>
          <a:bodyPr wrap="none" rtlCol="0">
            <a:spAutoFit/>
          </a:bodyPr>
          <a:lstStyle/>
          <a:p>
            <a:r>
              <a:rPr lang="en-ZA" dirty="0" smtClean="0">
                <a:solidFill>
                  <a:srgbClr val="0077B7"/>
                </a:solidFill>
              </a:rPr>
              <a:t>MARKETING TIPS</a:t>
            </a:r>
            <a:endParaRPr lang="en-ZA" dirty="0">
              <a:solidFill>
                <a:srgbClr val="0077B7"/>
              </a:solidFill>
            </a:endParaRPr>
          </a:p>
        </p:txBody>
      </p:sp>
    </p:spTree>
    <p:extLst>
      <p:ext uri="{BB962C8B-B14F-4D97-AF65-F5344CB8AC3E}">
        <p14:creationId xmlns:p14="http://schemas.microsoft.com/office/powerpoint/2010/main" val="27046038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5437" y="701129"/>
            <a:ext cx="8223470" cy="984885"/>
          </a:xfrm>
          <a:prstGeom prst="rect">
            <a:avLst/>
          </a:prstGeom>
          <a:noFill/>
        </p:spPr>
        <p:txBody>
          <a:bodyPr wrap="none" rtlCol="0">
            <a:spAutoFit/>
          </a:bodyPr>
          <a:lstStyle/>
          <a:p>
            <a:pPr algn="ctr"/>
            <a:r>
              <a:rPr lang="en-ZA" sz="4000" b="1" dirty="0" smtClean="0">
                <a:solidFill>
                  <a:srgbClr val="0077B7"/>
                </a:solidFill>
                <a:latin typeface="+mj-lt"/>
              </a:rPr>
              <a:t>HOW TO SEND NEWSLETTERS FOR FREE</a:t>
            </a:r>
          </a:p>
          <a:p>
            <a:pPr algn="ctr"/>
            <a:endParaRPr lang="en-ZA" dirty="0">
              <a:solidFill>
                <a:srgbClr val="0077B7"/>
              </a:solidFill>
              <a:latin typeface="+mj-lt"/>
            </a:endParaRPr>
          </a:p>
        </p:txBody>
      </p:sp>
      <p:sp>
        <p:nvSpPr>
          <p:cNvPr id="3" name="TextBox 2"/>
          <p:cNvSpPr txBox="1"/>
          <p:nvPr/>
        </p:nvSpPr>
        <p:spPr>
          <a:xfrm>
            <a:off x="1514008" y="1686014"/>
            <a:ext cx="9406328" cy="4401205"/>
          </a:xfrm>
          <a:prstGeom prst="rect">
            <a:avLst/>
          </a:prstGeom>
          <a:noFill/>
        </p:spPr>
        <p:txBody>
          <a:bodyPr wrap="square" rtlCol="0">
            <a:spAutoFit/>
          </a:bodyPr>
          <a:lstStyle/>
          <a:p>
            <a:r>
              <a:rPr lang="en-ZA" sz="2400" b="1" dirty="0" smtClean="0">
                <a:solidFill>
                  <a:srgbClr val="3F3F3F"/>
                </a:solidFill>
                <a:latin typeface="+mj-lt"/>
              </a:rPr>
              <a:t>1. Sign up to a mailing service</a:t>
            </a:r>
          </a:p>
          <a:p>
            <a:endParaRPr lang="en-ZA" sz="2400" b="1" dirty="0" smtClean="0">
              <a:solidFill>
                <a:srgbClr val="3F3F3F"/>
              </a:solidFill>
              <a:latin typeface="+mj-lt"/>
            </a:endParaRPr>
          </a:p>
          <a:p>
            <a:r>
              <a:rPr lang="en-ZA" sz="2400" dirty="0" smtClean="0">
                <a:solidFill>
                  <a:srgbClr val="3F3F3F"/>
                </a:solidFill>
                <a:latin typeface="+mj-lt"/>
              </a:rPr>
              <a:t>There are a few options, but we use </a:t>
            </a:r>
            <a:r>
              <a:rPr lang="en-ZA" sz="2400" dirty="0" err="1" smtClean="0">
                <a:solidFill>
                  <a:srgbClr val="3F3F3F"/>
                </a:solidFill>
                <a:latin typeface="+mj-lt"/>
              </a:rPr>
              <a:t>Mailchimp</a:t>
            </a:r>
            <a:r>
              <a:rPr lang="en-ZA" sz="2400" dirty="0" smtClean="0">
                <a:solidFill>
                  <a:srgbClr val="3F3F3F"/>
                </a:solidFill>
                <a:latin typeface="+mj-lt"/>
              </a:rPr>
              <a:t> </a:t>
            </a:r>
            <a:r>
              <a:rPr lang="en-ZA" sz="2400" dirty="0" smtClean="0">
                <a:solidFill>
                  <a:srgbClr val="3F3F3F"/>
                </a:solidFill>
                <a:latin typeface="+mj-lt"/>
                <a:hlinkClick r:id="rId2"/>
              </a:rPr>
              <a:t>http://mailchimp.com/</a:t>
            </a:r>
            <a:endParaRPr lang="en-ZA" sz="2400" dirty="0" smtClean="0">
              <a:solidFill>
                <a:srgbClr val="3F3F3F"/>
              </a:solidFill>
              <a:latin typeface="+mj-lt"/>
            </a:endParaRPr>
          </a:p>
          <a:p>
            <a:pPr marL="742950" lvl="1" indent="-285750">
              <a:buFont typeface="Arial" panose="020B0604020202020204" pitchFamily="34" charset="0"/>
              <a:buChar char="•"/>
            </a:pPr>
            <a:r>
              <a:rPr lang="en-ZA" sz="2400" dirty="0" smtClean="0">
                <a:solidFill>
                  <a:srgbClr val="3F3F3F"/>
                </a:solidFill>
                <a:latin typeface="+mj-lt"/>
              </a:rPr>
              <a:t>Free plan allows up to 2000 mailing addresses &amp; 12 000 emails per month</a:t>
            </a:r>
          </a:p>
          <a:p>
            <a:pPr marL="742950" lvl="1" indent="-285750">
              <a:buFont typeface="Arial" panose="020B0604020202020204" pitchFamily="34" charset="0"/>
              <a:buChar char="•"/>
            </a:pPr>
            <a:r>
              <a:rPr lang="en-ZA" sz="2400" dirty="0" smtClean="0">
                <a:solidFill>
                  <a:srgbClr val="3F3F3F"/>
                </a:solidFill>
                <a:latin typeface="+mj-lt"/>
              </a:rPr>
              <a:t>Easy to use – no advanced design skills required</a:t>
            </a:r>
          </a:p>
          <a:p>
            <a:pPr marL="285750" indent="-285750">
              <a:buFont typeface="Arial" panose="020B0604020202020204" pitchFamily="34" charset="0"/>
              <a:buChar char="•"/>
            </a:pPr>
            <a:endParaRPr lang="en-ZA" sz="2000" dirty="0" smtClean="0">
              <a:solidFill>
                <a:srgbClr val="3F3F3F"/>
              </a:solidFill>
              <a:latin typeface="+mj-lt"/>
            </a:endParaRPr>
          </a:p>
          <a:p>
            <a:r>
              <a:rPr lang="en-ZA" sz="2400" b="1" dirty="0" smtClean="0">
                <a:solidFill>
                  <a:srgbClr val="3F3F3F"/>
                </a:solidFill>
                <a:latin typeface="+mj-lt"/>
              </a:rPr>
              <a:t>2. Start gathering mailing addresses</a:t>
            </a:r>
          </a:p>
          <a:p>
            <a:endParaRPr lang="en-ZA" sz="2400" b="1" dirty="0" smtClean="0">
              <a:solidFill>
                <a:srgbClr val="3F3F3F"/>
              </a:solidFill>
              <a:latin typeface="+mj-lt"/>
            </a:endParaRPr>
          </a:p>
          <a:p>
            <a:pPr marL="742950" lvl="1" indent="-285750">
              <a:buFont typeface="Arial" panose="020B0604020202020204" pitchFamily="34" charset="0"/>
              <a:buChar char="•"/>
            </a:pPr>
            <a:r>
              <a:rPr lang="en-ZA" sz="2400" dirty="0" smtClean="0">
                <a:solidFill>
                  <a:srgbClr val="3F3F3F"/>
                </a:solidFill>
                <a:latin typeface="+mj-lt"/>
              </a:rPr>
              <a:t>Save client names and emails in a Microsoft Excel list – be sure to get permission!</a:t>
            </a:r>
          </a:p>
          <a:p>
            <a:pPr marL="285750" indent="-285750">
              <a:buFont typeface="Arial" panose="020B0604020202020204" pitchFamily="34" charset="0"/>
              <a:buChar char="•"/>
            </a:pPr>
            <a:endParaRPr lang="en-ZA" sz="2000" dirty="0" smtClean="0">
              <a:latin typeface="+mj-lt"/>
            </a:endParaRPr>
          </a:p>
        </p:txBody>
      </p:sp>
      <p:sp>
        <p:nvSpPr>
          <p:cNvPr id="4" name="Rectangle 3"/>
          <p:cNvSpPr/>
          <p:nvPr/>
        </p:nvSpPr>
        <p:spPr>
          <a:xfrm>
            <a:off x="0" y="0"/>
            <a:ext cx="12192000" cy="6858000"/>
          </a:xfrm>
          <a:prstGeom prst="rect">
            <a:avLst/>
          </a:prstGeom>
          <a:noFill/>
          <a:ln w="76200">
            <a:solidFill>
              <a:srgbClr val="007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p:nvSpPr>
        <p:spPr>
          <a:xfrm>
            <a:off x="10279673" y="6394883"/>
            <a:ext cx="1784463" cy="369332"/>
          </a:xfrm>
          <a:prstGeom prst="rect">
            <a:avLst/>
          </a:prstGeom>
          <a:noFill/>
        </p:spPr>
        <p:txBody>
          <a:bodyPr wrap="none" rtlCol="0">
            <a:spAutoFit/>
          </a:bodyPr>
          <a:lstStyle/>
          <a:p>
            <a:r>
              <a:rPr lang="en-ZA" dirty="0" smtClean="0">
                <a:solidFill>
                  <a:srgbClr val="0077B7"/>
                </a:solidFill>
              </a:rPr>
              <a:t>MARKETING TIPS</a:t>
            </a:r>
            <a:endParaRPr lang="en-ZA" dirty="0">
              <a:solidFill>
                <a:srgbClr val="0077B7"/>
              </a:solidFill>
            </a:endParaRPr>
          </a:p>
        </p:txBody>
      </p:sp>
    </p:spTree>
    <p:extLst>
      <p:ext uri="{BB962C8B-B14F-4D97-AF65-F5344CB8AC3E}">
        <p14:creationId xmlns:p14="http://schemas.microsoft.com/office/powerpoint/2010/main" val="25426979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2030" y="1009640"/>
            <a:ext cx="9985612" cy="3108543"/>
          </a:xfrm>
          <a:prstGeom prst="rect">
            <a:avLst/>
          </a:prstGeom>
        </p:spPr>
        <p:txBody>
          <a:bodyPr wrap="square">
            <a:spAutoFit/>
          </a:bodyPr>
          <a:lstStyle/>
          <a:p>
            <a:r>
              <a:rPr lang="en-ZA" sz="2800" b="1" dirty="0" smtClean="0">
                <a:solidFill>
                  <a:srgbClr val="3F3F3F"/>
                </a:solidFill>
                <a:latin typeface="+mj-lt"/>
              </a:rPr>
              <a:t>3. Import addresses into </a:t>
            </a:r>
            <a:r>
              <a:rPr lang="en-ZA" sz="2800" b="1" dirty="0" err="1" smtClean="0">
                <a:solidFill>
                  <a:srgbClr val="3F3F3F"/>
                </a:solidFill>
                <a:latin typeface="+mj-lt"/>
              </a:rPr>
              <a:t>Mailchimp</a:t>
            </a:r>
            <a:endParaRPr lang="en-ZA" sz="2800" b="1" dirty="0" smtClean="0">
              <a:solidFill>
                <a:srgbClr val="3F3F3F"/>
              </a:solidFill>
              <a:latin typeface="+mj-lt"/>
            </a:endParaRPr>
          </a:p>
          <a:p>
            <a:endParaRPr lang="en-ZA" sz="2800" b="1" dirty="0" smtClean="0">
              <a:solidFill>
                <a:srgbClr val="3F3F3F"/>
              </a:solidFill>
              <a:latin typeface="+mj-lt"/>
            </a:endParaRPr>
          </a:p>
          <a:p>
            <a:pPr marL="742950" lvl="1" indent="-285750">
              <a:buFont typeface="Arial" panose="020B0604020202020204" pitchFamily="34" charset="0"/>
              <a:buChar char="•"/>
            </a:pPr>
            <a:r>
              <a:rPr lang="en-ZA" sz="2800" dirty="0" smtClean="0">
                <a:solidFill>
                  <a:srgbClr val="3F3F3F"/>
                </a:solidFill>
                <a:latin typeface="+mj-lt"/>
              </a:rPr>
              <a:t>Create CSV file on Microsoft Excel (Save as CSV)</a:t>
            </a:r>
          </a:p>
          <a:p>
            <a:pPr marL="742950" lvl="1" indent="-285750">
              <a:buFont typeface="Arial" panose="020B0604020202020204" pitchFamily="34" charset="0"/>
              <a:buChar char="•"/>
            </a:pPr>
            <a:r>
              <a:rPr lang="en-ZA" sz="2800" dirty="0" smtClean="0">
                <a:solidFill>
                  <a:srgbClr val="3F3F3F"/>
                </a:solidFill>
                <a:latin typeface="+mj-lt"/>
              </a:rPr>
              <a:t>Login to </a:t>
            </a:r>
            <a:r>
              <a:rPr lang="en-ZA" sz="2800" dirty="0" err="1" smtClean="0">
                <a:solidFill>
                  <a:srgbClr val="3F3F3F"/>
                </a:solidFill>
                <a:latin typeface="+mj-lt"/>
              </a:rPr>
              <a:t>Mailchimp</a:t>
            </a:r>
            <a:r>
              <a:rPr lang="en-ZA" sz="2800" dirty="0" smtClean="0">
                <a:solidFill>
                  <a:srgbClr val="3F3F3F"/>
                </a:solidFill>
                <a:latin typeface="+mj-lt"/>
              </a:rPr>
              <a:t> and click on LISTS on the grey menu at the top of page.</a:t>
            </a:r>
          </a:p>
          <a:p>
            <a:pPr marL="742950" lvl="1" indent="-285750">
              <a:buFont typeface="Arial" panose="020B0604020202020204" pitchFamily="34" charset="0"/>
              <a:buChar char="•"/>
            </a:pPr>
            <a:r>
              <a:rPr lang="en-ZA" sz="2800" dirty="0" smtClean="0">
                <a:solidFill>
                  <a:srgbClr val="3F3F3F"/>
                </a:solidFill>
                <a:latin typeface="+mj-lt"/>
              </a:rPr>
              <a:t>Click on CREATE LIST in the right-hand corner.</a:t>
            </a:r>
          </a:p>
          <a:p>
            <a:pPr lvl="0"/>
            <a:endParaRPr lang="en-ZA" sz="2800" dirty="0">
              <a:latin typeface="+mj-lt"/>
            </a:endParaRPr>
          </a:p>
        </p:txBody>
      </p:sp>
      <p:pic>
        <p:nvPicPr>
          <p:cNvPr id="3" name="Picture 2"/>
          <p:cNvPicPr>
            <a:picLocks noChangeAspect="1"/>
          </p:cNvPicPr>
          <p:nvPr/>
        </p:nvPicPr>
        <p:blipFill>
          <a:blip r:embed="rId2"/>
          <a:stretch>
            <a:fillRect/>
          </a:stretch>
        </p:blipFill>
        <p:spPr>
          <a:xfrm>
            <a:off x="1441976" y="4038662"/>
            <a:ext cx="8770719" cy="1056984"/>
          </a:xfrm>
          <a:prstGeom prst="rect">
            <a:avLst/>
          </a:prstGeom>
        </p:spPr>
      </p:pic>
      <p:sp>
        <p:nvSpPr>
          <p:cNvPr id="4" name="Rectangle 3"/>
          <p:cNvSpPr/>
          <p:nvPr/>
        </p:nvSpPr>
        <p:spPr>
          <a:xfrm>
            <a:off x="0" y="0"/>
            <a:ext cx="12192000" cy="6858000"/>
          </a:xfrm>
          <a:prstGeom prst="rect">
            <a:avLst/>
          </a:prstGeom>
          <a:noFill/>
          <a:ln w="76200">
            <a:solidFill>
              <a:srgbClr val="007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p:nvSpPr>
        <p:spPr>
          <a:xfrm>
            <a:off x="10279673" y="6394883"/>
            <a:ext cx="1784463" cy="369332"/>
          </a:xfrm>
          <a:prstGeom prst="rect">
            <a:avLst/>
          </a:prstGeom>
          <a:noFill/>
        </p:spPr>
        <p:txBody>
          <a:bodyPr wrap="none" rtlCol="0">
            <a:spAutoFit/>
          </a:bodyPr>
          <a:lstStyle/>
          <a:p>
            <a:r>
              <a:rPr lang="en-ZA" dirty="0" smtClean="0">
                <a:solidFill>
                  <a:srgbClr val="0077B7"/>
                </a:solidFill>
              </a:rPr>
              <a:t>MARKETING TIPS</a:t>
            </a:r>
            <a:endParaRPr lang="en-ZA" dirty="0">
              <a:solidFill>
                <a:srgbClr val="0077B7"/>
              </a:solidFill>
            </a:endParaRPr>
          </a:p>
        </p:txBody>
      </p:sp>
    </p:spTree>
    <p:extLst>
      <p:ext uri="{BB962C8B-B14F-4D97-AF65-F5344CB8AC3E}">
        <p14:creationId xmlns:p14="http://schemas.microsoft.com/office/powerpoint/2010/main" val="3974250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3555" y="1991075"/>
            <a:ext cx="6284890" cy="1961145"/>
          </a:xfrm>
        </p:spPr>
        <p:txBody>
          <a:bodyPr>
            <a:normAutofit/>
          </a:bodyPr>
          <a:lstStyle/>
          <a:p>
            <a:pPr algn="ctr"/>
            <a:r>
              <a:rPr lang="en-ZA" sz="8800" b="1" dirty="0" smtClean="0">
                <a:solidFill>
                  <a:srgbClr val="0077B7"/>
                </a:solidFill>
              </a:rPr>
              <a:t>WELCOME </a:t>
            </a:r>
            <a:endParaRPr lang="en-ZA" sz="8800" b="1" dirty="0">
              <a:solidFill>
                <a:srgbClr val="0077B7"/>
              </a:solidFill>
            </a:endParaRPr>
          </a:p>
        </p:txBody>
      </p:sp>
      <p:sp>
        <p:nvSpPr>
          <p:cNvPr id="3" name="TextBox 2"/>
          <p:cNvSpPr txBox="1"/>
          <p:nvPr/>
        </p:nvSpPr>
        <p:spPr>
          <a:xfrm>
            <a:off x="3162599" y="3429000"/>
            <a:ext cx="5866802" cy="523220"/>
          </a:xfrm>
          <a:prstGeom prst="rect">
            <a:avLst/>
          </a:prstGeom>
          <a:noFill/>
        </p:spPr>
        <p:txBody>
          <a:bodyPr wrap="square" rtlCol="0">
            <a:spAutoFit/>
          </a:bodyPr>
          <a:lstStyle/>
          <a:p>
            <a:pPr algn="ctr"/>
            <a:r>
              <a:rPr lang="en-ZA" sz="2800" dirty="0" smtClean="0">
                <a:solidFill>
                  <a:srgbClr val="3F3F3F"/>
                </a:solidFill>
                <a:latin typeface="+mj-lt"/>
              </a:rPr>
              <a:t>Kim </a:t>
            </a:r>
            <a:r>
              <a:rPr lang="en-ZA" sz="2800" dirty="0" err="1" smtClean="0">
                <a:solidFill>
                  <a:srgbClr val="3F3F3F"/>
                </a:solidFill>
                <a:latin typeface="+mj-lt"/>
              </a:rPr>
              <a:t>Kral</a:t>
            </a:r>
            <a:r>
              <a:rPr lang="en-ZA" sz="2800" dirty="0" smtClean="0">
                <a:solidFill>
                  <a:srgbClr val="3F3F3F"/>
                </a:solidFill>
                <a:latin typeface="+mj-lt"/>
              </a:rPr>
              <a:t> – General Manager</a:t>
            </a:r>
            <a:endParaRPr lang="en-ZA" sz="2800" dirty="0">
              <a:solidFill>
                <a:srgbClr val="3F3F3F"/>
              </a:solidFill>
              <a:latin typeface="+mj-lt"/>
            </a:endParaRPr>
          </a:p>
        </p:txBody>
      </p:sp>
      <p:sp>
        <p:nvSpPr>
          <p:cNvPr id="4" name="Rectangle 3"/>
          <p:cNvSpPr/>
          <p:nvPr/>
        </p:nvSpPr>
        <p:spPr>
          <a:xfrm>
            <a:off x="0" y="0"/>
            <a:ext cx="12192000" cy="6858000"/>
          </a:xfrm>
          <a:prstGeom prst="rect">
            <a:avLst/>
          </a:prstGeom>
          <a:noFill/>
          <a:ln w="76200">
            <a:solidFill>
              <a:srgbClr val="007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7561323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4561" y="566027"/>
            <a:ext cx="5857875" cy="5505450"/>
          </a:xfrm>
          <a:prstGeom prst="rect">
            <a:avLst/>
          </a:prstGeom>
        </p:spPr>
      </p:pic>
      <p:pic>
        <p:nvPicPr>
          <p:cNvPr id="6" name="Picture 5"/>
          <p:cNvPicPr>
            <a:picLocks noChangeAspect="1"/>
          </p:cNvPicPr>
          <p:nvPr/>
        </p:nvPicPr>
        <p:blipFill>
          <a:blip r:embed="rId3"/>
          <a:stretch>
            <a:fillRect/>
          </a:stretch>
        </p:blipFill>
        <p:spPr>
          <a:xfrm>
            <a:off x="6182436" y="556502"/>
            <a:ext cx="5667375" cy="5514975"/>
          </a:xfrm>
          <a:prstGeom prst="rect">
            <a:avLst/>
          </a:prstGeom>
        </p:spPr>
      </p:pic>
      <p:sp>
        <p:nvSpPr>
          <p:cNvPr id="4" name="Rectangle 3"/>
          <p:cNvSpPr/>
          <p:nvPr/>
        </p:nvSpPr>
        <p:spPr>
          <a:xfrm>
            <a:off x="0" y="0"/>
            <a:ext cx="12192000" cy="6858000"/>
          </a:xfrm>
          <a:prstGeom prst="rect">
            <a:avLst/>
          </a:prstGeom>
          <a:noFill/>
          <a:ln w="76200">
            <a:solidFill>
              <a:srgbClr val="007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TextBox 6"/>
          <p:cNvSpPr txBox="1"/>
          <p:nvPr/>
        </p:nvSpPr>
        <p:spPr>
          <a:xfrm>
            <a:off x="10279673" y="6394883"/>
            <a:ext cx="1784463" cy="369332"/>
          </a:xfrm>
          <a:prstGeom prst="rect">
            <a:avLst/>
          </a:prstGeom>
          <a:noFill/>
        </p:spPr>
        <p:txBody>
          <a:bodyPr wrap="none" rtlCol="0">
            <a:spAutoFit/>
          </a:bodyPr>
          <a:lstStyle/>
          <a:p>
            <a:r>
              <a:rPr lang="en-ZA" dirty="0" smtClean="0">
                <a:solidFill>
                  <a:srgbClr val="0077B7"/>
                </a:solidFill>
              </a:rPr>
              <a:t>MARKETING TIPS</a:t>
            </a:r>
            <a:endParaRPr lang="en-ZA" dirty="0">
              <a:solidFill>
                <a:srgbClr val="0077B7"/>
              </a:solidFill>
            </a:endParaRPr>
          </a:p>
        </p:txBody>
      </p:sp>
    </p:spTree>
    <p:extLst>
      <p:ext uri="{BB962C8B-B14F-4D97-AF65-F5344CB8AC3E}">
        <p14:creationId xmlns:p14="http://schemas.microsoft.com/office/powerpoint/2010/main" val="6757005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1762" y="788684"/>
            <a:ext cx="9826388" cy="646331"/>
          </a:xfrm>
          <a:prstGeom prst="rect">
            <a:avLst/>
          </a:prstGeom>
        </p:spPr>
        <p:txBody>
          <a:bodyPr wrap="square">
            <a:spAutoFit/>
          </a:bodyPr>
          <a:lstStyle/>
          <a:p>
            <a:endParaRPr lang="en-ZA" dirty="0" smtClean="0"/>
          </a:p>
          <a:p>
            <a:pPr marL="285750" indent="-285750">
              <a:buFont typeface="Arial" panose="020B0604020202020204" pitchFamily="34" charset="0"/>
              <a:buChar char="•"/>
            </a:pPr>
            <a:endParaRPr lang="en-ZA" dirty="0"/>
          </a:p>
        </p:txBody>
      </p:sp>
      <p:pic>
        <p:nvPicPr>
          <p:cNvPr id="5" name="Picture 4"/>
          <p:cNvPicPr>
            <a:picLocks noChangeAspect="1"/>
          </p:cNvPicPr>
          <p:nvPr/>
        </p:nvPicPr>
        <p:blipFill>
          <a:blip r:embed="rId2"/>
          <a:stretch>
            <a:fillRect/>
          </a:stretch>
        </p:blipFill>
        <p:spPr>
          <a:xfrm>
            <a:off x="675231" y="1111849"/>
            <a:ext cx="10839450" cy="4210050"/>
          </a:xfrm>
          <a:prstGeom prst="rect">
            <a:avLst/>
          </a:prstGeom>
        </p:spPr>
      </p:pic>
      <p:sp>
        <p:nvSpPr>
          <p:cNvPr id="4" name="Rectangle 3"/>
          <p:cNvSpPr/>
          <p:nvPr/>
        </p:nvSpPr>
        <p:spPr>
          <a:xfrm>
            <a:off x="0" y="0"/>
            <a:ext cx="12192000" cy="6858000"/>
          </a:xfrm>
          <a:prstGeom prst="rect">
            <a:avLst/>
          </a:prstGeom>
          <a:noFill/>
          <a:ln w="76200">
            <a:solidFill>
              <a:srgbClr val="007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Box 5"/>
          <p:cNvSpPr txBox="1"/>
          <p:nvPr/>
        </p:nvSpPr>
        <p:spPr>
          <a:xfrm>
            <a:off x="10279673" y="6394883"/>
            <a:ext cx="1784463" cy="369332"/>
          </a:xfrm>
          <a:prstGeom prst="rect">
            <a:avLst/>
          </a:prstGeom>
          <a:noFill/>
        </p:spPr>
        <p:txBody>
          <a:bodyPr wrap="none" rtlCol="0">
            <a:spAutoFit/>
          </a:bodyPr>
          <a:lstStyle/>
          <a:p>
            <a:r>
              <a:rPr lang="en-ZA" dirty="0" smtClean="0">
                <a:solidFill>
                  <a:srgbClr val="0077B7"/>
                </a:solidFill>
              </a:rPr>
              <a:t>MARKETING TIPS</a:t>
            </a:r>
            <a:endParaRPr lang="en-ZA" dirty="0">
              <a:solidFill>
                <a:srgbClr val="0077B7"/>
              </a:solidFill>
            </a:endParaRPr>
          </a:p>
        </p:txBody>
      </p:sp>
    </p:spTree>
    <p:extLst>
      <p:ext uri="{BB962C8B-B14F-4D97-AF65-F5344CB8AC3E}">
        <p14:creationId xmlns:p14="http://schemas.microsoft.com/office/powerpoint/2010/main" val="20619279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1335" y="699712"/>
            <a:ext cx="5039395" cy="3364515"/>
          </a:xfrm>
          <a:prstGeom prst="rect">
            <a:avLst/>
          </a:prstGeom>
        </p:spPr>
      </p:pic>
      <p:pic>
        <p:nvPicPr>
          <p:cNvPr id="5" name="Picture 4"/>
          <p:cNvPicPr>
            <a:picLocks noChangeAspect="1"/>
          </p:cNvPicPr>
          <p:nvPr/>
        </p:nvPicPr>
        <p:blipFill>
          <a:blip r:embed="rId3"/>
          <a:stretch>
            <a:fillRect/>
          </a:stretch>
        </p:blipFill>
        <p:spPr>
          <a:xfrm>
            <a:off x="6106721" y="659668"/>
            <a:ext cx="5136526" cy="4065104"/>
          </a:xfrm>
          <a:prstGeom prst="rect">
            <a:avLst/>
          </a:prstGeom>
        </p:spPr>
      </p:pic>
      <p:sp>
        <p:nvSpPr>
          <p:cNvPr id="8" name="Rectangle 7"/>
          <p:cNvSpPr/>
          <p:nvPr/>
        </p:nvSpPr>
        <p:spPr>
          <a:xfrm>
            <a:off x="5960730" y="4492882"/>
            <a:ext cx="5057039" cy="1200329"/>
          </a:xfrm>
          <a:prstGeom prst="rect">
            <a:avLst/>
          </a:prstGeom>
        </p:spPr>
        <p:txBody>
          <a:bodyPr wrap="square">
            <a:spAutoFit/>
          </a:bodyPr>
          <a:lstStyle/>
          <a:p>
            <a:pPr marL="285750" indent="-285750">
              <a:buFont typeface="Arial" panose="020B0604020202020204" pitchFamily="34" charset="0"/>
              <a:buChar char="•"/>
            </a:pPr>
            <a:r>
              <a:rPr lang="en-ZA" sz="2400" dirty="0" smtClean="0">
                <a:latin typeface="+mj-lt"/>
              </a:rPr>
              <a:t>Upload CSV file by clicking on BROWSE and choosing the correct file. Click OPEN for it to upload.</a:t>
            </a:r>
          </a:p>
        </p:txBody>
      </p:sp>
      <p:sp>
        <p:nvSpPr>
          <p:cNvPr id="9" name="Rectangle 8"/>
          <p:cNvSpPr/>
          <p:nvPr/>
        </p:nvSpPr>
        <p:spPr>
          <a:xfrm>
            <a:off x="5960730" y="5693211"/>
            <a:ext cx="6096000" cy="461665"/>
          </a:xfrm>
          <a:prstGeom prst="rect">
            <a:avLst/>
          </a:prstGeom>
        </p:spPr>
        <p:txBody>
          <a:bodyPr>
            <a:spAutoFit/>
          </a:bodyPr>
          <a:lstStyle/>
          <a:p>
            <a:pPr marL="285750" lvl="0" indent="-285750">
              <a:buFont typeface="Arial" panose="020B0604020202020204" pitchFamily="34" charset="0"/>
              <a:buChar char="•"/>
            </a:pPr>
            <a:r>
              <a:rPr lang="en-ZA" sz="2400" dirty="0" smtClean="0">
                <a:latin typeface="+mj-lt"/>
              </a:rPr>
              <a:t>Go to the NEXT page.</a:t>
            </a:r>
          </a:p>
        </p:txBody>
      </p:sp>
      <p:sp>
        <p:nvSpPr>
          <p:cNvPr id="6" name="Rectangle 5"/>
          <p:cNvSpPr/>
          <p:nvPr/>
        </p:nvSpPr>
        <p:spPr>
          <a:xfrm>
            <a:off x="0" y="0"/>
            <a:ext cx="12192000" cy="6858000"/>
          </a:xfrm>
          <a:prstGeom prst="rect">
            <a:avLst/>
          </a:prstGeom>
          <a:noFill/>
          <a:ln w="76200">
            <a:solidFill>
              <a:srgbClr val="007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TextBox 6"/>
          <p:cNvSpPr txBox="1"/>
          <p:nvPr/>
        </p:nvSpPr>
        <p:spPr>
          <a:xfrm>
            <a:off x="10279673" y="6394883"/>
            <a:ext cx="1784463" cy="369332"/>
          </a:xfrm>
          <a:prstGeom prst="rect">
            <a:avLst/>
          </a:prstGeom>
          <a:noFill/>
        </p:spPr>
        <p:txBody>
          <a:bodyPr wrap="none" rtlCol="0">
            <a:spAutoFit/>
          </a:bodyPr>
          <a:lstStyle/>
          <a:p>
            <a:r>
              <a:rPr lang="en-ZA" dirty="0" smtClean="0">
                <a:solidFill>
                  <a:srgbClr val="0077B7"/>
                </a:solidFill>
              </a:rPr>
              <a:t>MARKETING TIPS</a:t>
            </a:r>
            <a:endParaRPr lang="en-ZA" dirty="0">
              <a:solidFill>
                <a:srgbClr val="0077B7"/>
              </a:solidFill>
            </a:endParaRPr>
          </a:p>
        </p:txBody>
      </p:sp>
    </p:spTree>
    <p:extLst>
      <p:ext uri="{BB962C8B-B14F-4D97-AF65-F5344CB8AC3E}">
        <p14:creationId xmlns:p14="http://schemas.microsoft.com/office/powerpoint/2010/main" val="7017929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6379" y="1290792"/>
            <a:ext cx="4804713" cy="1384995"/>
          </a:xfrm>
          <a:prstGeom prst="rect">
            <a:avLst/>
          </a:prstGeom>
        </p:spPr>
        <p:txBody>
          <a:bodyPr wrap="square">
            <a:spAutoFit/>
          </a:bodyPr>
          <a:lstStyle/>
          <a:p>
            <a:pPr marL="285750" lvl="0" indent="-285750">
              <a:buFont typeface="Arial" panose="020B0604020202020204" pitchFamily="34" charset="0"/>
              <a:buChar char="•"/>
            </a:pPr>
            <a:r>
              <a:rPr lang="en-ZA" sz="2800" dirty="0" smtClean="0">
                <a:solidFill>
                  <a:srgbClr val="3F3F3F"/>
                </a:solidFill>
                <a:latin typeface="+mj-lt"/>
              </a:rPr>
              <a:t>Name the columns: First Names, Surnames and email addresses.</a:t>
            </a:r>
          </a:p>
        </p:txBody>
      </p:sp>
      <p:pic>
        <p:nvPicPr>
          <p:cNvPr id="3" name="Picture 2"/>
          <p:cNvPicPr>
            <a:picLocks noChangeAspect="1"/>
          </p:cNvPicPr>
          <p:nvPr/>
        </p:nvPicPr>
        <p:blipFill>
          <a:blip r:embed="rId2"/>
          <a:stretch>
            <a:fillRect/>
          </a:stretch>
        </p:blipFill>
        <p:spPr>
          <a:xfrm>
            <a:off x="1124194" y="1030076"/>
            <a:ext cx="5006783" cy="5085977"/>
          </a:xfrm>
          <a:prstGeom prst="rect">
            <a:avLst/>
          </a:prstGeom>
        </p:spPr>
      </p:pic>
      <p:sp>
        <p:nvSpPr>
          <p:cNvPr id="4" name="Rectangle 3"/>
          <p:cNvSpPr/>
          <p:nvPr/>
        </p:nvSpPr>
        <p:spPr>
          <a:xfrm>
            <a:off x="6426379" y="2675787"/>
            <a:ext cx="6096000" cy="523220"/>
          </a:xfrm>
          <a:prstGeom prst="rect">
            <a:avLst/>
          </a:prstGeom>
        </p:spPr>
        <p:txBody>
          <a:bodyPr>
            <a:spAutoFit/>
          </a:bodyPr>
          <a:lstStyle/>
          <a:p>
            <a:pPr marL="285750" lvl="0" indent="-285750">
              <a:buFont typeface="Arial" panose="020B0604020202020204" pitchFamily="34" charset="0"/>
              <a:buChar char="•"/>
            </a:pPr>
            <a:r>
              <a:rPr lang="en-ZA" sz="2800" dirty="0" smtClean="0">
                <a:solidFill>
                  <a:srgbClr val="3F3F3F"/>
                </a:solidFill>
                <a:latin typeface="+mj-lt"/>
              </a:rPr>
              <a:t>Go to the NEXT page.</a:t>
            </a:r>
          </a:p>
        </p:txBody>
      </p:sp>
      <p:sp>
        <p:nvSpPr>
          <p:cNvPr id="5" name="Rectangle 4"/>
          <p:cNvSpPr/>
          <p:nvPr/>
        </p:nvSpPr>
        <p:spPr>
          <a:xfrm>
            <a:off x="0" y="0"/>
            <a:ext cx="12192000" cy="6858000"/>
          </a:xfrm>
          <a:prstGeom prst="rect">
            <a:avLst/>
          </a:prstGeom>
          <a:noFill/>
          <a:ln w="76200">
            <a:solidFill>
              <a:srgbClr val="007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9185291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9666" y="759728"/>
            <a:ext cx="7555097" cy="5191368"/>
          </a:xfrm>
          <a:prstGeom prst="rect">
            <a:avLst/>
          </a:prstGeom>
        </p:spPr>
      </p:pic>
      <p:sp>
        <p:nvSpPr>
          <p:cNvPr id="3" name="Rectangle 2"/>
          <p:cNvSpPr/>
          <p:nvPr/>
        </p:nvSpPr>
        <p:spPr>
          <a:xfrm>
            <a:off x="8404686" y="1177698"/>
            <a:ext cx="3574878" cy="1569660"/>
          </a:xfrm>
          <a:prstGeom prst="rect">
            <a:avLst/>
          </a:prstGeom>
        </p:spPr>
        <p:txBody>
          <a:bodyPr wrap="square">
            <a:spAutoFit/>
          </a:bodyPr>
          <a:lstStyle/>
          <a:p>
            <a:pPr marL="285750" lvl="0" indent="-285750">
              <a:buFont typeface="Arial" panose="020B0604020202020204" pitchFamily="34" charset="0"/>
              <a:buChar char="•"/>
            </a:pPr>
            <a:r>
              <a:rPr lang="en-ZA" sz="2400" dirty="0" smtClean="0">
                <a:solidFill>
                  <a:srgbClr val="3F3F3F"/>
                </a:solidFill>
                <a:latin typeface="+mj-lt"/>
              </a:rPr>
              <a:t>Click on IMPORT at the bottom of the page.</a:t>
            </a:r>
          </a:p>
          <a:p>
            <a:pPr marL="285750" lvl="0" indent="-285750">
              <a:buFont typeface="Arial" panose="020B0604020202020204" pitchFamily="34" charset="0"/>
              <a:buChar char="•"/>
            </a:pPr>
            <a:endParaRPr lang="en-ZA" sz="2400" dirty="0" smtClean="0">
              <a:solidFill>
                <a:srgbClr val="3F3F3F"/>
              </a:solidFill>
              <a:latin typeface="+mj-lt"/>
            </a:endParaRPr>
          </a:p>
          <a:p>
            <a:pPr marL="285750" indent="-285750">
              <a:buFont typeface="Arial" panose="020B0604020202020204" pitchFamily="34" charset="0"/>
              <a:buChar char="•"/>
            </a:pPr>
            <a:r>
              <a:rPr lang="en-ZA" sz="2400" dirty="0" smtClean="0">
                <a:solidFill>
                  <a:srgbClr val="3F3F3F"/>
                </a:solidFill>
                <a:latin typeface="+mj-lt"/>
              </a:rPr>
              <a:t>Your list will now be live!</a:t>
            </a:r>
          </a:p>
        </p:txBody>
      </p:sp>
      <p:sp>
        <p:nvSpPr>
          <p:cNvPr id="4" name="Rectangle 3"/>
          <p:cNvSpPr/>
          <p:nvPr/>
        </p:nvSpPr>
        <p:spPr>
          <a:xfrm>
            <a:off x="0" y="0"/>
            <a:ext cx="12192000" cy="6858000"/>
          </a:xfrm>
          <a:prstGeom prst="rect">
            <a:avLst/>
          </a:prstGeom>
          <a:noFill/>
          <a:ln w="76200">
            <a:solidFill>
              <a:srgbClr val="007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p:nvSpPr>
        <p:spPr>
          <a:xfrm>
            <a:off x="10279673" y="6394883"/>
            <a:ext cx="1784463" cy="369332"/>
          </a:xfrm>
          <a:prstGeom prst="rect">
            <a:avLst/>
          </a:prstGeom>
          <a:noFill/>
        </p:spPr>
        <p:txBody>
          <a:bodyPr wrap="none" rtlCol="0">
            <a:spAutoFit/>
          </a:bodyPr>
          <a:lstStyle/>
          <a:p>
            <a:r>
              <a:rPr lang="en-ZA" dirty="0" smtClean="0">
                <a:solidFill>
                  <a:srgbClr val="0077B7"/>
                </a:solidFill>
              </a:rPr>
              <a:t>MARKETING TIPS</a:t>
            </a:r>
            <a:endParaRPr lang="en-ZA" dirty="0">
              <a:solidFill>
                <a:srgbClr val="0077B7"/>
              </a:solidFill>
            </a:endParaRPr>
          </a:p>
        </p:txBody>
      </p:sp>
    </p:spTree>
    <p:extLst>
      <p:ext uri="{BB962C8B-B14F-4D97-AF65-F5344CB8AC3E}">
        <p14:creationId xmlns:p14="http://schemas.microsoft.com/office/powerpoint/2010/main" val="27920505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828" y="1662381"/>
            <a:ext cx="10294136" cy="4428585"/>
          </a:xfrm>
          <a:prstGeom prst="rect">
            <a:avLst/>
          </a:prstGeom>
        </p:spPr>
        <p:txBody>
          <a:bodyPr wrap="square">
            <a:spAutoFit/>
          </a:bodyPr>
          <a:lstStyle/>
          <a:p>
            <a:pPr lvl="0"/>
            <a:r>
              <a:rPr lang="en-ZA" sz="2400" dirty="0">
                <a:solidFill>
                  <a:srgbClr val="3F3F3F"/>
                </a:solidFill>
                <a:latin typeface="+mj-lt"/>
              </a:rPr>
              <a:t>Go to </a:t>
            </a:r>
            <a:r>
              <a:rPr lang="en-ZA" sz="2400" b="1" dirty="0" smtClean="0">
                <a:solidFill>
                  <a:srgbClr val="3F3F3F"/>
                </a:solidFill>
                <a:latin typeface="+mj-lt"/>
              </a:rPr>
              <a:t>LISTS</a:t>
            </a:r>
            <a:r>
              <a:rPr lang="en-ZA" sz="2400" dirty="0" smtClean="0">
                <a:solidFill>
                  <a:srgbClr val="3F3F3F"/>
                </a:solidFill>
                <a:latin typeface="+mj-lt"/>
              </a:rPr>
              <a:t>, click on the relevant </a:t>
            </a:r>
            <a:r>
              <a:rPr lang="en-ZA" sz="2400" b="1" dirty="0" smtClean="0">
                <a:solidFill>
                  <a:srgbClr val="3F3F3F"/>
                </a:solidFill>
                <a:latin typeface="+mj-lt"/>
              </a:rPr>
              <a:t>LIST</a:t>
            </a:r>
            <a:r>
              <a:rPr lang="en-ZA" sz="2400" dirty="0" smtClean="0">
                <a:solidFill>
                  <a:srgbClr val="3F3F3F"/>
                </a:solidFill>
                <a:latin typeface="+mj-lt"/>
              </a:rPr>
              <a:t> name and then on </a:t>
            </a:r>
            <a:r>
              <a:rPr lang="en-ZA" sz="2400" b="1" dirty="0" smtClean="0">
                <a:solidFill>
                  <a:srgbClr val="3F3F3F"/>
                </a:solidFill>
                <a:latin typeface="+mj-lt"/>
              </a:rPr>
              <a:t>SIGNUP FORMS</a:t>
            </a:r>
            <a:r>
              <a:rPr lang="en-ZA" sz="2400" dirty="0" smtClean="0">
                <a:solidFill>
                  <a:srgbClr val="3F3F3F"/>
                </a:solidFill>
                <a:latin typeface="+mj-lt"/>
              </a:rPr>
              <a:t>. </a:t>
            </a:r>
            <a:endParaRPr lang="en-ZA" sz="2400" dirty="0">
              <a:solidFill>
                <a:srgbClr val="3F3F3F"/>
              </a:solidFill>
              <a:latin typeface="+mj-lt"/>
            </a:endParaRPr>
          </a:p>
          <a:p>
            <a:pPr>
              <a:lnSpc>
                <a:spcPct val="107000"/>
              </a:lnSpc>
              <a:spcAft>
                <a:spcPts val="800"/>
              </a:spcAft>
            </a:pPr>
            <a:r>
              <a:rPr lang="en-ZA" sz="2400" dirty="0" smtClean="0">
                <a:solidFill>
                  <a:srgbClr val="3F3F3F"/>
                </a:solidFill>
                <a:effectLst/>
                <a:latin typeface="+mj-lt"/>
                <a:ea typeface="Calibri" panose="020F0502020204030204" pitchFamily="34" charset="0"/>
                <a:cs typeface="Helvetica" panose="020B0604020202020204" pitchFamily="34" charset="0"/>
              </a:rPr>
              <a:t>You can do signup forms for:</a:t>
            </a:r>
          </a:p>
          <a:p>
            <a:pPr>
              <a:lnSpc>
                <a:spcPct val="107000"/>
              </a:lnSpc>
              <a:spcAft>
                <a:spcPts val="800"/>
              </a:spcAft>
            </a:pPr>
            <a:endParaRPr lang="en-ZA" sz="2400" dirty="0" smtClean="0">
              <a:solidFill>
                <a:srgbClr val="3F3F3F"/>
              </a:solidFill>
              <a:effectLst/>
              <a:latin typeface="+mj-lt"/>
              <a:ea typeface="Calibri" panose="020F0502020204030204" pitchFamily="34" charset="0"/>
              <a:cs typeface="Helvetica" panose="020B0604020202020204" pitchFamily="34" charset="0"/>
            </a:endParaRPr>
          </a:p>
          <a:p>
            <a:pPr>
              <a:lnSpc>
                <a:spcPct val="107000"/>
              </a:lnSpc>
              <a:spcAft>
                <a:spcPts val="800"/>
              </a:spcAft>
            </a:pPr>
            <a:r>
              <a:rPr lang="en-ZA" sz="2400" b="1" dirty="0" smtClean="0">
                <a:solidFill>
                  <a:srgbClr val="3F3F3F"/>
                </a:solidFill>
                <a:effectLst/>
                <a:latin typeface="+mj-lt"/>
                <a:ea typeface="Calibri" panose="020F0502020204030204" pitchFamily="34" charset="0"/>
                <a:cs typeface="Helvetica" panose="020B0604020202020204" pitchFamily="34" charset="0"/>
              </a:rPr>
              <a:t>FACEBOOK</a:t>
            </a:r>
            <a:endParaRPr lang="en-ZA" sz="2400" b="1" dirty="0" smtClean="0">
              <a:solidFill>
                <a:srgbClr val="3F3F3F"/>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ZA" sz="2400" dirty="0" smtClean="0">
                <a:solidFill>
                  <a:srgbClr val="3F3F3F"/>
                </a:solidFill>
                <a:effectLst/>
                <a:latin typeface="+mj-lt"/>
                <a:ea typeface="Calibri" panose="020F0502020204030204" pitchFamily="34" charset="0"/>
                <a:cs typeface="Helvetica" panose="020B0604020202020204" pitchFamily="34" charset="0"/>
              </a:rPr>
              <a:t>Scroll down until you reach the Facebook form.</a:t>
            </a:r>
            <a:endParaRPr lang="en-ZA" sz="2400" dirty="0" smtClean="0">
              <a:solidFill>
                <a:srgbClr val="3F3F3F"/>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ZA" sz="2400" dirty="0" smtClean="0">
                <a:solidFill>
                  <a:srgbClr val="3F3F3F"/>
                </a:solidFill>
                <a:effectLst/>
                <a:latin typeface="+mj-lt"/>
                <a:ea typeface="Calibri" panose="020F0502020204030204" pitchFamily="34" charset="0"/>
                <a:cs typeface="Helvetica" panose="020B0604020202020204" pitchFamily="34" charset="0"/>
              </a:rPr>
              <a:t>Click on LEARN MORE.</a:t>
            </a:r>
            <a:endParaRPr lang="en-ZA" sz="2400" dirty="0" smtClean="0">
              <a:solidFill>
                <a:srgbClr val="3F3F3F"/>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ZA" sz="2400" dirty="0" smtClean="0">
                <a:solidFill>
                  <a:srgbClr val="3F3F3F"/>
                </a:solidFill>
                <a:effectLst/>
                <a:latin typeface="+mj-lt"/>
                <a:ea typeface="Calibri" panose="020F0502020204030204" pitchFamily="34" charset="0"/>
                <a:cs typeface="Helvetica" panose="020B0604020202020204" pitchFamily="34" charset="0"/>
              </a:rPr>
              <a:t>You’ll need to complete your Facebook integration. Follow these steps: </a:t>
            </a:r>
            <a:r>
              <a:rPr lang="en-ZA" sz="2400" dirty="0" smtClean="0">
                <a:solidFill>
                  <a:srgbClr val="0077B7"/>
                </a:solidFill>
                <a:effectLst/>
                <a:latin typeface="+mj-lt"/>
                <a:ea typeface="Calibri" panose="020F0502020204030204" pitchFamily="34" charset="0"/>
                <a:cs typeface="Times New Roman" panose="02020603050405020304" pitchFamily="18" charset="0"/>
              </a:rPr>
              <a:t>http://bit.ly/1ZwlEd7</a:t>
            </a:r>
          </a:p>
          <a:p>
            <a:pPr marL="342900" lvl="0" indent="-342900">
              <a:lnSpc>
                <a:spcPct val="107000"/>
              </a:lnSpc>
              <a:spcAft>
                <a:spcPts val="800"/>
              </a:spcAft>
              <a:buFont typeface="Symbol" panose="05050102010706020507" pitchFamily="18" charset="2"/>
              <a:buChar char=""/>
            </a:pPr>
            <a:r>
              <a:rPr lang="en-ZA" sz="2400" dirty="0" smtClean="0">
                <a:solidFill>
                  <a:srgbClr val="3F3F3F"/>
                </a:solidFill>
                <a:effectLst/>
                <a:latin typeface="+mj-lt"/>
                <a:ea typeface="Calibri" panose="020F0502020204030204" pitchFamily="34" charset="0"/>
                <a:cs typeface="Helvetica" panose="020B0604020202020204" pitchFamily="34" charset="0"/>
              </a:rPr>
              <a:t>Follow these steps </a:t>
            </a:r>
            <a:r>
              <a:rPr lang="en-ZA" sz="2400" dirty="0" smtClean="0">
                <a:solidFill>
                  <a:srgbClr val="0077B7"/>
                </a:solidFill>
                <a:effectLst/>
                <a:latin typeface="+mj-lt"/>
                <a:ea typeface="Calibri" panose="020F0502020204030204" pitchFamily="34" charset="0"/>
                <a:cs typeface="Times New Roman" panose="02020603050405020304" pitchFamily="18" charset="0"/>
              </a:rPr>
              <a:t>http://bit.ly/2bauEpg</a:t>
            </a:r>
          </a:p>
          <a:p>
            <a:pPr>
              <a:lnSpc>
                <a:spcPct val="107000"/>
              </a:lnSpc>
              <a:spcAft>
                <a:spcPts val="800"/>
              </a:spcAft>
            </a:pPr>
            <a:endParaRPr lang="en-ZA" sz="2400" dirty="0" smtClean="0">
              <a:solidFill>
                <a:srgbClr val="1C2124"/>
              </a:solidFill>
              <a:effectLst/>
              <a:latin typeface="+mj-lt"/>
              <a:ea typeface="Calibri" panose="020F0502020204030204" pitchFamily="34" charset="0"/>
              <a:cs typeface="Helvetica" panose="020B0604020202020204" pitchFamily="34" charset="0"/>
            </a:endParaRPr>
          </a:p>
        </p:txBody>
      </p:sp>
      <p:sp>
        <p:nvSpPr>
          <p:cNvPr id="3" name="TextBox 2"/>
          <p:cNvSpPr txBox="1"/>
          <p:nvPr/>
        </p:nvSpPr>
        <p:spPr>
          <a:xfrm>
            <a:off x="1075828" y="859809"/>
            <a:ext cx="7761029" cy="461665"/>
          </a:xfrm>
          <a:prstGeom prst="rect">
            <a:avLst/>
          </a:prstGeom>
          <a:noFill/>
        </p:spPr>
        <p:txBody>
          <a:bodyPr wrap="square" rtlCol="0">
            <a:spAutoFit/>
          </a:bodyPr>
          <a:lstStyle/>
          <a:p>
            <a:r>
              <a:rPr lang="en-ZA" sz="2400" b="1" dirty="0" smtClean="0">
                <a:solidFill>
                  <a:srgbClr val="3F3F3F"/>
                </a:solidFill>
                <a:latin typeface="+mj-lt"/>
              </a:rPr>
              <a:t>4. Grow your newsletter base with signup forms</a:t>
            </a:r>
            <a:endParaRPr lang="en-ZA" sz="2400" b="1" dirty="0">
              <a:solidFill>
                <a:srgbClr val="3F3F3F"/>
              </a:solidFill>
              <a:latin typeface="+mj-lt"/>
            </a:endParaRPr>
          </a:p>
        </p:txBody>
      </p:sp>
      <p:sp>
        <p:nvSpPr>
          <p:cNvPr id="4" name="Rectangle 3"/>
          <p:cNvSpPr/>
          <p:nvPr/>
        </p:nvSpPr>
        <p:spPr>
          <a:xfrm>
            <a:off x="0" y="0"/>
            <a:ext cx="12192000" cy="6858000"/>
          </a:xfrm>
          <a:prstGeom prst="rect">
            <a:avLst/>
          </a:prstGeom>
          <a:noFill/>
          <a:ln w="76200">
            <a:solidFill>
              <a:srgbClr val="007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5760910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8172" y="1692578"/>
            <a:ext cx="9449153" cy="2069953"/>
          </a:xfrm>
          <a:prstGeom prst="rect">
            <a:avLst/>
          </a:prstGeom>
        </p:spPr>
      </p:pic>
      <p:sp>
        <p:nvSpPr>
          <p:cNvPr id="3" name="Rectangle 2"/>
          <p:cNvSpPr/>
          <p:nvPr/>
        </p:nvSpPr>
        <p:spPr>
          <a:xfrm>
            <a:off x="1078172" y="362407"/>
            <a:ext cx="10577015" cy="967765"/>
          </a:xfrm>
          <a:prstGeom prst="rect">
            <a:avLst/>
          </a:prstGeom>
        </p:spPr>
        <p:txBody>
          <a:bodyPr wrap="square">
            <a:spAutoFit/>
          </a:bodyPr>
          <a:lstStyle/>
          <a:p>
            <a:pPr>
              <a:lnSpc>
                <a:spcPct val="107000"/>
              </a:lnSpc>
              <a:spcAft>
                <a:spcPts val="800"/>
              </a:spcAft>
            </a:pPr>
            <a:r>
              <a:rPr lang="en-ZA" sz="2400" b="1" dirty="0" smtClean="0">
                <a:solidFill>
                  <a:srgbClr val="0077B7"/>
                </a:solidFill>
                <a:effectLst/>
                <a:latin typeface="+mj-lt"/>
                <a:ea typeface="Calibri" panose="020F0502020204030204" pitchFamily="34" charset="0"/>
                <a:cs typeface="Helvetica" panose="020B0604020202020204" pitchFamily="34" charset="0"/>
              </a:rPr>
              <a:t>WEBSITE</a:t>
            </a:r>
          </a:p>
          <a:p>
            <a:pPr marL="285750" indent="-285750">
              <a:lnSpc>
                <a:spcPct val="107000"/>
              </a:lnSpc>
              <a:spcAft>
                <a:spcPts val="800"/>
              </a:spcAft>
              <a:buFont typeface="Arial" panose="020B0604020202020204" pitchFamily="34" charset="0"/>
              <a:buChar char="•"/>
            </a:pPr>
            <a:r>
              <a:rPr lang="en-ZA" sz="2400" dirty="0" smtClean="0">
                <a:effectLst/>
                <a:latin typeface="+mj-lt"/>
                <a:ea typeface="Calibri" panose="020F0502020204030204" pitchFamily="34" charset="0"/>
                <a:cs typeface="Times New Roman" panose="02020603050405020304" pitchFamily="18" charset="0"/>
              </a:rPr>
              <a:t>Choose between an Embedded form and a Subscriber popup form.</a:t>
            </a:r>
          </a:p>
        </p:txBody>
      </p:sp>
      <p:sp>
        <p:nvSpPr>
          <p:cNvPr id="4" name="Rectangle 3"/>
          <p:cNvSpPr/>
          <p:nvPr/>
        </p:nvSpPr>
        <p:spPr>
          <a:xfrm>
            <a:off x="1078172" y="3961064"/>
            <a:ext cx="9626221" cy="2358466"/>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ZA" sz="2400" dirty="0" smtClean="0">
                <a:solidFill>
                  <a:srgbClr val="3F3F3F"/>
                </a:solidFill>
                <a:effectLst/>
                <a:latin typeface="+mj-lt"/>
                <a:ea typeface="Calibri" panose="020F0502020204030204" pitchFamily="34" charset="0"/>
                <a:cs typeface="Times New Roman" panose="02020603050405020304" pitchFamily="18" charset="0"/>
              </a:rPr>
              <a:t>Play around with the available designs and entry fields. </a:t>
            </a:r>
          </a:p>
          <a:p>
            <a:pPr marL="285750" indent="-285750">
              <a:lnSpc>
                <a:spcPct val="107000"/>
              </a:lnSpc>
              <a:spcAft>
                <a:spcPts val="800"/>
              </a:spcAft>
              <a:buFont typeface="Arial" panose="020B0604020202020204" pitchFamily="34" charset="0"/>
              <a:buChar char="•"/>
            </a:pPr>
            <a:r>
              <a:rPr lang="en-ZA" sz="2400" dirty="0" smtClean="0">
                <a:solidFill>
                  <a:srgbClr val="3F3F3F"/>
                </a:solidFill>
                <a:latin typeface="+mj-lt"/>
                <a:ea typeface="Calibri" panose="020F0502020204030204" pitchFamily="34" charset="0"/>
                <a:cs typeface="Times New Roman" panose="02020603050405020304" pitchFamily="18" charset="0"/>
              </a:rPr>
              <a:t>Think about where you will place it – whether it needs to be thin as it will be in a sidebar or horizontal as it will be at the bottom of the page.</a:t>
            </a:r>
          </a:p>
          <a:p>
            <a:pPr marL="285750" indent="-285750">
              <a:lnSpc>
                <a:spcPct val="107000"/>
              </a:lnSpc>
              <a:spcAft>
                <a:spcPts val="800"/>
              </a:spcAft>
              <a:buFont typeface="Arial" panose="020B0604020202020204" pitchFamily="34" charset="0"/>
              <a:buChar char="•"/>
            </a:pPr>
            <a:r>
              <a:rPr lang="en-ZA" sz="2400" dirty="0" smtClean="0">
                <a:solidFill>
                  <a:srgbClr val="3F3F3F"/>
                </a:solidFill>
                <a:effectLst/>
                <a:latin typeface="+mj-lt"/>
                <a:ea typeface="Calibri" panose="020F0502020204030204" pitchFamily="34" charset="0"/>
                <a:cs typeface="Times New Roman" panose="02020603050405020304" pitchFamily="18" charset="0"/>
              </a:rPr>
              <a:t>Copy and paste the code onto the correct page of your website. </a:t>
            </a:r>
            <a:endParaRPr lang="en-ZA" sz="2400" dirty="0">
              <a:solidFill>
                <a:srgbClr val="3F3F3F"/>
              </a:solidFill>
              <a:latin typeface="+mj-lt"/>
              <a:ea typeface="Calibri" panose="020F0502020204030204" pitchFamily="34" charset="0"/>
              <a:cs typeface="Times New Roman" panose="02020603050405020304" pitchFamily="18" charset="0"/>
            </a:endParaRPr>
          </a:p>
          <a:p>
            <a:pPr>
              <a:lnSpc>
                <a:spcPct val="107000"/>
              </a:lnSpc>
              <a:spcAft>
                <a:spcPts val="800"/>
              </a:spcAft>
            </a:pPr>
            <a:r>
              <a:rPr lang="en-ZA" sz="2400" dirty="0">
                <a:solidFill>
                  <a:srgbClr val="3F3F3F"/>
                </a:solidFill>
                <a:latin typeface="+mj-lt"/>
                <a:ea typeface="Calibri" panose="020F0502020204030204" pitchFamily="34" charset="0"/>
                <a:cs typeface="Times New Roman" panose="02020603050405020304" pitchFamily="18" charset="0"/>
              </a:rPr>
              <a:t> </a:t>
            </a:r>
            <a:r>
              <a:rPr lang="en-ZA" sz="2400" dirty="0" smtClean="0">
                <a:solidFill>
                  <a:srgbClr val="3F3F3F"/>
                </a:solidFill>
                <a:latin typeface="+mj-lt"/>
                <a:ea typeface="Calibri" panose="020F0502020204030204" pitchFamily="34" charset="0"/>
                <a:cs typeface="Times New Roman" panose="02020603050405020304" pitchFamily="18" charset="0"/>
              </a:rPr>
              <a:t>   </a:t>
            </a:r>
            <a:r>
              <a:rPr lang="en-ZA" sz="2400" dirty="0" smtClean="0">
                <a:solidFill>
                  <a:srgbClr val="3F3F3F"/>
                </a:solidFill>
                <a:effectLst/>
                <a:latin typeface="+mj-lt"/>
                <a:ea typeface="Calibri" panose="020F0502020204030204" pitchFamily="34" charset="0"/>
                <a:cs typeface="Times New Roman" panose="02020603050405020304" pitchFamily="18" charset="0"/>
              </a:rPr>
              <a:t>If you a </a:t>
            </a:r>
            <a:r>
              <a:rPr lang="en-ZA" sz="2400" dirty="0" err="1" smtClean="0">
                <a:solidFill>
                  <a:srgbClr val="3F3F3F"/>
                </a:solidFill>
                <a:effectLst/>
                <a:latin typeface="+mj-lt"/>
                <a:ea typeface="Calibri" panose="020F0502020204030204" pitchFamily="34" charset="0"/>
                <a:cs typeface="Times New Roman" panose="02020603050405020304" pitchFamily="18" charset="0"/>
              </a:rPr>
              <a:t>Wordpress</a:t>
            </a:r>
            <a:r>
              <a:rPr lang="en-ZA" sz="2400" dirty="0" smtClean="0">
                <a:solidFill>
                  <a:srgbClr val="3F3F3F"/>
                </a:solidFill>
                <a:effectLst/>
                <a:latin typeface="+mj-lt"/>
                <a:ea typeface="Calibri" panose="020F0502020204030204" pitchFamily="34" charset="0"/>
                <a:cs typeface="Times New Roman" panose="02020603050405020304" pitchFamily="18" charset="0"/>
              </a:rPr>
              <a:t> site,  this would be a text widget.</a:t>
            </a:r>
          </a:p>
        </p:txBody>
      </p:sp>
      <p:sp>
        <p:nvSpPr>
          <p:cNvPr id="5" name="Rectangle 4"/>
          <p:cNvSpPr/>
          <p:nvPr/>
        </p:nvSpPr>
        <p:spPr>
          <a:xfrm>
            <a:off x="0" y="0"/>
            <a:ext cx="12192000" cy="6858000"/>
          </a:xfrm>
          <a:prstGeom prst="rect">
            <a:avLst/>
          </a:prstGeom>
          <a:noFill/>
          <a:ln w="76200">
            <a:solidFill>
              <a:srgbClr val="007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Box 5"/>
          <p:cNvSpPr txBox="1"/>
          <p:nvPr/>
        </p:nvSpPr>
        <p:spPr>
          <a:xfrm>
            <a:off x="10279673" y="6394883"/>
            <a:ext cx="1784463" cy="369332"/>
          </a:xfrm>
          <a:prstGeom prst="rect">
            <a:avLst/>
          </a:prstGeom>
          <a:noFill/>
        </p:spPr>
        <p:txBody>
          <a:bodyPr wrap="none" rtlCol="0">
            <a:spAutoFit/>
          </a:bodyPr>
          <a:lstStyle/>
          <a:p>
            <a:r>
              <a:rPr lang="en-ZA" dirty="0" smtClean="0">
                <a:solidFill>
                  <a:srgbClr val="0077B7"/>
                </a:solidFill>
              </a:rPr>
              <a:t>MARKETING TIPS</a:t>
            </a:r>
            <a:endParaRPr lang="en-ZA" dirty="0">
              <a:solidFill>
                <a:srgbClr val="0077B7"/>
              </a:solidFill>
            </a:endParaRPr>
          </a:p>
        </p:txBody>
      </p:sp>
    </p:spTree>
    <p:extLst>
      <p:ext uri="{BB962C8B-B14F-4D97-AF65-F5344CB8AC3E}">
        <p14:creationId xmlns:p14="http://schemas.microsoft.com/office/powerpoint/2010/main" val="2915455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7434" y="536737"/>
            <a:ext cx="9253182" cy="461665"/>
          </a:xfrm>
          <a:prstGeom prst="rect">
            <a:avLst/>
          </a:prstGeom>
          <a:noFill/>
        </p:spPr>
        <p:txBody>
          <a:bodyPr wrap="square" rtlCol="0">
            <a:spAutoFit/>
          </a:bodyPr>
          <a:lstStyle/>
          <a:p>
            <a:r>
              <a:rPr lang="en-ZA" sz="2400" b="1" dirty="0" smtClean="0">
                <a:solidFill>
                  <a:srgbClr val="3F3F3F"/>
                </a:solidFill>
                <a:latin typeface="+mj-lt"/>
              </a:rPr>
              <a:t>5. Newsletter Content</a:t>
            </a:r>
            <a:endParaRPr lang="en-ZA" sz="2400" b="1" dirty="0">
              <a:solidFill>
                <a:srgbClr val="3F3F3F"/>
              </a:solidFill>
              <a:latin typeface="+mj-lt"/>
            </a:endParaRPr>
          </a:p>
        </p:txBody>
      </p:sp>
      <p:sp>
        <p:nvSpPr>
          <p:cNvPr id="3" name="TextBox 2"/>
          <p:cNvSpPr txBox="1"/>
          <p:nvPr/>
        </p:nvSpPr>
        <p:spPr>
          <a:xfrm>
            <a:off x="4814977" y="1287521"/>
            <a:ext cx="6142834" cy="1846659"/>
          </a:xfrm>
          <a:prstGeom prst="rect">
            <a:avLst/>
          </a:prstGeom>
          <a:noFill/>
        </p:spPr>
        <p:txBody>
          <a:bodyPr wrap="square" rtlCol="0">
            <a:spAutoFit/>
          </a:bodyPr>
          <a:lstStyle/>
          <a:p>
            <a:pPr marL="285750" indent="-285750">
              <a:buFont typeface="Arial" panose="020B0604020202020204" pitchFamily="34" charset="0"/>
              <a:buChar char="•"/>
            </a:pPr>
            <a:r>
              <a:rPr lang="en-ZA" sz="2400" dirty="0" smtClean="0">
                <a:solidFill>
                  <a:srgbClr val="3F3F3F"/>
                </a:solidFill>
                <a:latin typeface="+mj-lt"/>
              </a:rPr>
              <a:t>Keep the client’s interests in mind.</a:t>
            </a:r>
          </a:p>
          <a:p>
            <a:pPr marL="285750" indent="-285750">
              <a:buFont typeface="Arial" panose="020B0604020202020204" pitchFamily="34" charset="0"/>
              <a:buChar char="•"/>
            </a:pPr>
            <a:r>
              <a:rPr lang="en-ZA" sz="2400" dirty="0" smtClean="0">
                <a:solidFill>
                  <a:srgbClr val="3F3F3F"/>
                </a:solidFill>
                <a:latin typeface="+mj-lt"/>
              </a:rPr>
              <a:t>Use specials we advertise on social and newsletters – add your mark-up!</a:t>
            </a:r>
          </a:p>
          <a:p>
            <a:pPr marL="285750" indent="-285750">
              <a:buFont typeface="Arial" panose="020B0604020202020204" pitchFamily="34" charset="0"/>
              <a:buChar char="•"/>
            </a:pPr>
            <a:r>
              <a:rPr lang="en-ZA" sz="2400" dirty="0" smtClean="0">
                <a:solidFill>
                  <a:srgbClr val="3F3F3F"/>
                </a:solidFill>
                <a:latin typeface="+mj-lt"/>
              </a:rPr>
              <a:t>Keep it visual!</a:t>
            </a:r>
          </a:p>
          <a:p>
            <a:endParaRPr lang="en-ZA" dirty="0">
              <a:latin typeface="+mj-lt"/>
            </a:endParaRPr>
          </a:p>
        </p:txBody>
      </p:sp>
      <p:pic>
        <p:nvPicPr>
          <p:cNvPr id="4" name="Picture 3"/>
          <p:cNvPicPr>
            <a:picLocks noChangeAspect="1"/>
          </p:cNvPicPr>
          <p:nvPr/>
        </p:nvPicPr>
        <p:blipFill>
          <a:blip r:embed="rId2"/>
          <a:stretch>
            <a:fillRect/>
          </a:stretch>
        </p:blipFill>
        <p:spPr>
          <a:xfrm>
            <a:off x="785529" y="1253235"/>
            <a:ext cx="3586835" cy="4967683"/>
          </a:xfrm>
          <a:prstGeom prst="rect">
            <a:avLst/>
          </a:prstGeom>
        </p:spPr>
      </p:pic>
      <p:pic>
        <p:nvPicPr>
          <p:cNvPr id="5" name="Picture 4"/>
          <p:cNvPicPr>
            <a:picLocks noChangeAspect="1"/>
          </p:cNvPicPr>
          <p:nvPr/>
        </p:nvPicPr>
        <p:blipFill>
          <a:blip r:embed="rId3"/>
          <a:stretch>
            <a:fillRect/>
          </a:stretch>
        </p:blipFill>
        <p:spPr>
          <a:xfrm>
            <a:off x="4814977" y="3423299"/>
            <a:ext cx="6747272" cy="1914216"/>
          </a:xfrm>
          <a:prstGeom prst="rect">
            <a:avLst/>
          </a:prstGeom>
        </p:spPr>
      </p:pic>
      <p:sp>
        <p:nvSpPr>
          <p:cNvPr id="6" name="Rectangle 5"/>
          <p:cNvSpPr/>
          <p:nvPr/>
        </p:nvSpPr>
        <p:spPr>
          <a:xfrm>
            <a:off x="0" y="0"/>
            <a:ext cx="12192000" cy="6858000"/>
          </a:xfrm>
          <a:prstGeom prst="rect">
            <a:avLst/>
          </a:prstGeom>
          <a:noFill/>
          <a:ln w="76200">
            <a:solidFill>
              <a:srgbClr val="007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322145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4829" y="1438988"/>
            <a:ext cx="10574682" cy="4511438"/>
          </a:xfrm>
          <a:prstGeom prst="rect">
            <a:avLst/>
          </a:prstGeom>
        </p:spPr>
      </p:pic>
      <p:sp>
        <p:nvSpPr>
          <p:cNvPr id="4" name="TextBox 3"/>
          <p:cNvSpPr txBox="1"/>
          <p:nvPr/>
        </p:nvSpPr>
        <p:spPr>
          <a:xfrm>
            <a:off x="1175898" y="532262"/>
            <a:ext cx="3636316" cy="461665"/>
          </a:xfrm>
          <a:prstGeom prst="rect">
            <a:avLst/>
          </a:prstGeom>
          <a:noFill/>
        </p:spPr>
        <p:txBody>
          <a:bodyPr wrap="none" rtlCol="0">
            <a:spAutoFit/>
          </a:bodyPr>
          <a:lstStyle/>
          <a:p>
            <a:r>
              <a:rPr lang="en-ZA" sz="2400" b="1" dirty="0" smtClean="0">
                <a:solidFill>
                  <a:srgbClr val="3F3F3F"/>
                </a:solidFill>
                <a:latin typeface="+mj-lt"/>
              </a:rPr>
              <a:t>6. Designing your newsletter</a:t>
            </a:r>
            <a:endParaRPr lang="en-ZA" sz="2400" b="1" dirty="0">
              <a:solidFill>
                <a:srgbClr val="3F3F3F"/>
              </a:solidFill>
              <a:latin typeface="+mj-lt"/>
            </a:endParaRPr>
          </a:p>
        </p:txBody>
      </p:sp>
      <p:sp>
        <p:nvSpPr>
          <p:cNvPr id="5" name="Rectangle 4"/>
          <p:cNvSpPr/>
          <p:nvPr/>
        </p:nvSpPr>
        <p:spPr>
          <a:xfrm>
            <a:off x="0" y="0"/>
            <a:ext cx="12192000" cy="6858000"/>
          </a:xfrm>
          <a:prstGeom prst="rect">
            <a:avLst/>
          </a:prstGeom>
          <a:noFill/>
          <a:ln w="76200">
            <a:solidFill>
              <a:srgbClr val="007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Box 5"/>
          <p:cNvSpPr txBox="1"/>
          <p:nvPr/>
        </p:nvSpPr>
        <p:spPr>
          <a:xfrm>
            <a:off x="10279673" y="6394883"/>
            <a:ext cx="1784463" cy="369332"/>
          </a:xfrm>
          <a:prstGeom prst="rect">
            <a:avLst/>
          </a:prstGeom>
          <a:noFill/>
        </p:spPr>
        <p:txBody>
          <a:bodyPr wrap="none" rtlCol="0">
            <a:spAutoFit/>
          </a:bodyPr>
          <a:lstStyle/>
          <a:p>
            <a:r>
              <a:rPr lang="en-ZA" dirty="0" smtClean="0">
                <a:solidFill>
                  <a:srgbClr val="0077B7"/>
                </a:solidFill>
              </a:rPr>
              <a:t>MARKETING TIPS</a:t>
            </a:r>
            <a:endParaRPr lang="en-ZA" dirty="0">
              <a:solidFill>
                <a:srgbClr val="0077B7"/>
              </a:solidFill>
            </a:endParaRPr>
          </a:p>
        </p:txBody>
      </p:sp>
    </p:spTree>
    <p:extLst>
      <p:ext uri="{BB962C8B-B14F-4D97-AF65-F5344CB8AC3E}">
        <p14:creationId xmlns:p14="http://schemas.microsoft.com/office/powerpoint/2010/main" val="33852278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52900" y="3767427"/>
            <a:ext cx="4244454" cy="1200329"/>
          </a:xfrm>
          <a:prstGeom prst="rect">
            <a:avLst/>
          </a:prstGeom>
          <a:noFill/>
        </p:spPr>
        <p:txBody>
          <a:bodyPr wrap="square" rtlCol="0">
            <a:spAutoFit/>
          </a:bodyPr>
          <a:lstStyle/>
          <a:p>
            <a:pPr marL="285750" indent="-285750">
              <a:buFont typeface="Arial" panose="020B0604020202020204" pitchFamily="34" charset="0"/>
              <a:buChar char="•"/>
            </a:pPr>
            <a:r>
              <a:rPr lang="en-ZA" sz="2400" dirty="0" smtClean="0">
                <a:solidFill>
                  <a:srgbClr val="3F3F3F"/>
                </a:solidFill>
                <a:latin typeface="+mj-lt"/>
              </a:rPr>
              <a:t>Under tracking, you only have to track the opens, clicks and plain-text clicks.</a:t>
            </a:r>
            <a:endParaRPr lang="en-ZA" sz="2400" dirty="0">
              <a:solidFill>
                <a:srgbClr val="3F3F3F"/>
              </a:solidFill>
              <a:latin typeface="+mj-lt"/>
            </a:endParaRPr>
          </a:p>
        </p:txBody>
      </p:sp>
      <p:sp>
        <p:nvSpPr>
          <p:cNvPr id="4" name="Rectangle 3"/>
          <p:cNvSpPr/>
          <p:nvPr/>
        </p:nvSpPr>
        <p:spPr>
          <a:xfrm>
            <a:off x="7656394" y="1133669"/>
            <a:ext cx="4146400" cy="1277850"/>
          </a:xfrm>
          <a:prstGeom prst="rect">
            <a:avLst/>
          </a:prstGeom>
        </p:spPr>
        <p:txBody>
          <a:bodyPr wrap="square">
            <a:spAutoFit/>
          </a:bodyPr>
          <a:lstStyle/>
          <a:p>
            <a:pPr marL="285750" lvl="0" indent="-285750">
              <a:lnSpc>
                <a:spcPct val="107000"/>
              </a:lnSpc>
              <a:spcAft>
                <a:spcPts val="800"/>
              </a:spcAft>
              <a:buFont typeface="Arial" panose="020B0604020202020204" pitchFamily="34" charset="0"/>
              <a:buChar char="•"/>
            </a:pPr>
            <a:r>
              <a:rPr lang="en-ZA" sz="2400" dirty="0" smtClean="0">
                <a:solidFill>
                  <a:srgbClr val="3F3F3F"/>
                </a:solidFill>
                <a:effectLst/>
                <a:latin typeface="+mj-lt"/>
                <a:ea typeface="Calibri" panose="020F0502020204030204" pitchFamily="34" charset="0"/>
                <a:cs typeface="Helvetica" panose="020B0604020202020204" pitchFamily="34" charset="0"/>
              </a:rPr>
              <a:t>Choose the mailing list you want the campaign to be sent to and click on NEXT.</a:t>
            </a:r>
            <a:endParaRPr lang="en-ZA" sz="2400" dirty="0">
              <a:solidFill>
                <a:srgbClr val="3F3F3F"/>
              </a:solidFill>
              <a:effectLst/>
              <a:latin typeface="+mj-lt"/>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34295" y="606738"/>
            <a:ext cx="6787732" cy="5480388"/>
          </a:xfrm>
          <a:prstGeom prst="rect">
            <a:avLst/>
          </a:prstGeom>
        </p:spPr>
      </p:pic>
      <p:sp>
        <p:nvSpPr>
          <p:cNvPr id="6" name="Rectangle 5"/>
          <p:cNvSpPr/>
          <p:nvPr/>
        </p:nvSpPr>
        <p:spPr>
          <a:xfrm>
            <a:off x="7652900" y="4995022"/>
            <a:ext cx="3971499" cy="487506"/>
          </a:xfrm>
          <a:prstGeom prst="rect">
            <a:avLst/>
          </a:prstGeom>
        </p:spPr>
        <p:txBody>
          <a:bodyPr wrap="square">
            <a:spAutoFit/>
          </a:bodyPr>
          <a:lstStyle/>
          <a:p>
            <a:pPr marL="285750" lvl="0" indent="-285750">
              <a:lnSpc>
                <a:spcPct val="107000"/>
              </a:lnSpc>
              <a:spcAft>
                <a:spcPts val="800"/>
              </a:spcAft>
              <a:buFont typeface="Arial" panose="020B0604020202020204" pitchFamily="34" charset="0"/>
              <a:buChar char="•"/>
            </a:pPr>
            <a:r>
              <a:rPr lang="en-ZA" sz="2400" dirty="0" smtClean="0">
                <a:solidFill>
                  <a:srgbClr val="3F3F3F"/>
                </a:solidFill>
                <a:effectLst/>
                <a:latin typeface="+mj-lt"/>
                <a:ea typeface="Calibri" panose="020F0502020204030204" pitchFamily="34" charset="0"/>
                <a:cs typeface="Helvetica" panose="020B0604020202020204" pitchFamily="34" charset="0"/>
              </a:rPr>
              <a:t>Click NEXT once done.</a:t>
            </a:r>
            <a:endParaRPr lang="en-ZA" sz="2400" dirty="0">
              <a:solidFill>
                <a:srgbClr val="3F3F3F"/>
              </a:solidFill>
              <a:effectLst/>
              <a:latin typeface="+mj-lt"/>
              <a:ea typeface="Calibri" panose="020F0502020204030204" pitchFamily="34" charset="0"/>
              <a:cs typeface="Times New Roman" panose="02020603050405020304" pitchFamily="18" charset="0"/>
            </a:endParaRPr>
          </a:p>
        </p:txBody>
      </p:sp>
      <p:sp>
        <p:nvSpPr>
          <p:cNvPr id="7" name="TextBox 6"/>
          <p:cNvSpPr txBox="1"/>
          <p:nvPr/>
        </p:nvSpPr>
        <p:spPr>
          <a:xfrm>
            <a:off x="7652900" y="2567098"/>
            <a:ext cx="4244454" cy="1200329"/>
          </a:xfrm>
          <a:prstGeom prst="rect">
            <a:avLst/>
          </a:prstGeom>
          <a:noFill/>
        </p:spPr>
        <p:txBody>
          <a:bodyPr wrap="square" rtlCol="0">
            <a:spAutoFit/>
          </a:bodyPr>
          <a:lstStyle/>
          <a:p>
            <a:pPr marL="285750" indent="-285750">
              <a:buFont typeface="Arial" panose="020B0604020202020204" pitchFamily="34" charset="0"/>
              <a:buChar char="•"/>
            </a:pPr>
            <a:r>
              <a:rPr lang="en-ZA" sz="2400" dirty="0" smtClean="0">
                <a:solidFill>
                  <a:srgbClr val="3F3F3F"/>
                </a:solidFill>
                <a:latin typeface="+mj-lt"/>
              </a:rPr>
              <a:t>Complete the campaign info. Pay attention to your email subject!</a:t>
            </a:r>
            <a:endParaRPr lang="en-ZA" sz="2400" dirty="0">
              <a:solidFill>
                <a:srgbClr val="3F3F3F"/>
              </a:solidFill>
              <a:latin typeface="+mj-lt"/>
            </a:endParaRPr>
          </a:p>
        </p:txBody>
      </p:sp>
      <p:sp>
        <p:nvSpPr>
          <p:cNvPr id="8" name="Rectangle 7"/>
          <p:cNvSpPr/>
          <p:nvPr/>
        </p:nvSpPr>
        <p:spPr>
          <a:xfrm>
            <a:off x="0" y="0"/>
            <a:ext cx="12192000" cy="6858000"/>
          </a:xfrm>
          <a:prstGeom prst="rect">
            <a:avLst/>
          </a:prstGeom>
          <a:noFill/>
          <a:ln w="76200">
            <a:solidFill>
              <a:srgbClr val="007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224123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619" y="2665591"/>
            <a:ext cx="4848761" cy="763409"/>
          </a:xfrm>
        </p:spPr>
        <p:txBody>
          <a:bodyPr>
            <a:noAutofit/>
          </a:bodyPr>
          <a:lstStyle/>
          <a:p>
            <a:pPr algn="ctr"/>
            <a:r>
              <a:rPr lang="en-ZA" sz="6600" b="1" dirty="0" smtClean="0">
                <a:solidFill>
                  <a:srgbClr val="0077B7"/>
                </a:solidFill>
              </a:rPr>
              <a:t>Questions?</a:t>
            </a:r>
            <a:endParaRPr lang="en-ZA" sz="6600" b="1" dirty="0">
              <a:solidFill>
                <a:srgbClr val="0077B7"/>
              </a:solidFill>
            </a:endParaRPr>
          </a:p>
        </p:txBody>
      </p:sp>
      <p:sp>
        <p:nvSpPr>
          <p:cNvPr id="3" name="Rectangle 2"/>
          <p:cNvSpPr/>
          <p:nvPr/>
        </p:nvSpPr>
        <p:spPr>
          <a:xfrm>
            <a:off x="0" y="0"/>
            <a:ext cx="12192000" cy="6858000"/>
          </a:xfrm>
          <a:prstGeom prst="rect">
            <a:avLst/>
          </a:prstGeom>
          <a:noFill/>
          <a:ln w="76200">
            <a:solidFill>
              <a:srgbClr val="007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1597799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18007" y="829142"/>
            <a:ext cx="11245722" cy="5325156"/>
          </a:xfrm>
          <a:prstGeom prst="rect">
            <a:avLst/>
          </a:prstGeom>
        </p:spPr>
      </p:pic>
      <p:sp>
        <p:nvSpPr>
          <p:cNvPr id="4" name="Rectangle 3"/>
          <p:cNvSpPr/>
          <p:nvPr/>
        </p:nvSpPr>
        <p:spPr>
          <a:xfrm>
            <a:off x="0" y="0"/>
            <a:ext cx="12192000" cy="6858000"/>
          </a:xfrm>
          <a:prstGeom prst="rect">
            <a:avLst/>
          </a:prstGeom>
          <a:noFill/>
          <a:ln w="76200">
            <a:solidFill>
              <a:srgbClr val="007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p:nvSpPr>
        <p:spPr>
          <a:xfrm>
            <a:off x="10279673" y="6394883"/>
            <a:ext cx="1784463" cy="369332"/>
          </a:xfrm>
          <a:prstGeom prst="rect">
            <a:avLst/>
          </a:prstGeom>
          <a:noFill/>
        </p:spPr>
        <p:txBody>
          <a:bodyPr wrap="none" rtlCol="0">
            <a:spAutoFit/>
          </a:bodyPr>
          <a:lstStyle/>
          <a:p>
            <a:r>
              <a:rPr lang="en-ZA" dirty="0" smtClean="0">
                <a:solidFill>
                  <a:srgbClr val="0077B7"/>
                </a:solidFill>
              </a:rPr>
              <a:t>MARKETING TIPS</a:t>
            </a:r>
            <a:endParaRPr lang="en-ZA" dirty="0">
              <a:solidFill>
                <a:srgbClr val="0077B7"/>
              </a:solidFill>
            </a:endParaRPr>
          </a:p>
        </p:txBody>
      </p:sp>
    </p:spTree>
    <p:extLst>
      <p:ext uri="{BB962C8B-B14F-4D97-AF65-F5344CB8AC3E}">
        <p14:creationId xmlns:p14="http://schemas.microsoft.com/office/powerpoint/2010/main" val="35898661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46732" y="674640"/>
            <a:ext cx="5528032" cy="5509200"/>
          </a:xfrm>
          <a:prstGeom prst="rect">
            <a:avLst/>
          </a:prstGeom>
          <a:noFill/>
        </p:spPr>
        <p:txBody>
          <a:bodyPr wrap="square" rtlCol="0">
            <a:spAutoFit/>
          </a:bodyPr>
          <a:lstStyle/>
          <a:p>
            <a:pPr marL="285750" indent="-285750">
              <a:buFont typeface="Arial" panose="020B0604020202020204" pitchFamily="34" charset="0"/>
              <a:buChar char="•"/>
            </a:pPr>
            <a:r>
              <a:rPr lang="en-ZA" sz="2200" dirty="0" smtClean="0">
                <a:solidFill>
                  <a:srgbClr val="3F3F3F"/>
                </a:solidFill>
                <a:latin typeface="+mj-lt"/>
              </a:rPr>
              <a:t>Select a Basic Template to start with for your layout. </a:t>
            </a:r>
          </a:p>
          <a:p>
            <a:pPr marL="285750" indent="-285750">
              <a:buFont typeface="Arial" panose="020B0604020202020204" pitchFamily="34" charset="0"/>
              <a:buChar char="•"/>
            </a:pPr>
            <a:r>
              <a:rPr lang="en-ZA" sz="2200" dirty="0" smtClean="0">
                <a:solidFill>
                  <a:srgbClr val="3F3F3F"/>
                </a:solidFill>
                <a:latin typeface="+mj-lt"/>
              </a:rPr>
              <a:t>In the Design mode you’ll be able to edit the newsletter layout and content.</a:t>
            </a:r>
          </a:p>
          <a:p>
            <a:endParaRPr lang="en-ZA" sz="2200" dirty="0" smtClean="0">
              <a:solidFill>
                <a:srgbClr val="3F3F3F"/>
              </a:solidFill>
              <a:latin typeface="+mj-lt"/>
            </a:endParaRPr>
          </a:p>
          <a:p>
            <a:pPr marL="285750" indent="-285750">
              <a:buFont typeface="Arial" panose="020B0604020202020204" pitchFamily="34" charset="0"/>
              <a:buChar char="•"/>
            </a:pPr>
            <a:r>
              <a:rPr lang="en-ZA" sz="2200" dirty="0" smtClean="0">
                <a:solidFill>
                  <a:srgbClr val="3F3F3F"/>
                </a:solidFill>
                <a:latin typeface="+mj-lt"/>
              </a:rPr>
              <a:t>You can delete elements, add new ones, drag and drop images and edit text.</a:t>
            </a:r>
          </a:p>
          <a:p>
            <a:endParaRPr lang="en-ZA" sz="2200" dirty="0" smtClean="0">
              <a:solidFill>
                <a:srgbClr val="3F3F3F"/>
              </a:solidFill>
              <a:latin typeface="+mj-lt"/>
            </a:endParaRPr>
          </a:p>
          <a:p>
            <a:pPr marL="285750" indent="-285750">
              <a:buFont typeface="Arial" panose="020B0604020202020204" pitchFamily="34" charset="0"/>
              <a:buChar char="•"/>
            </a:pPr>
            <a:r>
              <a:rPr lang="en-ZA" sz="2200" dirty="0" smtClean="0">
                <a:solidFill>
                  <a:srgbClr val="3F3F3F"/>
                </a:solidFill>
                <a:latin typeface="+mj-lt"/>
              </a:rPr>
              <a:t>Always test an email before sending to your subscribers!</a:t>
            </a:r>
          </a:p>
          <a:p>
            <a:endParaRPr lang="en-ZA" sz="2200" dirty="0" smtClean="0">
              <a:solidFill>
                <a:srgbClr val="3F3F3F"/>
              </a:solidFill>
              <a:latin typeface="+mj-lt"/>
            </a:endParaRPr>
          </a:p>
          <a:p>
            <a:pPr marL="285750" indent="-285750">
              <a:buFont typeface="Arial" panose="020B0604020202020204" pitchFamily="34" charset="0"/>
              <a:buChar char="•"/>
            </a:pPr>
            <a:r>
              <a:rPr lang="en-ZA" sz="2200" dirty="0" smtClean="0">
                <a:solidFill>
                  <a:srgbClr val="3F3F3F"/>
                </a:solidFill>
                <a:latin typeface="+mj-lt"/>
              </a:rPr>
              <a:t>Go back and make changes where necessary.</a:t>
            </a:r>
          </a:p>
          <a:p>
            <a:endParaRPr lang="en-ZA" sz="2200" dirty="0" smtClean="0">
              <a:solidFill>
                <a:srgbClr val="3F3F3F"/>
              </a:solidFill>
              <a:latin typeface="+mj-lt"/>
            </a:endParaRPr>
          </a:p>
          <a:p>
            <a:pPr marL="285750" indent="-285750">
              <a:buFont typeface="Arial" panose="020B0604020202020204" pitchFamily="34" charset="0"/>
              <a:buChar char="•"/>
            </a:pPr>
            <a:r>
              <a:rPr lang="en-ZA" sz="2200" dirty="0" smtClean="0">
                <a:solidFill>
                  <a:srgbClr val="3F3F3F"/>
                </a:solidFill>
                <a:latin typeface="+mj-lt"/>
              </a:rPr>
              <a:t>Click  NEXT page.</a:t>
            </a:r>
          </a:p>
          <a:p>
            <a:endParaRPr lang="en-ZA" sz="2200" dirty="0" smtClean="0">
              <a:solidFill>
                <a:srgbClr val="3F3F3F"/>
              </a:solidFill>
              <a:latin typeface="+mj-lt"/>
            </a:endParaRPr>
          </a:p>
          <a:p>
            <a:pPr marL="285750" indent="-285750">
              <a:buFont typeface="Arial" panose="020B0604020202020204" pitchFamily="34" charset="0"/>
              <a:buChar char="•"/>
            </a:pPr>
            <a:r>
              <a:rPr lang="en-ZA" sz="2200" dirty="0" smtClean="0">
                <a:solidFill>
                  <a:srgbClr val="3F3F3F"/>
                </a:solidFill>
                <a:latin typeface="+mj-lt"/>
              </a:rPr>
              <a:t>Send your newsletter!</a:t>
            </a:r>
            <a:endParaRPr lang="en-ZA" sz="2200" dirty="0">
              <a:solidFill>
                <a:srgbClr val="3F3F3F"/>
              </a:solidFill>
              <a:latin typeface="+mj-lt"/>
            </a:endParaRPr>
          </a:p>
        </p:txBody>
      </p:sp>
      <p:pic>
        <p:nvPicPr>
          <p:cNvPr id="1026" name="Picture 2" descr="Image result for mailchimp send newsle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019" y="509352"/>
            <a:ext cx="4935492" cy="60552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12192000" cy="6858000"/>
          </a:xfrm>
          <a:prstGeom prst="rect">
            <a:avLst/>
          </a:prstGeom>
          <a:noFill/>
          <a:ln w="76200">
            <a:solidFill>
              <a:srgbClr val="007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3838745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37323" y="2596860"/>
            <a:ext cx="3917354" cy="1107996"/>
          </a:xfrm>
          <a:prstGeom prst="rect">
            <a:avLst/>
          </a:prstGeom>
        </p:spPr>
        <p:txBody>
          <a:bodyPr wrap="none">
            <a:spAutoFit/>
          </a:bodyPr>
          <a:lstStyle/>
          <a:p>
            <a:pPr algn="ctr"/>
            <a:r>
              <a:rPr lang="en-ZA" sz="6600" b="1" dirty="0" smtClean="0">
                <a:solidFill>
                  <a:srgbClr val="0077B7"/>
                </a:solidFill>
                <a:latin typeface="+mj-lt"/>
              </a:rPr>
              <a:t>Questions?</a:t>
            </a:r>
            <a:endParaRPr lang="en-ZA" sz="6600" b="1" dirty="0">
              <a:solidFill>
                <a:srgbClr val="0077B7"/>
              </a:solidFill>
              <a:latin typeface="+mj-lt"/>
            </a:endParaRPr>
          </a:p>
        </p:txBody>
      </p:sp>
      <p:sp>
        <p:nvSpPr>
          <p:cNvPr id="3" name="Rectangle 2"/>
          <p:cNvSpPr/>
          <p:nvPr/>
        </p:nvSpPr>
        <p:spPr>
          <a:xfrm>
            <a:off x="0" y="0"/>
            <a:ext cx="12192000" cy="6858000"/>
          </a:xfrm>
          <a:prstGeom prst="rect">
            <a:avLst/>
          </a:prstGeom>
          <a:noFill/>
          <a:ln w="76200">
            <a:solidFill>
              <a:srgbClr val="007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3419001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76200">
            <a:solidFill>
              <a:srgbClr val="007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p:nvSpPr>
        <p:spPr>
          <a:xfrm>
            <a:off x="4238697" y="2596860"/>
            <a:ext cx="3714608" cy="1107996"/>
          </a:xfrm>
          <a:prstGeom prst="rect">
            <a:avLst/>
          </a:prstGeom>
        </p:spPr>
        <p:txBody>
          <a:bodyPr wrap="none">
            <a:spAutoFit/>
          </a:bodyPr>
          <a:lstStyle/>
          <a:p>
            <a:pPr algn="ctr"/>
            <a:r>
              <a:rPr lang="en-ZA" sz="6600" b="1" dirty="0" smtClean="0">
                <a:solidFill>
                  <a:srgbClr val="0077B7"/>
                </a:solidFill>
                <a:latin typeface="+mj-lt"/>
              </a:rPr>
              <a:t>Prize Draw</a:t>
            </a:r>
            <a:endParaRPr lang="en-ZA" sz="6600" b="1" dirty="0">
              <a:solidFill>
                <a:srgbClr val="0077B7"/>
              </a:solidFill>
              <a:latin typeface="+mj-lt"/>
            </a:endParaRPr>
          </a:p>
        </p:txBody>
      </p:sp>
    </p:spTree>
    <p:extLst>
      <p:ext uri="{BB962C8B-B14F-4D97-AF65-F5344CB8AC3E}">
        <p14:creationId xmlns:p14="http://schemas.microsoft.com/office/powerpoint/2010/main" val="3333856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289" y="2308708"/>
            <a:ext cx="5785420" cy="1325563"/>
          </a:xfrm>
        </p:spPr>
        <p:txBody>
          <a:bodyPr>
            <a:noAutofit/>
          </a:bodyPr>
          <a:lstStyle/>
          <a:p>
            <a:pPr algn="ctr"/>
            <a:r>
              <a:rPr lang="en-ZA" sz="8800" b="1" dirty="0" smtClean="0">
                <a:solidFill>
                  <a:srgbClr val="0077B7"/>
                </a:solidFill>
              </a:rPr>
              <a:t>SYSTEM TIPS</a:t>
            </a:r>
            <a:endParaRPr lang="en-ZA" sz="8800" b="1" dirty="0">
              <a:solidFill>
                <a:srgbClr val="0077B7"/>
              </a:solidFill>
            </a:endParaRPr>
          </a:p>
        </p:txBody>
      </p:sp>
      <p:sp>
        <p:nvSpPr>
          <p:cNvPr id="3" name="TextBox 2"/>
          <p:cNvSpPr txBox="1"/>
          <p:nvPr/>
        </p:nvSpPr>
        <p:spPr>
          <a:xfrm>
            <a:off x="3626413" y="3634271"/>
            <a:ext cx="4939173" cy="523220"/>
          </a:xfrm>
          <a:prstGeom prst="rect">
            <a:avLst/>
          </a:prstGeom>
          <a:noFill/>
        </p:spPr>
        <p:txBody>
          <a:bodyPr wrap="none" rtlCol="0">
            <a:spAutoFit/>
          </a:bodyPr>
          <a:lstStyle/>
          <a:p>
            <a:r>
              <a:rPr lang="en-ZA" sz="2800" dirty="0" smtClean="0">
                <a:solidFill>
                  <a:srgbClr val="3F3F3F"/>
                </a:solidFill>
                <a:latin typeface="+mj-lt"/>
              </a:rPr>
              <a:t>Matooka Boltman – Team Leader</a:t>
            </a:r>
            <a:endParaRPr lang="en-ZA" sz="2800" dirty="0">
              <a:solidFill>
                <a:srgbClr val="3F3F3F"/>
              </a:solidFill>
              <a:latin typeface="+mj-lt"/>
            </a:endParaRPr>
          </a:p>
        </p:txBody>
      </p:sp>
      <p:sp>
        <p:nvSpPr>
          <p:cNvPr id="4" name="Rectangle 3"/>
          <p:cNvSpPr/>
          <p:nvPr/>
        </p:nvSpPr>
        <p:spPr>
          <a:xfrm>
            <a:off x="0" y="0"/>
            <a:ext cx="12192000" cy="6858000"/>
          </a:xfrm>
          <a:prstGeom prst="rect">
            <a:avLst/>
          </a:prstGeom>
          <a:noFill/>
          <a:ln w="76200">
            <a:solidFill>
              <a:srgbClr val="007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354941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4654" y="2702307"/>
            <a:ext cx="5142626" cy="1325563"/>
          </a:xfrm>
        </p:spPr>
        <p:txBody>
          <a:bodyPr>
            <a:noAutofit/>
          </a:bodyPr>
          <a:lstStyle/>
          <a:p>
            <a:pPr algn="ctr"/>
            <a:r>
              <a:rPr lang="en-ZA" sz="6600" b="1" dirty="0" smtClean="0">
                <a:solidFill>
                  <a:srgbClr val="0077B7"/>
                </a:solidFill>
              </a:rPr>
              <a:t>Questions?</a:t>
            </a:r>
            <a:endParaRPr lang="en-ZA" sz="6600" b="1" dirty="0">
              <a:solidFill>
                <a:srgbClr val="0077B7"/>
              </a:solidFill>
            </a:endParaRPr>
          </a:p>
        </p:txBody>
      </p:sp>
      <p:sp>
        <p:nvSpPr>
          <p:cNvPr id="3" name="Rectangle 2"/>
          <p:cNvSpPr/>
          <p:nvPr/>
        </p:nvSpPr>
        <p:spPr>
          <a:xfrm>
            <a:off x="0" y="0"/>
            <a:ext cx="12192000" cy="6858000"/>
          </a:xfrm>
          <a:prstGeom prst="rect">
            <a:avLst/>
          </a:prstGeom>
          <a:noFill/>
          <a:ln w="76200">
            <a:solidFill>
              <a:srgbClr val="007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962126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8852" y="1484342"/>
            <a:ext cx="4874295" cy="1325563"/>
          </a:xfrm>
        </p:spPr>
        <p:txBody>
          <a:bodyPr>
            <a:noAutofit/>
          </a:bodyPr>
          <a:lstStyle/>
          <a:p>
            <a:pPr algn="ctr"/>
            <a:r>
              <a:rPr lang="en-ZA" sz="8800" b="1" dirty="0" smtClean="0">
                <a:solidFill>
                  <a:srgbClr val="0077B7"/>
                </a:solidFill>
              </a:rPr>
              <a:t>SALES TIPS</a:t>
            </a:r>
            <a:endParaRPr lang="en-ZA" sz="8800" b="1" dirty="0">
              <a:solidFill>
                <a:srgbClr val="0077B7"/>
              </a:solidFill>
            </a:endParaRPr>
          </a:p>
        </p:txBody>
      </p:sp>
      <p:sp>
        <p:nvSpPr>
          <p:cNvPr id="3" name="Rectangle 2"/>
          <p:cNvSpPr/>
          <p:nvPr/>
        </p:nvSpPr>
        <p:spPr>
          <a:xfrm>
            <a:off x="1416928" y="3461961"/>
            <a:ext cx="9358139" cy="646331"/>
          </a:xfrm>
          <a:prstGeom prst="rect">
            <a:avLst/>
          </a:prstGeom>
        </p:spPr>
        <p:txBody>
          <a:bodyPr wrap="none">
            <a:spAutoFit/>
          </a:bodyPr>
          <a:lstStyle/>
          <a:p>
            <a:pPr algn="ctr"/>
            <a:r>
              <a:rPr lang="en-ZA" sz="3600" dirty="0" smtClean="0">
                <a:solidFill>
                  <a:srgbClr val="3F3F3F"/>
                </a:solidFill>
                <a:latin typeface="+mj-lt"/>
              </a:rPr>
              <a:t>Are you selling the full range of travel products?</a:t>
            </a:r>
          </a:p>
        </p:txBody>
      </p:sp>
      <p:sp>
        <p:nvSpPr>
          <p:cNvPr id="4" name="Rectangle 3"/>
          <p:cNvSpPr/>
          <p:nvPr/>
        </p:nvSpPr>
        <p:spPr>
          <a:xfrm>
            <a:off x="3684150" y="4484827"/>
            <a:ext cx="4823693" cy="523220"/>
          </a:xfrm>
          <a:prstGeom prst="rect">
            <a:avLst/>
          </a:prstGeom>
        </p:spPr>
        <p:txBody>
          <a:bodyPr wrap="none">
            <a:spAutoFit/>
          </a:bodyPr>
          <a:lstStyle/>
          <a:p>
            <a:pPr algn="ctr"/>
            <a:r>
              <a:rPr lang="en-ZA" sz="2800" dirty="0" smtClean="0">
                <a:solidFill>
                  <a:srgbClr val="3F3F3F"/>
                </a:solidFill>
                <a:latin typeface="+mj-lt"/>
              </a:rPr>
              <a:t>Kaashiefa Kolia – Sales Executive</a:t>
            </a:r>
            <a:endParaRPr lang="en-ZA" sz="2800" dirty="0">
              <a:solidFill>
                <a:srgbClr val="3F3F3F"/>
              </a:solidFill>
              <a:latin typeface="+mj-lt"/>
            </a:endParaRPr>
          </a:p>
        </p:txBody>
      </p:sp>
      <p:sp>
        <p:nvSpPr>
          <p:cNvPr id="6" name="TextBox 5"/>
          <p:cNvSpPr txBox="1"/>
          <p:nvPr/>
        </p:nvSpPr>
        <p:spPr>
          <a:xfrm>
            <a:off x="3754043" y="2792224"/>
            <a:ext cx="4683911" cy="646331"/>
          </a:xfrm>
          <a:prstGeom prst="rect">
            <a:avLst/>
          </a:prstGeom>
          <a:noFill/>
        </p:spPr>
        <p:txBody>
          <a:bodyPr wrap="none" rtlCol="0">
            <a:spAutoFit/>
          </a:bodyPr>
          <a:lstStyle/>
          <a:p>
            <a:r>
              <a:rPr lang="en-ZA" sz="3600" dirty="0" smtClean="0">
                <a:solidFill>
                  <a:srgbClr val="3F3F3F"/>
                </a:solidFill>
                <a:latin typeface="+mj-lt"/>
              </a:rPr>
              <a:t>The 8 Step Sales Process</a:t>
            </a:r>
            <a:endParaRPr lang="en-ZA" sz="3600" dirty="0">
              <a:solidFill>
                <a:srgbClr val="3F3F3F"/>
              </a:solidFill>
              <a:latin typeface="+mj-lt"/>
            </a:endParaRPr>
          </a:p>
        </p:txBody>
      </p:sp>
      <p:sp>
        <p:nvSpPr>
          <p:cNvPr id="7" name="Rectangle 6"/>
          <p:cNvSpPr/>
          <p:nvPr/>
        </p:nvSpPr>
        <p:spPr>
          <a:xfrm>
            <a:off x="0" y="0"/>
            <a:ext cx="12192000" cy="6858000"/>
          </a:xfrm>
          <a:prstGeom prst="rect">
            <a:avLst/>
          </a:prstGeom>
          <a:noFill/>
          <a:ln w="76200">
            <a:solidFill>
              <a:srgbClr val="007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318447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7258" y="227867"/>
            <a:ext cx="8517484" cy="1325563"/>
          </a:xfrm>
        </p:spPr>
        <p:txBody>
          <a:bodyPr/>
          <a:lstStyle/>
          <a:p>
            <a:pPr algn="ctr"/>
            <a:r>
              <a:rPr lang="en-ZA" b="1" dirty="0" smtClean="0">
                <a:solidFill>
                  <a:srgbClr val="0077B7"/>
                </a:solidFill>
              </a:rPr>
              <a:t>THE 8 STEP SALES PROCESS</a:t>
            </a:r>
            <a:endParaRPr lang="en-ZA" b="1" dirty="0">
              <a:solidFill>
                <a:srgbClr val="0077B7"/>
              </a:solidFill>
            </a:endParaRPr>
          </a:p>
        </p:txBody>
      </p:sp>
      <p:sp>
        <p:nvSpPr>
          <p:cNvPr id="3" name="Rectangle 2"/>
          <p:cNvSpPr/>
          <p:nvPr/>
        </p:nvSpPr>
        <p:spPr>
          <a:xfrm>
            <a:off x="724131" y="1553430"/>
            <a:ext cx="10690986" cy="4154984"/>
          </a:xfrm>
          <a:prstGeom prst="rect">
            <a:avLst/>
          </a:prstGeom>
        </p:spPr>
        <p:txBody>
          <a:bodyPr wrap="square">
            <a:spAutoFit/>
          </a:bodyPr>
          <a:lstStyle/>
          <a:p>
            <a:r>
              <a:rPr lang="en-ZA" sz="3600" b="1" dirty="0" smtClean="0">
                <a:solidFill>
                  <a:srgbClr val="0077B7"/>
                </a:solidFill>
                <a:latin typeface="+mj-lt"/>
              </a:rPr>
              <a:t>Step 1 </a:t>
            </a:r>
            <a:endParaRPr lang="en-ZA" sz="2400" dirty="0">
              <a:latin typeface="+mj-lt"/>
            </a:endParaRPr>
          </a:p>
          <a:p>
            <a:r>
              <a:rPr lang="en-ZA" sz="2400" dirty="0" smtClean="0">
                <a:solidFill>
                  <a:srgbClr val="3F3F3F"/>
                </a:solidFill>
                <a:latin typeface="+mj-lt"/>
              </a:rPr>
              <a:t>Acknowledge the client or respond that you have received the email</a:t>
            </a:r>
          </a:p>
          <a:p>
            <a:endParaRPr lang="en-ZA" sz="2400" dirty="0" smtClean="0">
              <a:solidFill>
                <a:srgbClr val="3F3F3F"/>
              </a:solidFill>
              <a:latin typeface="+mj-lt"/>
            </a:endParaRPr>
          </a:p>
          <a:p>
            <a:r>
              <a:rPr lang="en-ZA" sz="3600" b="1" dirty="0" smtClean="0">
                <a:solidFill>
                  <a:srgbClr val="0077B7"/>
                </a:solidFill>
                <a:latin typeface="+mj-lt"/>
              </a:rPr>
              <a:t>Step 2 </a:t>
            </a:r>
          </a:p>
          <a:p>
            <a:r>
              <a:rPr lang="en-ZA" sz="2400" dirty="0" smtClean="0">
                <a:solidFill>
                  <a:srgbClr val="3F3F3F"/>
                </a:solidFill>
                <a:latin typeface="+mj-lt"/>
              </a:rPr>
              <a:t>	</a:t>
            </a:r>
            <a:r>
              <a:rPr lang="en-ZA" sz="2400" b="1" dirty="0" smtClean="0">
                <a:solidFill>
                  <a:srgbClr val="3F3F3F"/>
                </a:solidFill>
                <a:latin typeface="+mj-lt"/>
              </a:rPr>
              <a:t>1. </a:t>
            </a:r>
            <a:r>
              <a:rPr lang="en-ZA" sz="2400" dirty="0" smtClean="0">
                <a:solidFill>
                  <a:srgbClr val="3F3F3F"/>
                </a:solidFill>
                <a:latin typeface="+mj-lt"/>
              </a:rPr>
              <a:t>Build a rapport (connect on a personal level)</a:t>
            </a:r>
          </a:p>
          <a:p>
            <a:r>
              <a:rPr lang="en-ZA" sz="2400" dirty="0" smtClean="0">
                <a:solidFill>
                  <a:srgbClr val="3F3F3F"/>
                </a:solidFill>
                <a:latin typeface="+mj-lt"/>
              </a:rPr>
              <a:t>	</a:t>
            </a:r>
            <a:r>
              <a:rPr lang="en-ZA" sz="2400" b="1" dirty="0" smtClean="0">
                <a:solidFill>
                  <a:srgbClr val="3F3F3F"/>
                </a:solidFill>
                <a:latin typeface="+mj-lt"/>
              </a:rPr>
              <a:t>2. </a:t>
            </a:r>
            <a:r>
              <a:rPr lang="en-ZA" sz="2400" dirty="0" smtClean="0">
                <a:solidFill>
                  <a:srgbClr val="3F3F3F"/>
                </a:solidFill>
                <a:latin typeface="+mj-lt"/>
              </a:rPr>
              <a:t>Qualify the client by asking relevant questions such as:</a:t>
            </a:r>
          </a:p>
          <a:p>
            <a:r>
              <a:rPr lang="en-ZA" sz="2400" dirty="0" smtClean="0">
                <a:solidFill>
                  <a:srgbClr val="3F3F3F"/>
                </a:solidFill>
                <a:latin typeface="+mj-lt"/>
              </a:rPr>
              <a:t>		Have you travelled to the destination before?</a:t>
            </a:r>
          </a:p>
          <a:p>
            <a:r>
              <a:rPr lang="en-ZA" sz="2400" dirty="0" smtClean="0">
                <a:solidFill>
                  <a:srgbClr val="3F3F3F"/>
                </a:solidFill>
                <a:latin typeface="+mj-lt"/>
              </a:rPr>
              <a:t>		Do you have a preferred airline?</a:t>
            </a:r>
          </a:p>
          <a:p>
            <a:r>
              <a:rPr lang="en-ZA" sz="2400" dirty="0" smtClean="0">
                <a:solidFill>
                  <a:srgbClr val="3F3F3F"/>
                </a:solidFill>
                <a:latin typeface="+mj-lt"/>
              </a:rPr>
              <a:t>		Are you looking for the most direct flight?</a:t>
            </a:r>
          </a:p>
          <a:p>
            <a:r>
              <a:rPr lang="en-ZA" sz="2400" dirty="0" smtClean="0">
                <a:solidFill>
                  <a:srgbClr val="3F3F3F"/>
                </a:solidFill>
                <a:latin typeface="+mj-lt"/>
              </a:rPr>
              <a:t>		Are you flexible by a few days either side of your requested date?</a:t>
            </a:r>
          </a:p>
        </p:txBody>
      </p:sp>
      <p:sp>
        <p:nvSpPr>
          <p:cNvPr id="4" name="Rectangle 3"/>
          <p:cNvSpPr/>
          <p:nvPr/>
        </p:nvSpPr>
        <p:spPr>
          <a:xfrm>
            <a:off x="0" y="0"/>
            <a:ext cx="12192000" cy="6858000"/>
          </a:xfrm>
          <a:prstGeom prst="rect">
            <a:avLst/>
          </a:prstGeom>
          <a:noFill/>
          <a:ln w="76200">
            <a:solidFill>
              <a:srgbClr val="007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p:nvSpPr>
        <p:spPr>
          <a:xfrm>
            <a:off x="10823801" y="6346209"/>
            <a:ext cx="1182631" cy="369332"/>
          </a:xfrm>
          <a:prstGeom prst="rect">
            <a:avLst/>
          </a:prstGeom>
          <a:noFill/>
        </p:spPr>
        <p:txBody>
          <a:bodyPr wrap="none" rtlCol="0">
            <a:spAutoFit/>
          </a:bodyPr>
          <a:lstStyle/>
          <a:p>
            <a:r>
              <a:rPr lang="en-ZA" dirty="0" smtClean="0">
                <a:solidFill>
                  <a:srgbClr val="0077B7"/>
                </a:solidFill>
              </a:rPr>
              <a:t>SALES TIPS</a:t>
            </a:r>
            <a:endParaRPr lang="en-ZA" dirty="0">
              <a:solidFill>
                <a:srgbClr val="0077B7"/>
              </a:solidFill>
            </a:endParaRPr>
          </a:p>
        </p:txBody>
      </p:sp>
    </p:spTree>
    <p:extLst>
      <p:ext uri="{BB962C8B-B14F-4D97-AF65-F5344CB8AC3E}">
        <p14:creationId xmlns:p14="http://schemas.microsoft.com/office/powerpoint/2010/main" val="2404314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3063" y="358422"/>
            <a:ext cx="10425874" cy="5632311"/>
          </a:xfrm>
          <a:prstGeom prst="rect">
            <a:avLst/>
          </a:prstGeom>
          <a:noFill/>
        </p:spPr>
        <p:txBody>
          <a:bodyPr wrap="square" rtlCol="0">
            <a:spAutoFit/>
          </a:bodyPr>
          <a:lstStyle/>
          <a:p>
            <a:r>
              <a:rPr lang="en-ZA" sz="3600" b="1" dirty="0" smtClean="0">
                <a:solidFill>
                  <a:srgbClr val="0077B7"/>
                </a:solidFill>
                <a:latin typeface="+mj-lt"/>
              </a:rPr>
              <a:t>Step 3</a:t>
            </a:r>
            <a:endParaRPr lang="en-ZA" sz="3600" b="1" dirty="0">
              <a:solidFill>
                <a:srgbClr val="0077B7"/>
              </a:solidFill>
              <a:latin typeface="+mj-lt"/>
            </a:endParaRPr>
          </a:p>
          <a:p>
            <a:r>
              <a:rPr lang="en-ZA" sz="2400" dirty="0" smtClean="0">
                <a:solidFill>
                  <a:srgbClr val="3F3F3F"/>
                </a:solidFill>
                <a:latin typeface="+mj-lt"/>
              </a:rPr>
              <a:t>Send the client 3 options: </a:t>
            </a:r>
            <a:br>
              <a:rPr lang="en-ZA" sz="2400" dirty="0" smtClean="0">
                <a:solidFill>
                  <a:srgbClr val="3F3F3F"/>
                </a:solidFill>
                <a:latin typeface="+mj-lt"/>
              </a:rPr>
            </a:br>
            <a:r>
              <a:rPr lang="en-ZA" sz="2400" dirty="0" smtClean="0">
                <a:solidFill>
                  <a:srgbClr val="3F3F3F"/>
                </a:solidFill>
                <a:latin typeface="+mj-lt"/>
              </a:rPr>
              <a:t>	</a:t>
            </a:r>
            <a:r>
              <a:rPr lang="en-ZA" sz="2400" dirty="0" smtClean="0">
                <a:solidFill>
                  <a:srgbClr val="0077B7"/>
                </a:solidFill>
                <a:latin typeface="+mj-lt"/>
              </a:rPr>
              <a:t>1) </a:t>
            </a:r>
            <a:r>
              <a:rPr lang="en-ZA" sz="2400" dirty="0" smtClean="0">
                <a:solidFill>
                  <a:srgbClr val="3F3F3F"/>
                </a:solidFill>
                <a:latin typeface="+mj-lt"/>
              </a:rPr>
              <a:t>Exactly what they have asked for e.g. British Airways if they wanted a 	direct flight.</a:t>
            </a:r>
            <a:br>
              <a:rPr lang="en-ZA" sz="2400" dirty="0" smtClean="0">
                <a:solidFill>
                  <a:srgbClr val="3F3F3F"/>
                </a:solidFill>
                <a:latin typeface="+mj-lt"/>
              </a:rPr>
            </a:br>
            <a:r>
              <a:rPr lang="en-ZA" sz="2400" dirty="0" smtClean="0">
                <a:solidFill>
                  <a:srgbClr val="3F3F3F"/>
                </a:solidFill>
                <a:latin typeface="+mj-lt"/>
              </a:rPr>
              <a:t>	</a:t>
            </a:r>
            <a:r>
              <a:rPr lang="en-ZA" sz="2400" dirty="0" smtClean="0">
                <a:solidFill>
                  <a:srgbClr val="0077B7"/>
                </a:solidFill>
                <a:latin typeface="+mj-lt"/>
              </a:rPr>
              <a:t>2) </a:t>
            </a:r>
            <a:r>
              <a:rPr lang="en-ZA" sz="2400" dirty="0" smtClean="0">
                <a:solidFill>
                  <a:srgbClr val="3F3F3F"/>
                </a:solidFill>
                <a:latin typeface="+mj-lt"/>
              </a:rPr>
              <a:t>A cheaper option might be due to longer connections or travelling a few 	days earlier or later.</a:t>
            </a:r>
            <a:br>
              <a:rPr lang="en-ZA" sz="2400" dirty="0" smtClean="0">
                <a:solidFill>
                  <a:srgbClr val="3F3F3F"/>
                </a:solidFill>
                <a:latin typeface="+mj-lt"/>
              </a:rPr>
            </a:br>
            <a:r>
              <a:rPr lang="en-ZA" sz="2400" dirty="0" smtClean="0">
                <a:solidFill>
                  <a:srgbClr val="3F3F3F"/>
                </a:solidFill>
                <a:latin typeface="+mj-lt"/>
              </a:rPr>
              <a:t>	</a:t>
            </a:r>
            <a:r>
              <a:rPr lang="en-ZA" sz="2400" dirty="0" smtClean="0">
                <a:solidFill>
                  <a:srgbClr val="0077B7"/>
                </a:solidFill>
                <a:latin typeface="+mj-lt"/>
              </a:rPr>
              <a:t>3) </a:t>
            </a:r>
            <a:r>
              <a:rPr lang="en-ZA" sz="2400" dirty="0">
                <a:solidFill>
                  <a:srgbClr val="3F3F3F"/>
                </a:solidFill>
                <a:latin typeface="+mj-lt"/>
              </a:rPr>
              <a:t>A</a:t>
            </a:r>
            <a:r>
              <a:rPr lang="en-ZA" sz="2400" dirty="0" smtClean="0">
                <a:solidFill>
                  <a:srgbClr val="3F3F3F"/>
                </a:solidFill>
                <a:latin typeface="+mj-lt"/>
              </a:rPr>
              <a:t>ny other option e.g. Emirates via Dubai, Turkish via Istanbul, etc.</a:t>
            </a:r>
          </a:p>
          <a:p>
            <a:r>
              <a:rPr lang="en-ZA" sz="2400" dirty="0" smtClean="0">
                <a:solidFill>
                  <a:srgbClr val="3F3F3F"/>
                </a:solidFill>
                <a:latin typeface="+mj-lt"/>
              </a:rPr>
              <a:t/>
            </a:r>
            <a:br>
              <a:rPr lang="en-ZA" sz="2400" dirty="0" smtClean="0">
                <a:solidFill>
                  <a:srgbClr val="3F3F3F"/>
                </a:solidFill>
                <a:latin typeface="+mj-lt"/>
              </a:rPr>
            </a:br>
            <a:r>
              <a:rPr lang="en-ZA" sz="3600" b="1" dirty="0" smtClean="0">
                <a:solidFill>
                  <a:srgbClr val="0077B7"/>
                </a:solidFill>
                <a:latin typeface="+mj-lt"/>
              </a:rPr>
              <a:t>Step 4 </a:t>
            </a:r>
            <a:endParaRPr lang="en-ZA" sz="3600" b="1" dirty="0">
              <a:solidFill>
                <a:srgbClr val="0077B7"/>
              </a:solidFill>
              <a:latin typeface="+mj-lt"/>
            </a:endParaRPr>
          </a:p>
          <a:p>
            <a:r>
              <a:rPr lang="en-ZA" sz="2400" dirty="0" smtClean="0">
                <a:solidFill>
                  <a:srgbClr val="3F3F3F"/>
                </a:solidFill>
                <a:latin typeface="+mj-lt"/>
              </a:rPr>
              <a:t>Ask for feedback</a:t>
            </a:r>
            <a:br>
              <a:rPr lang="en-ZA" sz="2400" dirty="0" smtClean="0">
                <a:solidFill>
                  <a:srgbClr val="3F3F3F"/>
                </a:solidFill>
                <a:latin typeface="+mj-lt"/>
              </a:rPr>
            </a:br>
            <a:r>
              <a:rPr lang="en-ZA" sz="2400" dirty="0" smtClean="0">
                <a:solidFill>
                  <a:srgbClr val="3F3F3F"/>
                </a:solidFill>
                <a:latin typeface="+mj-lt"/>
              </a:rPr>
              <a:t>	</a:t>
            </a:r>
            <a:r>
              <a:rPr lang="en-ZA" sz="2400" dirty="0" smtClean="0">
                <a:solidFill>
                  <a:srgbClr val="0077B7"/>
                </a:solidFill>
                <a:latin typeface="+mj-lt"/>
              </a:rPr>
              <a:t>1) </a:t>
            </a:r>
            <a:r>
              <a:rPr lang="en-ZA" sz="2400" dirty="0" smtClean="0">
                <a:solidFill>
                  <a:srgbClr val="3F3F3F"/>
                </a:solidFill>
                <a:latin typeface="+mj-lt"/>
              </a:rPr>
              <a:t>Follow up the email with a call asking if your email was received.</a:t>
            </a:r>
            <a:br>
              <a:rPr lang="en-ZA" sz="2400" dirty="0" smtClean="0">
                <a:solidFill>
                  <a:srgbClr val="3F3F3F"/>
                </a:solidFill>
                <a:latin typeface="+mj-lt"/>
              </a:rPr>
            </a:br>
            <a:r>
              <a:rPr lang="en-ZA" sz="2400" dirty="0" smtClean="0">
                <a:solidFill>
                  <a:srgbClr val="3F3F3F"/>
                </a:solidFill>
                <a:latin typeface="+mj-lt"/>
              </a:rPr>
              <a:t>	</a:t>
            </a:r>
            <a:r>
              <a:rPr lang="en-ZA" sz="2400" dirty="0" smtClean="0">
                <a:solidFill>
                  <a:srgbClr val="0077B7"/>
                </a:solidFill>
                <a:latin typeface="+mj-lt"/>
              </a:rPr>
              <a:t>2) </a:t>
            </a:r>
            <a:r>
              <a:rPr lang="en-ZA" sz="2400" dirty="0" smtClean="0">
                <a:solidFill>
                  <a:srgbClr val="3F3F3F"/>
                </a:solidFill>
                <a:latin typeface="+mj-lt"/>
              </a:rPr>
              <a:t>Take the opportunity to explain why you quoted the other options 		    as well. </a:t>
            </a:r>
            <a:br>
              <a:rPr lang="en-ZA" sz="2400" dirty="0" smtClean="0">
                <a:solidFill>
                  <a:srgbClr val="3F3F3F"/>
                </a:solidFill>
                <a:latin typeface="+mj-lt"/>
              </a:rPr>
            </a:br>
            <a:endParaRPr lang="en-ZA" sz="2400" dirty="0">
              <a:solidFill>
                <a:srgbClr val="3F3F3F"/>
              </a:solidFill>
              <a:latin typeface="+mj-lt"/>
            </a:endParaRPr>
          </a:p>
        </p:txBody>
      </p:sp>
      <p:sp>
        <p:nvSpPr>
          <p:cNvPr id="4" name="Rectangle 3"/>
          <p:cNvSpPr/>
          <p:nvPr/>
        </p:nvSpPr>
        <p:spPr>
          <a:xfrm>
            <a:off x="0" y="0"/>
            <a:ext cx="12192000" cy="6858000"/>
          </a:xfrm>
          <a:prstGeom prst="rect">
            <a:avLst/>
          </a:prstGeom>
          <a:noFill/>
          <a:ln w="76200">
            <a:solidFill>
              <a:srgbClr val="007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p:nvSpPr>
        <p:spPr>
          <a:xfrm>
            <a:off x="10823801" y="6346209"/>
            <a:ext cx="1182631" cy="369332"/>
          </a:xfrm>
          <a:prstGeom prst="rect">
            <a:avLst/>
          </a:prstGeom>
          <a:noFill/>
        </p:spPr>
        <p:txBody>
          <a:bodyPr wrap="none" rtlCol="0">
            <a:spAutoFit/>
          </a:bodyPr>
          <a:lstStyle/>
          <a:p>
            <a:r>
              <a:rPr lang="en-ZA" dirty="0" smtClean="0">
                <a:solidFill>
                  <a:srgbClr val="0077B7"/>
                </a:solidFill>
              </a:rPr>
              <a:t>SALES TIPS</a:t>
            </a:r>
            <a:endParaRPr lang="en-ZA" dirty="0">
              <a:solidFill>
                <a:srgbClr val="0077B7"/>
              </a:solidFill>
            </a:endParaRPr>
          </a:p>
        </p:txBody>
      </p:sp>
    </p:spTree>
    <p:extLst>
      <p:ext uri="{BB962C8B-B14F-4D97-AF65-F5344CB8AC3E}">
        <p14:creationId xmlns:p14="http://schemas.microsoft.com/office/powerpoint/2010/main" val="3848298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7683</TotalTime>
  <Words>1220</Words>
  <Application>Microsoft Office PowerPoint</Application>
  <PresentationFormat>Widescreen</PresentationFormat>
  <Paragraphs>218</Paragraphs>
  <Slides>43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Calibri Light</vt:lpstr>
      <vt:lpstr>Helvetica</vt:lpstr>
      <vt:lpstr>Helvetica 45 Light</vt:lpstr>
      <vt:lpstr>Symbol</vt:lpstr>
      <vt:lpstr>Times New Roman</vt:lpstr>
      <vt:lpstr>Office Theme</vt:lpstr>
      <vt:lpstr>Workshop</vt:lpstr>
      <vt:lpstr>Agenda</vt:lpstr>
      <vt:lpstr>WELCOME </vt:lpstr>
      <vt:lpstr>Questions?</vt:lpstr>
      <vt:lpstr>SYSTEM TIPS</vt:lpstr>
      <vt:lpstr>Questions?</vt:lpstr>
      <vt:lpstr>SALES TIPS</vt:lpstr>
      <vt:lpstr>THE 8 STEP SALES PROCESS</vt:lpstr>
      <vt:lpstr>PowerPoint Presentation</vt:lpstr>
      <vt:lpstr>PowerPoint Presentation</vt:lpstr>
      <vt:lpstr>ARE YOU SELLING THE FULL RANGE OF TRAVEL PRODUCTS?</vt:lpstr>
      <vt:lpstr>Accommodation</vt:lpstr>
      <vt:lpstr>PowerPoint Presentation</vt:lpstr>
      <vt:lpstr>Travel Insurance</vt:lpstr>
      <vt:lpstr>PowerPoint Presentation</vt:lpstr>
      <vt:lpstr>PowerPoint Presentation</vt:lpstr>
      <vt:lpstr>PowerPoint Presentation</vt:lpstr>
      <vt:lpstr>Airport Lounge Access</vt:lpstr>
      <vt:lpstr>Travel Packages </vt:lpstr>
      <vt:lpstr>PowerPoint Presentation</vt:lpstr>
      <vt:lpstr>Travel Packages</vt:lpstr>
      <vt:lpstr>Travel Packages</vt:lpstr>
      <vt:lpstr>PowerPoint Presentation</vt:lpstr>
      <vt:lpstr>Very Important </vt:lpstr>
      <vt:lpstr>Questions?</vt:lpstr>
      <vt:lpstr>MARKETING TIPS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FlightSiteAgent Workshop</dc:title>
  <dc:creator>user</dc:creator>
  <cp:lastModifiedBy>user</cp:lastModifiedBy>
  <cp:revision>51</cp:revision>
  <dcterms:created xsi:type="dcterms:W3CDTF">2016-08-30T09:33:15Z</dcterms:created>
  <dcterms:modified xsi:type="dcterms:W3CDTF">2016-09-16T10:04:32Z</dcterms:modified>
</cp:coreProperties>
</file>