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8"/>
    <p:restoredTop sz="94671"/>
  </p:normalViewPr>
  <p:slideViewPr>
    <p:cSldViewPr snapToGrid="0" snapToObjects="1">
      <p:cViewPr varScale="1">
        <p:scale>
          <a:sx n="86" d="100"/>
          <a:sy n="86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F570-233F-2649-8AB7-25E00DE73F0B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4B67-2E56-BF4E-B9EF-8BCCC5A27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35C7-D3E6-B243-86D3-6C38E471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F251-905D-004C-926A-2C2064CDF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613F-1B46-AB49-9BBF-2B214023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E1784-D63C-2544-A6C1-214E5963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B4AD-4862-3147-8894-A22F9FFF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9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5549-C2E5-E24E-9D80-A1D5CF99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D4D07-0DAD-194F-9F4D-FDE46D259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6B91D-2CA0-F145-9A9A-451ED961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73D5D-0473-1D4B-B91F-0CF65CB2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3954A-1BDD-AD4B-8E76-A07340C5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0826E-FDC9-C949-9368-68AE9BAB6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C0566-1A66-844F-849C-47FDB36E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C407-E00F-A34C-988A-8352C2EB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81384-4125-824B-B4AE-3A7D1196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0BF9-9952-E54B-8A2E-BC13F5A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1494-2405-5143-A568-AFD23F55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9127-D18B-0644-8FE2-9C205224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BCC5-2A0F-7844-A946-E6D26AAF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E977-BB31-294B-90A8-0402A607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FFBD-5C89-8C4F-BEF6-373C4B9A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4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AD4F-B696-2A4F-BB27-6C15E0E0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8C59-B7F0-F94D-BE70-1A231C06E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F4ECC-850C-F648-91AD-D9AA99A0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F2F4-B513-DE4C-9E66-BC25D083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16D0-5981-FC4F-9436-85601417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809B-2870-9148-B4D4-49A220AB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3CCB-3AA7-EC4D-B6F6-36A941945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C9168-E079-8A43-B556-DCAD4447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6FC9C-A85F-5742-906E-6D36244C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18630-26BA-2641-8931-C3FB9EB2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F93F-EF98-1749-8D89-95E2098C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0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1BB-9CBB-B74D-AFEC-59B3231B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3B4A-C264-B64A-89C8-544B0CB5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65F02-477E-B941-86AF-5F0A9D59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957A5-41BA-1F43-A752-0B1108B4F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DC4CC-23EA-CA45-9A9F-5865C78D9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2CD3E-A108-3B4F-BA4F-EA278824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920E5-586E-634C-B84F-B41787FD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B3D40-7690-6242-A674-54FB99E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F778-0B57-034B-BDCC-A6AD6066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2611-96E2-5C41-A12E-E928C040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8DFCB-B430-8843-B83F-0B96F7CB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7DD43-4A96-4245-85D1-42CF53CF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88184-8CA6-5F45-9946-81CAC9BF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E09C3-1B52-9D49-8BA7-28BBF42C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EAC-E357-964F-9361-37C5D51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8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0029-9E17-1947-9E06-A707979F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8F1D-08A3-9A4D-8D5B-7943A4D1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8D1D3-0EFC-734E-A1F3-F136039F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E1B76-ECB0-C647-9626-3AC1EA44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BD359-3495-9649-AA90-A39D69A6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AE53E-40E2-284C-8BD2-726A9387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4753-7609-024A-8A6D-F941511E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B6A65-B18A-A046-80BA-50DAC76A3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09129-ACA7-684D-89BC-C1E4732C5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BF8A-249A-B44A-AD1E-672FD430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FE963-483F-464F-9BD9-59B31923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8901-7CF4-7840-890A-17A728AB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FF1E-5EDE-EE4F-8C3C-7ECB400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B82F4-87C8-F347-9A5E-532163F7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FCC2-C9FF-BE4E-ADE7-F0B68F93D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988F-CFF9-2047-828E-5DA8A621624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E99D-B2E6-B841-BA2D-C0D735D4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C624-811B-E04B-B6DC-908D74F12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119F-D604-8849-AA78-212AEBD27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3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F633D-2F60-BD4E-ACCB-EF9BF869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F151-21C4-ED49-AE9D-A6FA347C0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116D4-2B58-7B4E-A7CE-3DA45C277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BA9C7-1BC9-A849-8713-E9F196FDAED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GB" dirty="0"/>
          </a:p>
        </p:txBody>
      </p:sp>
      <p:pic>
        <p:nvPicPr>
          <p:cNvPr id="5" name="Google Shape;484;p98">
            <a:extLst>
              <a:ext uri="{FF2B5EF4-FFF2-40B4-BE49-F238E27FC236}">
                <a16:creationId xmlns:a16="http://schemas.microsoft.com/office/drawing/2014/main" id="{D2B17845-054D-7F4D-8D08-A90C470B57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455" y="1122363"/>
            <a:ext cx="9839524" cy="54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83;p98">
            <a:extLst>
              <a:ext uri="{FF2B5EF4-FFF2-40B4-BE49-F238E27FC236}">
                <a16:creationId xmlns:a16="http://schemas.microsoft.com/office/drawing/2014/main" id="{18B65E9F-4F03-4E46-8455-BE6D2A1A3B0A}"/>
              </a:ext>
            </a:extLst>
          </p:cNvPr>
          <p:cNvSpPr txBox="1"/>
          <p:nvPr/>
        </p:nvSpPr>
        <p:spPr>
          <a:xfrm>
            <a:off x="0" y="0"/>
            <a:ext cx="12192000" cy="87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ZA" sz="3067" b="1" dirty="0"/>
              <a:t>WHAT EXPERTS SAY WILL HAPPEN</a:t>
            </a:r>
            <a:endParaRPr sz="3067" b="1" dirty="0"/>
          </a:p>
          <a:p>
            <a:r>
              <a:rPr lang="en-ZA" sz="2000" dirty="0"/>
              <a:t>Industry - Global Projections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6672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52;p96">
            <a:extLst>
              <a:ext uri="{FF2B5EF4-FFF2-40B4-BE49-F238E27FC236}">
                <a16:creationId xmlns:a16="http://schemas.microsoft.com/office/drawing/2014/main" id="{9DCD05C3-ACAD-2349-98EC-EBB68A79C1B5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n-US" sz="5200" b="1" i="0" u="none" strike="noStrike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 Industry GDS stats</a:t>
            </a:r>
          </a:p>
        </p:txBody>
      </p:sp>
      <p:pic>
        <p:nvPicPr>
          <p:cNvPr id="5" name="Google Shape;453;p96">
            <a:extLst>
              <a:ext uri="{FF2B5EF4-FFF2-40B4-BE49-F238E27FC236}">
                <a16:creationId xmlns:a16="http://schemas.microsoft.com/office/drawing/2014/main" id="{0ADF4A14-D228-F449-9B41-8ADD9312F07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14152" y="1845426"/>
            <a:ext cx="10360642" cy="4450303"/>
          </a:xfrm>
          <a:prstGeom prst="rect">
            <a:avLst/>
          </a:prstGeom>
          <a:noFill/>
        </p:spPr>
      </p:pic>
      <p:sp>
        <p:nvSpPr>
          <p:cNvPr id="9" name="Google Shape;456;p96">
            <a:extLst>
              <a:ext uri="{FF2B5EF4-FFF2-40B4-BE49-F238E27FC236}">
                <a16:creationId xmlns:a16="http://schemas.microsoft.com/office/drawing/2014/main" id="{F2A7C5F2-F0D9-9D42-B2DD-07C3FBB33E0E}"/>
              </a:ext>
            </a:extLst>
          </p:cNvPr>
          <p:cNvSpPr/>
          <p:nvPr/>
        </p:nvSpPr>
        <p:spPr>
          <a:xfrm rot="5400000">
            <a:off x="7012894" y="672840"/>
            <a:ext cx="981195" cy="827188"/>
          </a:xfrm>
          <a:prstGeom prst="rightArrow">
            <a:avLst>
              <a:gd name="adj1" fmla="val 71451"/>
              <a:gd name="adj2" fmla="val 5448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04E7B-62A4-5047-99E0-CB63CED24982}"/>
              </a:ext>
            </a:extLst>
          </p:cNvPr>
          <p:cNvSpPr txBox="1"/>
          <p:nvPr/>
        </p:nvSpPr>
        <p:spPr>
          <a:xfrm>
            <a:off x="7917084" y="717101"/>
            <a:ext cx="281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Industry down 76% vs. 2019</a:t>
            </a:r>
          </a:p>
        </p:txBody>
      </p:sp>
    </p:spTree>
    <p:extLst>
      <p:ext uri="{BB962C8B-B14F-4D97-AF65-F5344CB8AC3E}">
        <p14:creationId xmlns:p14="http://schemas.microsoft.com/office/powerpoint/2010/main" val="171464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8;p99" title="Chart">
            <a:extLst>
              <a:ext uri="{FF2B5EF4-FFF2-40B4-BE49-F238E27FC236}">
                <a16:creationId xmlns:a16="http://schemas.microsoft.com/office/drawing/2014/main" id="{873EF4DF-3C70-A94E-9D51-B83695F6FF7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48192" y="643467"/>
            <a:ext cx="922612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56;p96">
            <a:extLst>
              <a:ext uri="{FF2B5EF4-FFF2-40B4-BE49-F238E27FC236}">
                <a16:creationId xmlns:a16="http://schemas.microsoft.com/office/drawing/2014/main" id="{D0768C78-5356-934B-9212-8E7F9F44B3B3}"/>
              </a:ext>
            </a:extLst>
          </p:cNvPr>
          <p:cNvSpPr/>
          <p:nvPr/>
        </p:nvSpPr>
        <p:spPr>
          <a:xfrm rot="10800000">
            <a:off x="10774321" y="3693674"/>
            <a:ext cx="1047542" cy="151932"/>
          </a:xfrm>
          <a:prstGeom prst="rightArrow">
            <a:avLst>
              <a:gd name="adj1" fmla="val 71451"/>
              <a:gd name="adj2" fmla="val 5448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4A83D-D60B-7441-ADD7-A6804CD5A476}"/>
              </a:ext>
            </a:extLst>
          </p:cNvPr>
          <p:cNvSpPr txBox="1"/>
          <p:nvPr/>
        </p:nvSpPr>
        <p:spPr>
          <a:xfrm>
            <a:off x="10722081" y="40259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44% of 2019</a:t>
            </a:r>
          </a:p>
        </p:txBody>
      </p:sp>
    </p:spTree>
    <p:extLst>
      <p:ext uri="{BB962C8B-B14F-4D97-AF65-F5344CB8AC3E}">
        <p14:creationId xmlns:p14="http://schemas.microsoft.com/office/powerpoint/2010/main" val="356548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501F3-54EC-234F-BADB-7E8ED4DF0F81}"/>
              </a:ext>
            </a:extLst>
          </p:cNvPr>
          <p:cNvSpPr txBox="1"/>
          <p:nvPr/>
        </p:nvSpPr>
        <p:spPr>
          <a:xfrm>
            <a:off x="643467" y="1698171"/>
            <a:ext cx="3962061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Travel Trends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5BC4D-C05A-5A43-8B22-4220AC8DCAC9}"/>
              </a:ext>
            </a:extLst>
          </p:cNvPr>
          <p:cNvSpPr txBox="1"/>
          <p:nvPr/>
        </p:nvSpPr>
        <p:spPr>
          <a:xfrm>
            <a:off x="5070020" y="1698170"/>
            <a:ext cx="6478513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Family travel vs. Business travel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Lots of Local but also a Special trip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Last-minute bookings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Complexity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Flexibility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Travel agent vs. Travel pa 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501F3-54EC-234F-BADB-7E8ED4DF0F81}"/>
              </a:ext>
            </a:extLst>
          </p:cNvPr>
          <p:cNvSpPr txBox="1"/>
          <p:nvPr/>
        </p:nvSpPr>
        <p:spPr>
          <a:xfrm>
            <a:off x="643467" y="1698171"/>
            <a:ext cx="3962061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/>
              <a:t>Where to from here?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5BC4D-C05A-5A43-8B22-4220AC8DCAC9}"/>
              </a:ext>
            </a:extLst>
          </p:cNvPr>
          <p:cNvSpPr txBox="1"/>
          <p:nvPr/>
        </p:nvSpPr>
        <p:spPr>
          <a:xfrm>
            <a:off x="5070020" y="1698170"/>
            <a:ext cx="6774318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Found a niche?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Building Trust?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Nourish Relationships – relative advantage?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Content is key – how easy is it to use and see?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yourself -  compatibility with your own values?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Shareable incentives?</a:t>
            </a:r>
          </a:p>
          <a:p>
            <a:pPr marL="57150"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8756F-F4FF-D942-92A5-5069528B84F7}"/>
              </a:ext>
            </a:extLst>
          </p:cNvPr>
          <p:cNvSpPr txBox="1"/>
          <p:nvPr/>
        </p:nvSpPr>
        <p:spPr>
          <a:xfrm>
            <a:off x="1528763" y="257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9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94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 Bornman</dc:creator>
  <cp:lastModifiedBy>Astrid Sanders</cp:lastModifiedBy>
  <cp:revision>4</cp:revision>
  <dcterms:created xsi:type="dcterms:W3CDTF">2021-09-06T12:58:33Z</dcterms:created>
  <dcterms:modified xsi:type="dcterms:W3CDTF">2021-09-07T10:23:26Z</dcterms:modified>
</cp:coreProperties>
</file>